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7"/>
  </p:notesMasterIdLst>
  <p:handoutMasterIdLst>
    <p:handoutMasterId r:id="rId8"/>
  </p:handoutMasterIdLst>
  <p:sldIdLst>
    <p:sldId id="261" r:id="rId2"/>
    <p:sldId id="262" r:id="rId3"/>
    <p:sldId id="263" r:id="rId4"/>
    <p:sldId id="286" r:id="rId5"/>
    <p:sldId id="287" r:id="rId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8916" autoAdjust="0"/>
    <p:restoredTop sz="86279" autoAdjust="0"/>
  </p:normalViewPr>
  <p:slideViewPr>
    <p:cSldViewPr snapToGrid="0" snapToObjects="1">
      <p:cViewPr varScale="1">
        <p:scale>
          <a:sx n="73" d="100"/>
          <a:sy n="73" d="100"/>
        </p:scale>
        <p:origin x="-960"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A4F3D4E-B6A5-4C40-8D22-38EAD0A0BC88}" type="datetimeFigureOut">
              <a:rPr lang="en-US" smtClean="0"/>
              <a:pPr/>
              <a:t>1/12/2016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5D8419A-972E-C94D-8C1A-EF576930903B}" type="slidenum">
              <a:rPr lang="en-US" smtClean="0"/>
              <a:pPr/>
              <a:t>‹#›</a:t>
            </a:fld>
            <a:endParaRPr lang="en-US"/>
          </a:p>
        </p:txBody>
      </p:sp>
    </p:spTree>
    <p:extLst>
      <p:ext uri="{BB962C8B-B14F-4D97-AF65-F5344CB8AC3E}">
        <p14:creationId xmlns:p14="http://schemas.microsoft.com/office/powerpoint/2010/main" val="25105712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A05FD90-5CF3-8E47-BAA2-F1C24D32FADE}" type="datetimeFigureOut">
              <a:rPr lang="en-US" smtClean="0"/>
              <a:pPr/>
              <a:t>1/12/2016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FB29A70-522C-3A41-B132-651B32078DD9}" type="slidenum">
              <a:rPr lang="en-US" smtClean="0"/>
              <a:pPr/>
              <a:t>‹#›</a:t>
            </a:fld>
            <a:endParaRPr lang="en-US"/>
          </a:p>
        </p:txBody>
      </p:sp>
    </p:spTree>
    <p:extLst>
      <p:ext uri="{BB962C8B-B14F-4D97-AF65-F5344CB8AC3E}">
        <p14:creationId xmlns:p14="http://schemas.microsoft.com/office/powerpoint/2010/main" val="26191675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29A70-522C-3A41-B132-651B32078DD9}" type="slidenum">
              <a:rPr lang="en-US" smtClean="0"/>
              <a:pPr/>
              <a:t>0</a:t>
            </a:fld>
            <a:endParaRPr lang="en-US"/>
          </a:p>
        </p:txBody>
      </p:sp>
    </p:spTree>
    <p:extLst>
      <p:ext uri="{BB962C8B-B14F-4D97-AF65-F5344CB8AC3E}">
        <p14:creationId xmlns:p14="http://schemas.microsoft.com/office/powerpoint/2010/main" val="2191211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29A70-522C-3A41-B132-651B32078DD9}" type="slidenum">
              <a:rPr lang="en-US" smtClean="0"/>
              <a:pPr/>
              <a:t>1</a:t>
            </a:fld>
            <a:endParaRPr lang="en-US"/>
          </a:p>
        </p:txBody>
      </p:sp>
    </p:spTree>
    <p:extLst>
      <p:ext uri="{BB962C8B-B14F-4D97-AF65-F5344CB8AC3E}">
        <p14:creationId xmlns:p14="http://schemas.microsoft.com/office/powerpoint/2010/main" val="174571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Certificate</a:t>
            </a:r>
            <a:r>
              <a:rPr lang="en-US" sz="1200" kern="1200" baseline="0" dirty="0" smtClean="0">
                <a:solidFill>
                  <a:schemeClr val="tx1"/>
                </a:solidFill>
                <a:effectLst/>
                <a:latin typeface="+mn-lt"/>
                <a:ea typeface="+mn-ea"/>
                <a:cs typeface="+mn-cs"/>
              </a:rPr>
              <a:t> in Business Analytics: </a:t>
            </a:r>
            <a:r>
              <a:rPr lang="en-US" sz="1200" kern="1200" dirty="0" smtClean="0">
                <a:solidFill>
                  <a:schemeClr val="tx1"/>
                </a:solidFill>
                <a:effectLst/>
                <a:latin typeface="+mn-lt"/>
                <a:ea typeface="+mn-ea"/>
                <a:cs typeface="+mn-cs"/>
              </a:rPr>
              <a:t>A general program that focuses on the application of statistical modeling, data warehousing, data mining, programming, forecasting and operations research techniques to the analysis of problems of business organization and performance.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Other ‘similar’ programs</a:t>
            </a:r>
            <a:r>
              <a:rPr lang="en-US" sz="1200" kern="1200" baseline="0" dirty="0" smtClean="0">
                <a:solidFill>
                  <a:schemeClr val="tx1"/>
                </a:solidFill>
                <a:effectLst/>
                <a:latin typeface="+mn-lt"/>
                <a:ea typeface="+mn-ea"/>
                <a:cs typeface="+mn-cs"/>
              </a:rPr>
              <a:t> in Oregon – </a:t>
            </a:r>
          </a:p>
          <a:p>
            <a:r>
              <a:rPr lang="en-US" sz="1200" kern="1200" baseline="0" dirty="0" smtClean="0">
                <a:solidFill>
                  <a:schemeClr val="tx1"/>
                </a:solidFill>
                <a:effectLst/>
                <a:latin typeface="+mn-lt"/>
                <a:ea typeface="+mn-ea"/>
                <a:cs typeface="+mn-cs"/>
              </a:rPr>
              <a:t>	Applied Statistics certificate program at PSU – two required statistics courses, with certificate ‘filled out’ with elective courses from other 	disciplines.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	Business Intelligence and Analysis certificate program at PSU – much more similar to Business Analytics</a:t>
            </a:r>
            <a:endParaRPr lang="en-US" dirty="0"/>
          </a:p>
        </p:txBody>
      </p:sp>
      <p:sp>
        <p:nvSpPr>
          <p:cNvPr id="4" name="Slide Number Placeholder 3"/>
          <p:cNvSpPr>
            <a:spLocks noGrp="1"/>
          </p:cNvSpPr>
          <p:nvPr>
            <p:ph type="sldNum" sz="quarter" idx="10"/>
          </p:nvPr>
        </p:nvSpPr>
        <p:spPr/>
        <p:txBody>
          <a:bodyPr/>
          <a:lstStyle/>
          <a:p>
            <a:fld id="{4FB29A70-522C-3A41-B132-651B32078DD9}" type="slidenum">
              <a:rPr lang="en-US" smtClean="0"/>
              <a:pPr/>
              <a:t>2</a:t>
            </a:fld>
            <a:endParaRPr lang="en-US"/>
          </a:p>
        </p:txBody>
      </p:sp>
    </p:spTree>
    <p:extLst>
      <p:ext uri="{BB962C8B-B14F-4D97-AF65-F5344CB8AC3E}">
        <p14:creationId xmlns:p14="http://schemas.microsoft.com/office/powerpoint/2010/main" val="285401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endParaRPr lang="en-US" dirty="0"/>
          </a:p>
        </p:txBody>
      </p:sp>
      <p:sp>
        <p:nvSpPr>
          <p:cNvPr id="4" name="Slide Number Placeholder 3"/>
          <p:cNvSpPr>
            <a:spLocks noGrp="1"/>
          </p:cNvSpPr>
          <p:nvPr>
            <p:ph type="sldNum" sz="quarter" idx="10"/>
          </p:nvPr>
        </p:nvSpPr>
        <p:spPr/>
        <p:txBody>
          <a:bodyPr/>
          <a:lstStyle/>
          <a:p>
            <a:fld id="{4FB29A70-522C-3A41-B132-651B32078DD9}" type="slidenum">
              <a:rPr lang="en-US" smtClean="0"/>
              <a:pPr/>
              <a:t>3</a:t>
            </a:fld>
            <a:endParaRPr lang="en-US"/>
          </a:p>
        </p:txBody>
      </p:sp>
    </p:spTree>
    <p:extLst>
      <p:ext uri="{BB962C8B-B14F-4D97-AF65-F5344CB8AC3E}">
        <p14:creationId xmlns:p14="http://schemas.microsoft.com/office/powerpoint/2010/main" val="283589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465887">
              <a:buNone/>
              <a:defRPr/>
            </a:pPr>
            <a:r>
              <a:rPr lang="en-US" sz="1200" kern="1200" dirty="0" smtClean="0">
                <a:solidFill>
                  <a:schemeClr val="tx1"/>
                </a:solidFill>
                <a:effectLst/>
                <a:latin typeface="+mn-lt"/>
                <a:ea typeface="+mn-ea"/>
                <a:cs typeface="+mn-cs"/>
              </a:rPr>
              <a:t>COMPARED</a:t>
            </a:r>
            <a:r>
              <a:rPr lang="en-US" sz="1200" kern="1200" baseline="0" dirty="0" smtClean="0">
                <a:solidFill>
                  <a:schemeClr val="tx1"/>
                </a:solidFill>
                <a:effectLst/>
                <a:latin typeface="+mn-lt"/>
                <a:ea typeface="+mn-ea"/>
                <a:cs typeface="+mn-cs"/>
              </a:rPr>
              <a:t> TO BIOINFORMATICS/COMPUTATIONAL BIOLOGY:</a:t>
            </a:r>
          </a:p>
          <a:p>
            <a:pPr marL="0" indent="0" defTabSz="465887">
              <a:buNone/>
              <a:defRPr/>
            </a:pPr>
            <a:endParaRPr lang="en-US" sz="1200" kern="1200" baseline="0" dirty="0" smtClean="0">
              <a:solidFill>
                <a:schemeClr val="tx1"/>
              </a:solidFill>
              <a:effectLst/>
              <a:latin typeface="+mn-lt"/>
              <a:ea typeface="+mn-ea"/>
              <a:cs typeface="+mn-cs"/>
            </a:endParaRPr>
          </a:p>
          <a:p>
            <a:pPr marL="0" indent="0" defTabSz="465887">
              <a:buNone/>
              <a:defRPr/>
            </a:pP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one proposed by Brett Tyler and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&gt; the task force (I comment only on the </a:t>
            </a:r>
            <a:r>
              <a:rPr lang="en-US" sz="1200" kern="1200" dirty="0" err="1" smtClean="0">
                <a:solidFill>
                  <a:schemeClr val="tx1"/>
                </a:solidFill>
                <a:effectLst/>
                <a:latin typeface="+mn-lt"/>
                <a:ea typeface="+mn-ea"/>
                <a:cs typeface="+mn-cs"/>
              </a:rPr>
              <a:t>the</a:t>
            </a:r>
            <a:r>
              <a:rPr lang="en-US" sz="1200" kern="1200" dirty="0" smtClean="0">
                <a:solidFill>
                  <a:schemeClr val="tx1"/>
                </a:solidFill>
                <a:effectLst/>
                <a:latin typeface="+mn-lt"/>
                <a:ea typeface="+mn-ea"/>
                <a:cs typeface="+mn-cs"/>
              </a:rPr>
              <a:t> graduate one) is heavy in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&gt; Biology and much less in the quantitative sciences.  This program in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&gt; Bioinformatics and Computational Biology only requires 8 credit hours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&gt; in Statistics.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&gt;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&gt; The MS in Data Analytics has no biology requirements.  This degree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&gt; requires statistics and computer science courses.  It is a much more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&gt; quantitative degree. </a:t>
            </a:r>
            <a:endParaRPr lang="en-US" dirty="0"/>
          </a:p>
        </p:txBody>
      </p:sp>
      <p:sp>
        <p:nvSpPr>
          <p:cNvPr id="4" name="Slide Number Placeholder 3"/>
          <p:cNvSpPr>
            <a:spLocks noGrp="1"/>
          </p:cNvSpPr>
          <p:nvPr>
            <p:ph type="sldNum" sz="quarter" idx="10"/>
          </p:nvPr>
        </p:nvSpPr>
        <p:spPr/>
        <p:txBody>
          <a:bodyPr/>
          <a:lstStyle/>
          <a:p>
            <a:fld id="{4FB29A70-522C-3A41-B132-651B32078DD9}" type="slidenum">
              <a:rPr lang="en-US" smtClean="0"/>
              <a:pPr/>
              <a:t>4</a:t>
            </a:fld>
            <a:endParaRPr lang="en-US"/>
          </a:p>
        </p:txBody>
      </p:sp>
    </p:spTree>
    <p:extLst>
      <p:ext uri="{BB962C8B-B14F-4D97-AF65-F5344CB8AC3E}">
        <p14:creationId xmlns:p14="http://schemas.microsoft.com/office/powerpoint/2010/main" val="266351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2130552" y="974491"/>
            <a:ext cx="6400800" cy="854309"/>
          </a:xfrm>
        </p:spPr>
        <p:txBody>
          <a:bodyPr/>
          <a:lstStyle>
            <a:lvl1pPr algn="l">
              <a:defRPr sz="3600">
                <a:solidFill>
                  <a:schemeClr val="accent1">
                    <a:lumMod val="20000"/>
                    <a:lumOff val="80000"/>
                  </a:schemeClr>
                </a:solidFill>
                <a:effectLst/>
              </a:defRPr>
            </a:lvl1pPr>
          </a:lstStyle>
          <a:p>
            <a:r>
              <a:rPr lang="en-US" dirty="0" smtClean="0"/>
              <a:t>Click to edit Master title style</a:t>
            </a:r>
            <a:endParaRPr lang="en-US" dirty="0"/>
          </a:p>
        </p:txBody>
      </p:sp>
      <p:sp>
        <p:nvSpPr>
          <p:cNvPr id="5" name="Rectangle 3"/>
          <p:cNvSpPr>
            <a:spLocks noGrp="1" noChangeArrowheads="1"/>
          </p:cNvSpPr>
          <p:nvPr>
            <p:ph type="subTitle" idx="1"/>
          </p:nvPr>
        </p:nvSpPr>
        <p:spPr>
          <a:xfrm>
            <a:off x="2130552" y="1828800"/>
            <a:ext cx="6400800" cy="457200"/>
          </a:xfrm>
        </p:spPr>
        <p:txBody>
          <a:bodyPr/>
          <a:lstStyle>
            <a:lvl1pPr marL="0" indent="0" algn="l">
              <a:buFont typeface="Times" pitchFamily="-96" charset="0"/>
              <a:buNone/>
              <a:defRPr kumimoji="0" lang="en-US" sz="1800" b="0" i="0" u="none" strike="noStrike" kern="0" cap="none" spc="0" normalizeH="0" baseline="0" noProof="0" dirty="0">
                <a:ln>
                  <a:noFill/>
                </a:ln>
                <a:solidFill>
                  <a:schemeClr val="tx2">
                    <a:lumMod val="20000"/>
                    <a:lumOff val="80000"/>
                  </a:schemeClr>
                </a:solidFill>
                <a:effectLst/>
                <a:uLnTx/>
                <a:uFillTx/>
                <a:latin typeface="Calibri"/>
                <a:ea typeface="+mn-ea"/>
                <a:cs typeface="Calibri"/>
              </a:defRPr>
            </a:lvl1pPr>
          </a:lstStyle>
          <a:p>
            <a:r>
              <a:rPr lang="en-US" dirty="0"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w/numb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r>
              <a:rPr lang="en-US" smtClean="0"/>
              <a:t>Click icon to add picture</a:t>
            </a:r>
            <a:endParaRPr lang="en-US"/>
          </a:p>
        </p:txBody>
      </p:sp>
      <p:sp>
        <p:nvSpPr>
          <p:cNvPr id="6" name="Date Placeholder 5"/>
          <p:cNvSpPr>
            <a:spLocks noGrp="1"/>
          </p:cNvSpPr>
          <p:nvPr>
            <p:ph type="dt" sz="half" idx="11"/>
          </p:nvPr>
        </p:nvSpPr>
        <p:spPr/>
        <p:txBody>
          <a:bodyPr/>
          <a:lstStyle/>
          <a:p>
            <a:fld id="{45691D9D-B151-42A8-8203-2F4A2C67BEA5}" type="datetime4">
              <a:rPr lang="en-US" smtClean="0"/>
              <a:pPr/>
              <a:t>January 12, 2016</a:t>
            </a:fld>
            <a:endParaRPr lang="en-US"/>
          </a:p>
        </p:txBody>
      </p:sp>
      <p:sp>
        <p:nvSpPr>
          <p:cNvPr id="7" name="Slide Number Placeholder 6"/>
          <p:cNvSpPr>
            <a:spLocks noGrp="1"/>
          </p:cNvSpPr>
          <p:nvPr>
            <p:ph type="sldNum" sz="quarter" idx="12"/>
          </p:nvPr>
        </p:nvSpPr>
        <p:spPr/>
        <p:txBody>
          <a:bodyPr/>
          <a:lstStyle/>
          <a:p>
            <a:fld id="{43183C4C-EBF1-1A4D-90EC-74EBA7EEE60F}" type="slidenum">
              <a:rPr lang="en-US" smtClean="0"/>
              <a:pPr/>
              <a:t>‹#›</a:t>
            </a:fld>
            <a:endParaRPr lang="en-US" dirty="0"/>
          </a:p>
        </p:txBody>
      </p:sp>
      <p:sp>
        <p:nvSpPr>
          <p:cNvPr id="11" name="Footer Placeholder 10"/>
          <p:cNvSpPr>
            <a:spLocks noGrp="1"/>
          </p:cNvSpPr>
          <p:nvPr>
            <p:ph type="ftr" sz="quarter" idx="13"/>
          </p:nvPr>
        </p:nvSpPr>
        <p:spPr/>
        <p:txBody>
          <a:bodyPr/>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no bullets and thumbnail">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r>
              <a:rPr lang="en-US" smtClean="0"/>
              <a:t>Click icon to add picture</a:t>
            </a:r>
            <a:endParaRPr lang="en-US"/>
          </a:p>
        </p:txBody>
      </p:sp>
      <p:sp>
        <p:nvSpPr>
          <p:cNvPr id="10" name="Picture Placeholder 9"/>
          <p:cNvSpPr>
            <a:spLocks noGrp="1"/>
          </p:cNvSpPr>
          <p:nvPr>
            <p:ph type="pic" sz="quarter" idx="11"/>
          </p:nvPr>
        </p:nvSpPr>
        <p:spPr>
          <a:xfrm>
            <a:off x="6172200" y="3657600"/>
            <a:ext cx="2514600" cy="2057400"/>
          </a:xfrm>
        </p:spPr>
        <p:txBody>
          <a:bodyPr/>
          <a:lstStyle/>
          <a:p>
            <a:r>
              <a:rPr lang="en-US" smtClean="0"/>
              <a:t>Click icon to add picture</a:t>
            </a:r>
            <a:endParaRPr lang="en-US"/>
          </a:p>
        </p:txBody>
      </p:sp>
      <p:sp>
        <p:nvSpPr>
          <p:cNvPr id="7" name="Date Placeholder 6"/>
          <p:cNvSpPr>
            <a:spLocks noGrp="1"/>
          </p:cNvSpPr>
          <p:nvPr>
            <p:ph type="dt" sz="half" idx="12"/>
          </p:nvPr>
        </p:nvSpPr>
        <p:spPr/>
        <p:txBody>
          <a:bodyPr/>
          <a:lstStyle/>
          <a:p>
            <a:fld id="{61CF2EA0-3352-4516-9E27-97C88A0B6624}" type="datetime4">
              <a:rPr lang="en-US" smtClean="0"/>
              <a:pPr/>
              <a:t>January 12, 2016</a:t>
            </a:fld>
            <a:endParaRPr lang="en-US"/>
          </a:p>
        </p:txBody>
      </p:sp>
      <p:sp>
        <p:nvSpPr>
          <p:cNvPr id="12" name="Slide Number Placeholder 11"/>
          <p:cNvSpPr>
            <a:spLocks noGrp="1"/>
          </p:cNvSpPr>
          <p:nvPr>
            <p:ph type="sldNum" sz="quarter" idx="13"/>
          </p:nvPr>
        </p:nvSpPr>
        <p:spPr/>
        <p:txBody>
          <a:bodyPr/>
          <a:lstStyle/>
          <a:p>
            <a:fld id="{43183C4C-EBF1-1A4D-90EC-74EBA7EEE60F}" type="slidenum">
              <a:rPr lang="en-US" smtClean="0"/>
              <a:pPr/>
              <a:t>‹#›</a:t>
            </a:fld>
            <a:endParaRPr lang="en-US" dirty="0"/>
          </a:p>
        </p:txBody>
      </p:sp>
      <p:sp>
        <p:nvSpPr>
          <p:cNvPr id="13" name="Footer Placeholder 12"/>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w/number and thumbnail">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r>
              <a:rPr lang="en-US" smtClean="0"/>
              <a:t>Click icon to add picture</a:t>
            </a:r>
            <a:endParaRPr lang="en-US"/>
          </a:p>
        </p:txBody>
      </p:sp>
      <p:sp>
        <p:nvSpPr>
          <p:cNvPr id="10" name="Picture Placeholder 9"/>
          <p:cNvSpPr>
            <a:spLocks noGrp="1"/>
          </p:cNvSpPr>
          <p:nvPr>
            <p:ph type="pic" sz="quarter" idx="11"/>
          </p:nvPr>
        </p:nvSpPr>
        <p:spPr>
          <a:xfrm>
            <a:off x="6172200" y="3657600"/>
            <a:ext cx="2514600" cy="2057400"/>
          </a:xfrm>
        </p:spPr>
        <p:txBody>
          <a:bodyPr/>
          <a:lstStyle/>
          <a:p>
            <a:r>
              <a:rPr lang="en-US" smtClean="0"/>
              <a:t>Click icon to add picture</a:t>
            </a:r>
            <a:endParaRPr lang="en-US"/>
          </a:p>
        </p:txBody>
      </p:sp>
      <p:sp>
        <p:nvSpPr>
          <p:cNvPr id="7" name="Date Placeholder 6"/>
          <p:cNvSpPr>
            <a:spLocks noGrp="1"/>
          </p:cNvSpPr>
          <p:nvPr>
            <p:ph type="dt" sz="half" idx="12"/>
          </p:nvPr>
        </p:nvSpPr>
        <p:spPr/>
        <p:txBody>
          <a:bodyPr/>
          <a:lstStyle/>
          <a:p>
            <a:fld id="{29E3C976-A9A9-4A56-8A84-70466730FCE2}" type="datetime4">
              <a:rPr lang="en-US" smtClean="0"/>
              <a:pPr/>
              <a:t>January 12, 2016</a:t>
            </a:fld>
            <a:endParaRPr lang="en-US"/>
          </a:p>
        </p:txBody>
      </p:sp>
      <p:sp>
        <p:nvSpPr>
          <p:cNvPr id="12" name="Slide Number Placeholder 11"/>
          <p:cNvSpPr>
            <a:spLocks noGrp="1"/>
          </p:cNvSpPr>
          <p:nvPr>
            <p:ph type="sldNum" sz="quarter" idx="13"/>
          </p:nvPr>
        </p:nvSpPr>
        <p:spPr/>
        <p:txBody>
          <a:bodyPr/>
          <a:lstStyle/>
          <a:p>
            <a:fld id="{43183C4C-EBF1-1A4D-90EC-74EBA7EEE60F}" type="slidenum">
              <a:rPr lang="en-US" smtClean="0"/>
              <a:pPr/>
              <a:t>‹#›</a:t>
            </a:fld>
            <a:endParaRPr lang="en-US" dirty="0"/>
          </a:p>
        </p:txBody>
      </p:sp>
      <p:sp>
        <p:nvSpPr>
          <p:cNvPr id="13" name="Footer Placeholder 12"/>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w/bulle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p>
            <a:fld id="{5A547CC2-62B6-4EAB-9922-77700EB9E0C3}" type="datetime4">
              <a:rPr lang="en-US" smtClean="0"/>
              <a:pPr/>
              <a:t>January 12, 2016</a:t>
            </a:fld>
            <a:endParaRPr lang="en-US"/>
          </a:p>
        </p:txBody>
      </p:sp>
      <p:sp>
        <p:nvSpPr>
          <p:cNvPr id="8" name="Slide Number Placeholder 7"/>
          <p:cNvSpPr>
            <a:spLocks noGrp="1"/>
          </p:cNvSpPr>
          <p:nvPr>
            <p:ph type="sldNum" sz="quarter" idx="12"/>
          </p:nvPr>
        </p:nvSpPr>
        <p:spPr/>
        <p:txBody>
          <a:bodyPr/>
          <a:lstStyle/>
          <a:p>
            <a:fld id="{43183C4C-EBF1-1A4D-90EC-74EBA7EEE60F}" type="slidenum">
              <a:rPr lang="en-US" smtClean="0"/>
              <a:pPr/>
              <a:t>‹#›</a:t>
            </a:fld>
            <a:endParaRPr lang="en-US" dirty="0"/>
          </a:p>
        </p:txBody>
      </p:sp>
      <p:sp>
        <p:nvSpPr>
          <p:cNvPr id="9" name="Footer Placeholder 8"/>
          <p:cNvSpPr>
            <a:spLocks noGrp="1"/>
          </p:cNvSpPr>
          <p:nvPr>
            <p:ph type="ftr" sz="quarter" idx="13"/>
          </p:nvPr>
        </p:nvSpPr>
        <p:spPr/>
        <p:txBody>
          <a:bodyPr/>
          <a:lstStyle/>
          <a:p>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no bulle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6" name="Date Placeholder 5"/>
          <p:cNvSpPr>
            <a:spLocks noGrp="1"/>
          </p:cNvSpPr>
          <p:nvPr>
            <p:ph type="dt" sz="half" idx="11"/>
          </p:nvPr>
        </p:nvSpPr>
        <p:spPr/>
        <p:txBody>
          <a:bodyPr/>
          <a:lstStyle/>
          <a:p>
            <a:fld id="{2FFC7E65-2E5C-442C-BE2A-DE6A869D7353}" type="datetime4">
              <a:rPr lang="en-US" smtClean="0"/>
              <a:pPr/>
              <a:t>January 12, 2016</a:t>
            </a:fld>
            <a:endParaRPr lang="en-US"/>
          </a:p>
        </p:txBody>
      </p:sp>
      <p:sp>
        <p:nvSpPr>
          <p:cNvPr id="7" name="Slide Number Placeholder 6"/>
          <p:cNvSpPr>
            <a:spLocks noGrp="1"/>
          </p:cNvSpPr>
          <p:nvPr>
            <p:ph type="sldNum" sz="quarter" idx="12"/>
          </p:nvPr>
        </p:nvSpPr>
        <p:spPr/>
        <p:txBody>
          <a:bodyPr/>
          <a:lstStyle/>
          <a:p>
            <a:fld id="{43183C4C-EBF1-1A4D-90EC-74EBA7EEE60F}" type="slidenum">
              <a:rPr lang="en-US" smtClean="0"/>
              <a:pPr/>
              <a:t>‹#›</a:t>
            </a:fld>
            <a:endParaRPr lang="en-US" dirty="0"/>
          </a:p>
        </p:txBody>
      </p:sp>
      <p:sp>
        <p:nvSpPr>
          <p:cNvPr id="10" name="Footer Placeholder 9"/>
          <p:cNvSpPr>
            <a:spLocks noGrp="1"/>
          </p:cNvSpPr>
          <p:nvPr>
            <p:ph type="ftr" sz="quarter" idx="13"/>
          </p:nvPr>
        </p:nvSpPr>
        <p:spPr/>
        <p:txBody>
          <a:bodyPr/>
          <a:lstStyle/>
          <a:p>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w/numb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Date Placeholder 8"/>
          <p:cNvSpPr>
            <a:spLocks noGrp="1"/>
          </p:cNvSpPr>
          <p:nvPr>
            <p:ph type="dt" sz="half" idx="11"/>
          </p:nvPr>
        </p:nvSpPr>
        <p:spPr/>
        <p:txBody>
          <a:bodyPr/>
          <a:lstStyle/>
          <a:p>
            <a:fld id="{82C5DB41-1E26-4C99-AAE1-84E432A56B4A}" type="datetime4">
              <a:rPr lang="en-US" smtClean="0"/>
              <a:pPr/>
              <a:t>January 12, 2016</a:t>
            </a:fld>
            <a:endParaRPr lang="en-US"/>
          </a:p>
        </p:txBody>
      </p:sp>
      <p:sp>
        <p:nvSpPr>
          <p:cNvPr id="10" name="Slide Number Placeholder 9"/>
          <p:cNvSpPr>
            <a:spLocks noGrp="1"/>
          </p:cNvSpPr>
          <p:nvPr>
            <p:ph type="sldNum" sz="quarter" idx="12"/>
          </p:nvPr>
        </p:nvSpPr>
        <p:spPr/>
        <p:txBody>
          <a:bodyPr/>
          <a:lstStyle/>
          <a:p>
            <a:fld id="{43183C4C-EBF1-1A4D-90EC-74EBA7EEE60F}" type="slidenum">
              <a:rPr lang="en-US" smtClean="0"/>
              <a:pPr/>
              <a:t>‹#›</a:t>
            </a:fld>
            <a:endParaRPr lang="en-US" dirty="0"/>
          </a:p>
        </p:txBody>
      </p:sp>
      <p:sp>
        <p:nvSpPr>
          <p:cNvPr id="11" name="Footer Placeholder 10"/>
          <p:cNvSpPr>
            <a:spLocks noGrp="1"/>
          </p:cNvSpPr>
          <p:nvPr>
            <p:ph type="ftr" sz="quarter" idx="13"/>
          </p:nvPr>
        </p:nvSpPr>
        <p:spPr/>
        <p:txBody>
          <a:bodyPr/>
          <a:lstStyle/>
          <a:p>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00E9ECF-EA4F-46B9-8205-567987781B24}" type="datetime4">
              <a:rPr lang="en-US" smtClean="0"/>
              <a:pPr/>
              <a:t>January 12, 2016</a:t>
            </a:fld>
            <a:endParaRPr lang="en-US"/>
          </a:p>
        </p:txBody>
      </p:sp>
      <p:sp>
        <p:nvSpPr>
          <p:cNvPr id="5" name="Slide Number Placeholder 4"/>
          <p:cNvSpPr>
            <a:spLocks noGrp="1"/>
          </p:cNvSpPr>
          <p:nvPr>
            <p:ph type="sldNum" sz="quarter" idx="11"/>
          </p:nvPr>
        </p:nvSpPr>
        <p:spPr/>
        <p:txBody>
          <a:bodyPr/>
          <a:lstStyle/>
          <a:p>
            <a:fld id="{43183C4C-EBF1-1A4D-90EC-74EBA7EEE60F}" type="slidenum">
              <a:rPr lang="en-US" smtClean="0"/>
              <a:pPr/>
              <a:t>‹#›</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Layout No Tag">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2EE70120-1B58-488B-B999-CE1B488C9400}" type="datetime4">
              <a:rPr lang="en-US" smtClean="0"/>
              <a:pPr/>
              <a:t>January 12, 2016</a:t>
            </a:fld>
            <a:endParaRPr lang="en-US" dirty="0"/>
          </a:p>
        </p:txBody>
      </p:sp>
      <p:sp>
        <p:nvSpPr>
          <p:cNvPr id="5" name="Slide Number Placeholder 4"/>
          <p:cNvSpPr>
            <a:spLocks noGrp="1"/>
          </p:cNvSpPr>
          <p:nvPr>
            <p:ph type="sldNum" sz="quarter" idx="12"/>
          </p:nvPr>
        </p:nvSpPr>
        <p:spPr/>
        <p:txBody>
          <a:bodyPr/>
          <a:lstStyle/>
          <a:p>
            <a:fld id="{43183C4C-EBF1-1A4D-90EC-74EBA7EEE60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width w/bulle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defRPr/>
            </a:lvl4pPr>
            <a:lvl5pPr marL="1143000" indent="-2286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D8FDC965-7079-4FF3-AE33-48291CC3087C}" type="datetime4">
              <a:rPr lang="en-US" smtClean="0"/>
              <a:pPr/>
              <a:t>January 12, 2016</a:t>
            </a:fld>
            <a:endParaRPr lang="en-US"/>
          </a:p>
        </p:txBody>
      </p:sp>
      <p:sp>
        <p:nvSpPr>
          <p:cNvPr id="8" name="Slide Number Placeholder 7"/>
          <p:cNvSpPr>
            <a:spLocks noGrp="1"/>
          </p:cNvSpPr>
          <p:nvPr>
            <p:ph type="sldNum" sz="quarter" idx="11"/>
          </p:nvPr>
        </p:nvSpPr>
        <p:spPr/>
        <p:txBody>
          <a:bodyPr/>
          <a:lstStyle/>
          <a:p>
            <a:fld id="{43183C4C-EBF1-1A4D-90EC-74EBA7EEE60F}"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w/bulle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r>
              <a:rPr lang="en-US" smtClean="0"/>
              <a:t>Click icon to add picture</a:t>
            </a:r>
            <a:endParaRPr lang="en-US"/>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Date Placeholder 9"/>
          <p:cNvSpPr>
            <a:spLocks noGrp="1"/>
          </p:cNvSpPr>
          <p:nvPr>
            <p:ph type="dt" sz="half" idx="11"/>
          </p:nvPr>
        </p:nvSpPr>
        <p:spPr/>
        <p:txBody>
          <a:bodyPr/>
          <a:lstStyle/>
          <a:p>
            <a:fld id="{8AFCC98E-4B64-4E26-B957-7B59E2AEE0A9}" type="datetime4">
              <a:rPr lang="en-US" smtClean="0"/>
              <a:pPr/>
              <a:t>January 12, 2016</a:t>
            </a:fld>
            <a:endParaRPr lang="en-US"/>
          </a:p>
        </p:txBody>
      </p:sp>
      <p:sp>
        <p:nvSpPr>
          <p:cNvPr id="11" name="Slide Number Placeholder 10"/>
          <p:cNvSpPr>
            <a:spLocks noGrp="1"/>
          </p:cNvSpPr>
          <p:nvPr>
            <p:ph type="sldNum" sz="quarter" idx="12"/>
          </p:nvPr>
        </p:nvSpPr>
        <p:spPr/>
        <p:txBody>
          <a:bodyPr/>
          <a:lstStyle/>
          <a:p>
            <a:fld id="{43183C4C-EBF1-1A4D-90EC-74EBA7EEE60F}" type="slidenum">
              <a:rPr lang="en-US" smtClean="0"/>
              <a:pPr/>
              <a:t>‹#›</a:t>
            </a:fld>
            <a:endParaRPr lang="en-US" dirty="0"/>
          </a:p>
        </p:txBody>
      </p:sp>
      <p:sp>
        <p:nvSpPr>
          <p:cNvPr id="12" name="Footer Placeholder 11"/>
          <p:cNvSpPr>
            <a:spLocks noGrp="1"/>
          </p:cNvSpPr>
          <p:nvPr>
            <p:ph type="ftr" sz="quarter" idx="13"/>
          </p:nvPr>
        </p:nvSpPr>
        <p:spPr/>
        <p:txBody>
          <a:bodyPr/>
          <a:lstStyle/>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column w/bullets and thumbnai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6" name="Content Placeholder 2"/>
          <p:cNvSpPr>
            <a:spLocks noGrp="1"/>
          </p:cNvSpPr>
          <p:nvPr>
            <p:ph idx="1"/>
          </p:nvPr>
        </p:nvSpPr>
        <p:spPr>
          <a:xfrm>
            <a:off x="457200" y="1371600"/>
            <a:ext cx="54864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9"/>
          <p:cNvSpPr>
            <a:spLocks noGrp="1"/>
          </p:cNvSpPr>
          <p:nvPr>
            <p:ph type="pic" sz="quarter" idx="10"/>
          </p:nvPr>
        </p:nvSpPr>
        <p:spPr>
          <a:xfrm>
            <a:off x="6172200" y="1371600"/>
            <a:ext cx="2514600" cy="2057400"/>
          </a:xfrm>
        </p:spPr>
        <p:txBody>
          <a:bodyPr/>
          <a:lstStyle/>
          <a:p>
            <a:r>
              <a:rPr lang="en-US" smtClean="0"/>
              <a:t>Click icon to add picture</a:t>
            </a:r>
            <a:endParaRPr lang="en-US"/>
          </a:p>
        </p:txBody>
      </p:sp>
      <p:sp>
        <p:nvSpPr>
          <p:cNvPr id="11" name="Picture Placeholder 9"/>
          <p:cNvSpPr>
            <a:spLocks noGrp="1"/>
          </p:cNvSpPr>
          <p:nvPr>
            <p:ph type="pic" sz="quarter" idx="11"/>
          </p:nvPr>
        </p:nvSpPr>
        <p:spPr>
          <a:xfrm>
            <a:off x="6172200" y="3657600"/>
            <a:ext cx="2514600" cy="2057400"/>
          </a:xfrm>
        </p:spPr>
        <p:txBody>
          <a:bodyPr/>
          <a:lstStyle/>
          <a:p>
            <a:r>
              <a:rPr lang="en-US" smtClean="0"/>
              <a:t>Click icon to add picture</a:t>
            </a:r>
            <a:endParaRPr lang="en-US"/>
          </a:p>
        </p:txBody>
      </p:sp>
      <p:sp>
        <p:nvSpPr>
          <p:cNvPr id="8" name="Date Placeholder 7"/>
          <p:cNvSpPr>
            <a:spLocks noGrp="1"/>
          </p:cNvSpPr>
          <p:nvPr>
            <p:ph type="dt" sz="half" idx="12"/>
          </p:nvPr>
        </p:nvSpPr>
        <p:spPr/>
        <p:txBody>
          <a:bodyPr/>
          <a:lstStyle/>
          <a:p>
            <a:fld id="{E30F88EE-F8E5-4B77-8D10-458365FD454E}" type="datetime4">
              <a:rPr lang="en-US" smtClean="0"/>
              <a:pPr/>
              <a:t>January 12, 2016</a:t>
            </a:fld>
            <a:endParaRPr lang="en-US"/>
          </a:p>
        </p:txBody>
      </p:sp>
      <p:sp>
        <p:nvSpPr>
          <p:cNvPr id="9" name="Slide Number Placeholder 8"/>
          <p:cNvSpPr>
            <a:spLocks noGrp="1"/>
          </p:cNvSpPr>
          <p:nvPr>
            <p:ph type="sldNum" sz="quarter" idx="13"/>
          </p:nvPr>
        </p:nvSpPr>
        <p:spPr/>
        <p:txBody>
          <a:bodyPr/>
          <a:lstStyle/>
          <a:p>
            <a:fld id="{43183C4C-EBF1-1A4D-90EC-74EBA7EEE60F}" type="slidenum">
              <a:rPr lang="en-US" smtClean="0"/>
              <a:pPr/>
              <a:t>‹#›</a:t>
            </a:fld>
            <a:endParaRPr lang="en-US" dirty="0"/>
          </a:p>
        </p:txBody>
      </p:sp>
      <p:sp>
        <p:nvSpPr>
          <p:cNvPr id="12" name="Footer Placeholder 11"/>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width pictu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5" name="Date Placeholder 4"/>
          <p:cNvSpPr>
            <a:spLocks noGrp="1"/>
          </p:cNvSpPr>
          <p:nvPr>
            <p:ph type="dt" sz="half" idx="11"/>
          </p:nvPr>
        </p:nvSpPr>
        <p:spPr/>
        <p:txBody>
          <a:bodyPr/>
          <a:lstStyle/>
          <a:p>
            <a:fld id="{EB02E76D-49DA-4D00-B201-4CAFB3856B74}" type="datetime4">
              <a:rPr lang="en-US" smtClean="0"/>
              <a:pPr/>
              <a:t>January 12, 2016</a:t>
            </a:fld>
            <a:endParaRPr lang="en-US"/>
          </a:p>
        </p:txBody>
      </p:sp>
      <p:sp>
        <p:nvSpPr>
          <p:cNvPr id="6" name="Slide Number Placeholder 5"/>
          <p:cNvSpPr>
            <a:spLocks noGrp="1"/>
          </p:cNvSpPr>
          <p:nvPr>
            <p:ph type="sldNum" sz="quarter" idx="12"/>
          </p:nvPr>
        </p:nvSpPr>
        <p:spPr/>
        <p:txBody>
          <a:bodyPr/>
          <a:lstStyle/>
          <a:p>
            <a:fld id="{43183C4C-EBF1-1A4D-90EC-74EBA7EEE60F}" type="slidenum">
              <a:rPr lang="en-US" smtClean="0"/>
              <a:pPr/>
              <a:t>‹#›</a:t>
            </a:fld>
            <a:endParaRPr lang="en-US" dirty="0"/>
          </a:p>
        </p:txBody>
      </p:sp>
      <p:sp>
        <p:nvSpPr>
          <p:cNvPr id="8" name="Footer Placeholder 7"/>
          <p:cNvSpPr>
            <a:spLocks noGrp="1"/>
          </p:cNvSpPr>
          <p:nvPr>
            <p:ph type="ftr" sz="quarter" idx="13"/>
          </p:nvPr>
        </p:nvSpPr>
        <p:spPr/>
        <p:txBody>
          <a:bodyPr/>
          <a:lstStyle/>
          <a:p>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Click icon to add picture</a:t>
            </a:r>
            <a:endParaRPr lang="en-US" noProof="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9FC62CA5-351D-4F61-9691-48907EF0D8EB}" type="datetime4">
              <a:rPr lang="en-US" smtClean="0"/>
              <a:pPr/>
              <a:t>January 12, 2016</a:t>
            </a:fld>
            <a:endParaRPr lang="en-US"/>
          </a:p>
        </p:txBody>
      </p:sp>
      <p:sp>
        <p:nvSpPr>
          <p:cNvPr id="6" name="Slide Number Placeholder 5"/>
          <p:cNvSpPr>
            <a:spLocks noGrp="1"/>
          </p:cNvSpPr>
          <p:nvPr>
            <p:ph type="sldNum" sz="quarter" idx="11"/>
          </p:nvPr>
        </p:nvSpPr>
        <p:spPr/>
        <p:txBody>
          <a:bodyPr/>
          <a:lstStyle/>
          <a:p>
            <a:fld id="{43183C4C-EBF1-1A4D-90EC-74EBA7EEE60F}"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Full width no bulle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343400"/>
          </a:xfrm>
        </p:spPr>
        <p:txBody>
          <a:bodyPr/>
          <a:lstStyle>
            <a:lvl1pPr marL="0" indent="4763">
              <a:buNone/>
              <a:defRPr sz="2400"/>
            </a:lvl1pPr>
            <a:lvl2pPr marL="0" indent="0">
              <a:spcBef>
                <a:spcPts val="900"/>
              </a:spcBef>
              <a:buNone/>
              <a:defRPr sz="2000"/>
            </a:lvl2pPr>
            <a:lvl3pPr marL="0" indent="4763">
              <a:buNone/>
              <a:defRPr/>
            </a:lvl3pPr>
            <a:lvl4pPr marL="3175" indent="-3175">
              <a:buNone/>
              <a:defRPr/>
            </a:lvl4pPr>
            <a:lvl5pPr marL="0" indent="1588" defTabSz="919163">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C1DBA4-7E69-49DF-9D2E-94FDC65A3417}" type="datetime4">
              <a:rPr lang="en-US" smtClean="0"/>
              <a:pPr/>
              <a:t>January 12, 2016</a:t>
            </a:fld>
            <a:endParaRPr lang="en-US"/>
          </a:p>
        </p:txBody>
      </p:sp>
      <p:sp>
        <p:nvSpPr>
          <p:cNvPr id="6" name="Slide Number Placeholder 5"/>
          <p:cNvSpPr>
            <a:spLocks noGrp="1"/>
          </p:cNvSpPr>
          <p:nvPr>
            <p:ph type="sldNum" sz="quarter" idx="11"/>
          </p:nvPr>
        </p:nvSpPr>
        <p:spPr/>
        <p:txBody>
          <a:bodyPr/>
          <a:lstStyle/>
          <a:p>
            <a:fld id="{43183C4C-EBF1-1A4D-90EC-74EBA7EEE60F}" type="slidenum">
              <a:rPr lang="en-US" smtClean="0"/>
              <a:pPr/>
              <a:t>‹#›</a:t>
            </a:fld>
            <a:endParaRPr lang="en-US" dirty="0"/>
          </a:p>
        </p:txBody>
      </p:sp>
      <p:sp>
        <p:nvSpPr>
          <p:cNvPr id="8" name="Footer Placeholder 7"/>
          <p:cNvSpPr>
            <a:spLocks noGrp="1"/>
          </p:cNvSpPr>
          <p:nvPr>
            <p:ph type="ftr" sz="quarter" idx="12"/>
          </p:nvPr>
        </p:nvSpPr>
        <p:spPr/>
        <p:txBody>
          <a:bodyPr/>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width w/numb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D220C5AA-993C-455D-89B6-699B78B1ABD8}" type="datetime4">
              <a:rPr lang="en-US" smtClean="0"/>
              <a:pPr/>
              <a:t>January 12, 2016</a:t>
            </a:fld>
            <a:endParaRPr lang="en-US"/>
          </a:p>
        </p:txBody>
      </p:sp>
      <p:sp>
        <p:nvSpPr>
          <p:cNvPr id="10" name="Slide Number Placeholder 9"/>
          <p:cNvSpPr>
            <a:spLocks noGrp="1"/>
          </p:cNvSpPr>
          <p:nvPr>
            <p:ph type="sldNum" sz="quarter" idx="11"/>
          </p:nvPr>
        </p:nvSpPr>
        <p:spPr/>
        <p:txBody>
          <a:bodyPr/>
          <a:lstStyle/>
          <a:p>
            <a:fld id="{43183C4C-EBF1-1A4D-90EC-74EBA7EEE60F}" type="slidenum">
              <a:rPr lang="en-US" smtClean="0"/>
              <a:pPr/>
              <a:t>‹#›</a:t>
            </a:fld>
            <a:endParaRPr lang="en-US" dirty="0"/>
          </a:p>
        </p:txBody>
      </p:sp>
      <p:sp>
        <p:nvSpPr>
          <p:cNvPr id="11" name="Footer Placeholder 10"/>
          <p:cNvSpPr>
            <a:spLocks noGrp="1"/>
          </p:cNvSpPr>
          <p:nvPr>
            <p:ph type="ftr" sz="quarter" idx="12"/>
          </p:nvPr>
        </p:nvSpPr>
        <p:spPr/>
        <p:txBody>
          <a:bodyPr/>
          <a:lstStyle/>
          <a:p>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no bulle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r>
              <a:rPr lang="en-US" smtClean="0"/>
              <a:t>Click icon to add picture</a:t>
            </a:r>
            <a:endParaRPr lang="en-US"/>
          </a:p>
        </p:txBody>
      </p:sp>
      <p:sp>
        <p:nvSpPr>
          <p:cNvPr id="6" name="Date Placeholder 5"/>
          <p:cNvSpPr>
            <a:spLocks noGrp="1"/>
          </p:cNvSpPr>
          <p:nvPr>
            <p:ph type="dt" sz="half" idx="11"/>
          </p:nvPr>
        </p:nvSpPr>
        <p:spPr/>
        <p:txBody>
          <a:bodyPr/>
          <a:lstStyle/>
          <a:p>
            <a:fld id="{D2D1627D-2435-4679-B9EF-20C33C7CFB7B}" type="datetime4">
              <a:rPr lang="en-US" smtClean="0"/>
              <a:pPr/>
              <a:t>January 12, 2016</a:t>
            </a:fld>
            <a:endParaRPr lang="en-US"/>
          </a:p>
        </p:txBody>
      </p:sp>
      <p:sp>
        <p:nvSpPr>
          <p:cNvPr id="7" name="Slide Number Placeholder 6"/>
          <p:cNvSpPr>
            <a:spLocks noGrp="1"/>
          </p:cNvSpPr>
          <p:nvPr>
            <p:ph type="sldNum" sz="quarter" idx="12"/>
          </p:nvPr>
        </p:nvSpPr>
        <p:spPr/>
        <p:txBody>
          <a:bodyPr/>
          <a:lstStyle/>
          <a:p>
            <a:fld id="{43183C4C-EBF1-1A4D-90EC-74EBA7EEE60F}" type="slidenum">
              <a:rPr lang="en-US" smtClean="0"/>
              <a:pPr/>
              <a:t>‹#›</a:t>
            </a:fld>
            <a:endParaRPr lang="en-US" dirty="0"/>
          </a:p>
        </p:txBody>
      </p:sp>
      <p:sp>
        <p:nvSpPr>
          <p:cNvPr id="8" name="Footer Placeholder 7"/>
          <p:cNvSpPr>
            <a:spLocks noGrp="1"/>
          </p:cNvSpPr>
          <p:nvPr>
            <p:ph type="ftr" sz="quarter" idx="13"/>
          </p:nvPr>
        </p:nvSpPr>
        <p:spPr/>
        <p:txBody>
          <a:bodyPr/>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0292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33363" marR="0" lvl="0" indent="-233363" algn="l" defTabSz="914400" rtl="0" eaLnBrk="1" fontAlgn="base" latinLnBrk="0" hangingPunct="1">
              <a:lnSpc>
                <a:spcPct val="100000"/>
              </a:lnSpc>
              <a:spcBef>
                <a:spcPct val="20000"/>
              </a:spcBef>
              <a:spcAft>
                <a:spcPct val="0"/>
              </a:spcAft>
              <a:buClrTx/>
              <a:buSzTx/>
              <a:buFont typeface="Arial"/>
              <a:buChar char="•"/>
              <a:tabLst/>
              <a:defRPr/>
            </a:pPr>
            <a:r>
              <a:rPr lang="en-US" dirty="0" smtClean="0"/>
              <a:t>Click to edit Master text style</a:t>
            </a:r>
          </a:p>
          <a:p>
            <a:pPr marL="460375" marR="0" lvl="1" indent="-285750" algn="l" defTabSz="914400" rtl="0" eaLnBrk="1" fontAlgn="base" latinLnBrk="0" hangingPunct="1">
              <a:lnSpc>
                <a:spcPct val="100000"/>
              </a:lnSpc>
              <a:spcBef>
                <a:spcPct val="20000"/>
              </a:spcBef>
              <a:spcAft>
                <a:spcPct val="0"/>
              </a:spcAft>
              <a:buClrTx/>
              <a:buSzTx/>
              <a:buFont typeface="Arial"/>
              <a:buChar char="•"/>
              <a:tabLst/>
              <a:defRPr/>
            </a:pPr>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Footer Placeholder 10"/>
          <p:cNvSpPr>
            <a:spLocks noGrp="1"/>
          </p:cNvSpPr>
          <p:nvPr>
            <p:ph type="ftr" sz="quarter" idx="3"/>
          </p:nvPr>
        </p:nvSpPr>
        <p:spPr>
          <a:xfrm>
            <a:off x="457200" y="6355080"/>
            <a:ext cx="2895600" cy="182880"/>
          </a:xfrm>
          <a:prstGeom prst="rect">
            <a:avLst/>
          </a:prstGeom>
        </p:spPr>
        <p:txBody>
          <a:bodyPr vert="horz" lIns="91440" tIns="0" rIns="91440" bIns="0" rtlCol="0" anchor="ctr"/>
          <a:lstStyle>
            <a:lvl1pPr algn="l">
              <a:defRPr sz="1100" b="0" i="0">
                <a:solidFill>
                  <a:srgbClr val="717171"/>
                </a:solidFill>
                <a:latin typeface="Calibri"/>
                <a:cs typeface="Calibri"/>
              </a:defRPr>
            </a:lvl1pPr>
          </a:lstStyle>
          <a:p>
            <a:endParaRPr lang="en-US" dirty="0"/>
          </a:p>
        </p:txBody>
      </p:sp>
      <p:sp>
        <p:nvSpPr>
          <p:cNvPr id="12" name="Date Placeholder 11"/>
          <p:cNvSpPr>
            <a:spLocks noGrp="1"/>
          </p:cNvSpPr>
          <p:nvPr>
            <p:ph type="dt" sz="half" idx="2"/>
          </p:nvPr>
        </p:nvSpPr>
        <p:spPr>
          <a:xfrm>
            <a:off x="457200" y="6172200"/>
            <a:ext cx="1828800" cy="182880"/>
          </a:xfrm>
          <a:prstGeom prst="rect">
            <a:avLst/>
          </a:prstGeom>
        </p:spPr>
        <p:txBody>
          <a:bodyPr vert="horz" lIns="91440" tIns="0" rIns="91440" bIns="0" rtlCol="0" anchor="ctr"/>
          <a:lstStyle>
            <a:lvl1pPr algn="l">
              <a:defRPr sz="1100" b="0" i="0">
                <a:solidFill>
                  <a:srgbClr val="717171"/>
                </a:solidFill>
                <a:latin typeface="Calibri"/>
                <a:cs typeface="Calibri"/>
              </a:defRPr>
            </a:lvl1pPr>
          </a:lstStyle>
          <a:p>
            <a:fld id="{2EE70120-1B58-488B-B999-CE1B488C9400}" type="datetime4">
              <a:rPr lang="en-US" smtClean="0"/>
              <a:pPr/>
              <a:t>January 12, 2016</a:t>
            </a:fld>
            <a:endParaRPr lang="en-US" dirty="0"/>
          </a:p>
        </p:txBody>
      </p:sp>
      <p:sp>
        <p:nvSpPr>
          <p:cNvPr id="13" name="Slide Number Placeholder 12"/>
          <p:cNvSpPr>
            <a:spLocks noGrp="1"/>
          </p:cNvSpPr>
          <p:nvPr>
            <p:ph type="sldNum" sz="quarter" idx="4"/>
          </p:nvPr>
        </p:nvSpPr>
        <p:spPr>
          <a:xfrm>
            <a:off x="457200" y="5991225"/>
            <a:ext cx="365760" cy="182880"/>
          </a:xfrm>
          <a:prstGeom prst="rect">
            <a:avLst/>
          </a:prstGeom>
        </p:spPr>
        <p:txBody>
          <a:bodyPr vert="horz" lIns="91440" tIns="0" rIns="0" bIns="0" rtlCol="0" anchor="t" anchorCtr="0"/>
          <a:lstStyle>
            <a:lvl1pPr algn="l">
              <a:defRPr sz="1100" b="0" i="0">
                <a:solidFill>
                  <a:srgbClr val="717171"/>
                </a:solidFill>
                <a:latin typeface="Calibri"/>
                <a:cs typeface="Calibri"/>
              </a:defRPr>
            </a:lvl1pPr>
          </a:lstStyle>
          <a:p>
            <a:fld id="{43183C4C-EBF1-1A4D-90EC-74EBA7EEE60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5" r:id="rId2"/>
    <p:sldLayoutId id="2147483671" r:id="rId3"/>
    <p:sldLayoutId id="2147483668" r:id="rId4"/>
    <p:sldLayoutId id="2147483680" r:id="rId5"/>
    <p:sldLayoutId id="2147483677" r:id="rId6"/>
    <p:sldLayoutId id="2147483666" r:id="rId7"/>
    <p:sldLayoutId id="2147483667" r:id="rId8"/>
    <p:sldLayoutId id="2147483672" r:id="rId9"/>
    <p:sldLayoutId id="2147483673" r:id="rId10"/>
    <p:sldLayoutId id="2147483669" r:id="rId11"/>
    <p:sldLayoutId id="2147483670" r:id="rId12"/>
    <p:sldLayoutId id="2147483674" r:id="rId13"/>
    <p:sldLayoutId id="2147483675" r:id="rId14"/>
    <p:sldLayoutId id="2147483676" r:id="rId15"/>
    <p:sldLayoutId id="2147483678" r:id="rId16"/>
    <p:sldLayoutId id="2147483681" r:id="rId17"/>
  </p:sldLayoutIdLst>
  <p:hf hdr="0" ftr="0"/>
  <p:txStyles>
    <p:titleStyle>
      <a:lvl1pPr algn="l" rtl="0" eaLnBrk="1" fontAlgn="base" hangingPunct="1">
        <a:spcBef>
          <a:spcPct val="0"/>
        </a:spcBef>
        <a:spcAft>
          <a:spcPct val="0"/>
        </a:spcAft>
        <a:defRPr kumimoji="0" lang="en-US" sz="2400" b="1" i="0" u="none" strike="noStrike" kern="1200" cap="none" spc="0" normalizeH="0" baseline="0" noProof="0" dirty="0" smtClean="0">
          <a:ln>
            <a:noFill/>
          </a:ln>
          <a:solidFill>
            <a:prstClr val="black">
              <a:lumMod val="65000"/>
              <a:lumOff val="35000"/>
            </a:prstClr>
          </a:solidFill>
          <a:effectLst/>
          <a:uLnTx/>
          <a:uFillTx/>
          <a:latin typeface="Cambria"/>
          <a:ea typeface="+mn-ea"/>
          <a:cs typeface="Cambria"/>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p:titleStyle>
    <p:bodyStyle>
      <a:lvl1pPr marL="233363" marR="0" indent="-233363" algn="l" defTabSz="914400" rtl="0" eaLnBrk="1" fontAlgn="base" latinLnBrk="0" hangingPunct="1">
        <a:lnSpc>
          <a:spcPct val="100000"/>
        </a:lnSpc>
        <a:spcBef>
          <a:spcPct val="20000"/>
        </a:spcBef>
        <a:spcAft>
          <a:spcPct val="0"/>
        </a:spcAft>
        <a:buClrTx/>
        <a:buSzTx/>
        <a:buFontTx/>
        <a:buNone/>
        <a:tabLst/>
        <a:defRPr kumimoji="0" lang="en-US" sz="2400" b="0" i="0" u="none" strike="noStrike" kern="1200" cap="none" spc="0" normalizeH="0" baseline="0" noProof="0" dirty="0" smtClean="0">
          <a:ln>
            <a:noFill/>
          </a:ln>
          <a:solidFill>
            <a:prstClr val="black">
              <a:lumMod val="65000"/>
              <a:lumOff val="35000"/>
            </a:prstClr>
          </a:solidFill>
          <a:effectLst/>
          <a:uLnTx/>
          <a:uFillTx/>
          <a:latin typeface="Calibri"/>
          <a:ea typeface="+mn-ea"/>
          <a:cs typeface="Calibri"/>
        </a:defRPr>
      </a:lvl1pPr>
      <a:lvl2pPr marL="460375" marR="0" indent="-285750" algn="l" defTabSz="914400" rtl="0" eaLnBrk="1" fontAlgn="base" latinLnBrk="0" hangingPunct="1">
        <a:lnSpc>
          <a:spcPct val="100000"/>
        </a:lnSpc>
        <a:spcBef>
          <a:spcPct val="20000"/>
        </a:spcBef>
        <a:spcAft>
          <a:spcPct val="0"/>
        </a:spcAft>
        <a:buClrTx/>
        <a:buSzTx/>
        <a:buFont typeface="Arial"/>
        <a:buChar char="•"/>
        <a:tabLst/>
        <a:defRPr kumimoji="0" lang="en-US" sz="1800" b="0" i="0" u="none" strike="noStrike" kern="1200" cap="none" spc="0" normalizeH="0" baseline="0" noProof="0" dirty="0" smtClean="0">
          <a:ln>
            <a:noFill/>
          </a:ln>
          <a:solidFill>
            <a:prstClr val="black">
              <a:lumMod val="65000"/>
              <a:lumOff val="35000"/>
            </a:prstClr>
          </a:solidFill>
          <a:effectLst/>
          <a:uLnTx/>
          <a:uFillTx/>
          <a:latin typeface="Calibri"/>
          <a:ea typeface="+mn-ea"/>
          <a:cs typeface="Calibri"/>
        </a:defRPr>
      </a:lvl2pPr>
      <a:lvl3pPr marL="687388" indent="-228600" algn="l" rtl="0" eaLnBrk="1" fontAlgn="base" hangingPunct="1">
        <a:spcBef>
          <a:spcPct val="20000"/>
        </a:spcBef>
        <a:spcAft>
          <a:spcPct val="0"/>
        </a:spcAft>
        <a:buClrTx/>
        <a:buChar char="•"/>
        <a:defRPr kumimoji="0" lang="en-US" sz="1800" b="0" i="0" u="none" strike="noStrike" kern="1200" cap="none" spc="0" normalizeH="0" baseline="0" noProof="0" dirty="0" smtClean="0">
          <a:ln>
            <a:noFill/>
          </a:ln>
          <a:solidFill>
            <a:prstClr val="black">
              <a:lumMod val="65000"/>
              <a:lumOff val="35000"/>
            </a:prstClr>
          </a:solidFill>
          <a:effectLst/>
          <a:uLnTx/>
          <a:uFillTx/>
          <a:latin typeface="Calibri"/>
          <a:ea typeface="+mn-ea"/>
          <a:cs typeface="Calibri"/>
        </a:defRPr>
      </a:lvl3pPr>
      <a:lvl4pPr marL="922338" indent="-228600" algn="l" rtl="0" eaLnBrk="1" fontAlgn="base" hangingPunct="1">
        <a:spcBef>
          <a:spcPct val="20000"/>
        </a:spcBef>
        <a:spcAft>
          <a:spcPct val="0"/>
        </a:spcAft>
        <a:buClrTx/>
        <a:buFont typeface="Arial"/>
        <a:buChar char="•"/>
        <a:defRPr kumimoji="0" lang="en-US" sz="1800" b="0" i="0" u="none" strike="noStrike" kern="1200" cap="none" spc="0" normalizeH="0" baseline="0" noProof="0" dirty="0" smtClean="0">
          <a:ln>
            <a:noFill/>
          </a:ln>
          <a:solidFill>
            <a:prstClr val="black">
              <a:lumMod val="65000"/>
              <a:lumOff val="35000"/>
            </a:prstClr>
          </a:solidFill>
          <a:effectLst/>
          <a:uLnTx/>
          <a:uFillTx/>
          <a:latin typeface="Calibri"/>
          <a:ea typeface="+mn-ea"/>
          <a:cs typeface="Calibri"/>
        </a:defRPr>
      </a:lvl4pPr>
      <a:lvl5pPr marL="1136650" marR="0" indent="-228600" algn="l" defTabSz="914400" rtl="0" eaLnBrk="1" fontAlgn="base" latinLnBrk="0" hangingPunct="1">
        <a:lnSpc>
          <a:spcPct val="100000"/>
        </a:lnSpc>
        <a:spcBef>
          <a:spcPct val="20000"/>
        </a:spcBef>
        <a:spcAft>
          <a:spcPct val="0"/>
        </a:spcAft>
        <a:buClrTx/>
        <a:buSzTx/>
        <a:buFont typeface="Arial"/>
        <a:buNone/>
        <a:tabLst/>
        <a:defRPr kumimoji="0" lang="en-US" sz="1800" b="0" i="0" u="none" strike="noStrike" kern="1200" cap="none" spc="0" normalizeH="0" baseline="0" noProof="0" dirty="0" smtClean="0">
          <a:ln>
            <a:noFill/>
          </a:ln>
          <a:solidFill>
            <a:prstClr val="black">
              <a:lumMod val="65000"/>
              <a:lumOff val="35000"/>
            </a:prstClr>
          </a:solidFill>
          <a:effectLst/>
          <a:uLnTx/>
          <a:uFillTx/>
          <a:latin typeface="Calibri"/>
          <a:ea typeface="+mn-ea"/>
          <a:cs typeface="Calibri"/>
        </a:defRPr>
      </a:lvl5pPr>
      <a:lvl6pPr marL="2228850" indent="-228600" algn="l" rtl="0" eaLnBrk="1" fontAlgn="base" hangingPunct="1">
        <a:spcBef>
          <a:spcPct val="20000"/>
        </a:spcBef>
        <a:spcAft>
          <a:spcPct val="0"/>
        </a:spcAft>
        <a:buChar char="»"/>
        <a:defRPr>
          <a:solidFill>
            <a:schemeClr val="tx1"/>
          </a:solidFill>
          <a:latin typeface="+mn-lt"/>
          <a:ea typeface="+mn-ea"/>
        </a:defRPr>
      </a:lvl6pPr>
      <a:lvl7pPr marL="2686050" indent="-228600" algn="l" rtl="0" eaLnBrk="1" fontAlgn="base" hangingPunct="1">
        <a:spcBef>
          <a:spcPct val="20000"/>
        </a:spcBef>
        <a:spcAft>
          <a:spcPct val="0"/>
        </a:spcAft>
        <a:buChar char="»"/>
        <a:defRPr>
          <a:solidFill>
            <a:schemeClr val="tx1"/>
          </a:solidFill>
          <a:latin typeface="+mn-lt"/>
          <a:ea typeface="+mn-ea"/>
        </a:defRPr>
      </a:lvl7pPr>
      <a:lvl8pPr marL="3143250" indent="-228600" algn="l" rtl="0" eaLnBrk="1" fontAlgn="base" hangingPunct="1">
        <a:spcBef>
          <a:spcPct val="20000"/>
        </a:spcBef>
        <a:spcAft>
          <a:spcPct val="0"/>
        </a:spcAft>
        <a:buChar char="»"/>
        <a:defRPr>
          <a:solidFill>
            <a:schemeClr val="tx1"/>
          </a:solidFill>
          <a:latin typeface="+mn-lt"/>
          <a:ea typeface="+mn-ea"/>
        </a:defRPr>
      </a:lvl8pPr>
      <a:lvl9pPr marL="360045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66650" y="592183"/>
            <a:ext cx="7410995" cy="923330"/>
          </a:xfrm>
          <a:prstGeom prst="rect">
            <a:avLst/>
          </a:prstGeom>
          <a:noFill/>
        </p:spPr>
        <p:txBody>
          <a:bodyPr wrap="square" rtlCol="0">
            <a:spAutoFit/>
          </a:bodyPr>
          <a:lstStyle/>
          <a:p>
            <a:pPr algn="ctr"/>
            <a:r>
              <a:rPr lang="en-US" sz="5400" dirty="0" smtClean="0">
                <a:solidFill>
                  <a:schemeClr val="tx1">
                    <a:lumMod val="50000"/>
                  </a:schemeClr>
                </a:solidFill>
                <a:latin typeface="Calibri" panose="020F0502020204030204" pitchFamily="34" charset="0"/>
              </a:rPr>
              <a:t>Curriculum Council</a:t>
            </a:r>
            <a:endParaRPr lang="en-US" sz="5400" dirty="0">
              <a:solidFill>
                <a:schemeClr val="tx1">
                  <a:lumMod val="50000"/>
                </a:schemeClr>
              </a:solidFill>
              <a:latin typeface="Calibri" panose="020F0502020204030204" pitchFamily="34" charset="0"/>
            </a:endParaRPr>
          </a:p>
        </p:txBody>
      </p:sp>
      <p:sp>
        <p:nvSpPr>
          <p:cNvPr id="11" name="Rectangle 10"/>
          <p:cNvSpPr/>
          <p:nvPr/>
        </p:nvSpPr>
        <p:spPr>
          <a:xfrm>
            <a:off x="1123406" y="5482436"/>
            <a:ext cx="7097485" cy="646331"/>
          </a:xfrm>
          <a:prstGeom prst="rect">
            <a:avLst/>
          </a:prstGeom>
        </p:spPr>
        <p:txBody>
          <a:bodyPr wrap="square">
            <a:spAutoFit/>
          </a:bodyPr>
          <a:lstStyle/>
          <a:p>
            <a:pPr algn="ctr"/>
            <a:r>
              <a:rPr lang="en-US" dirty="0" smtClean="0">
                <a:solidFill>
                  <a:schemeClr val="tx1">
                    <a:lumMod val="50000"/>
                  </a:schemeClr>
                </a:solidFill>
                <a:latin typeface="Calibri" panose="020F0502020204030204" pitchFamily="34" charset="0"/>
              </a:rPr>
              <a:t>Prem Mathew and Richard Nafshun, Co-Chairs</a:t>
            </a:r>
            <a:br>
              <a:rPr lang="en-US" dirty="0" smtClean="0">
                <a:solidFill>
                  <a:schemeClr val="tx1">
                    <a:lumMod val="50000"/>
                  </a:schemeClr>
                </a:solidFill>
                <a:latin typeface="Calibri" panose="020F0502020204030204" pitchFamily="34" charset="0"/>
              </a:rPr>
            </a:br>
            <a:r>
              <a:rPr lang="en-US" dirty="0" smtClean="0">
                <a:solidFill>
                  <a:schemeClr val="tx1">
                    <a:lumMod val="50000"/>
                  </a:schemeClr>
                </a:solidFill>
                <a:latin typeface="Calibri" panose="020F0502020204030204" pitchFamily="34" charset="0"/>
              </a:rPr>
              <a:t>January 14, 2016</a:t>
            </a:r>
            <a:endParaRPr lang="en-US" dirty="0">
              <a:solidFill>
                <a:schemeClr val="tx1">
                  <a:lumMod val="50000"/>
                </a:schemeClr>
              </a:solidFill>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762000" y="1276350"/>
            <a:ext cx="7620000" cy="43053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457200"/>
            <a:ext cx="8229600" cy="5482046"/>
          </a:xfrm>
        </p:spPr>
        <p:txBody>
          <a:bodyPr/>
          <a:lstStyle/>
          <a:p>
            <a:r>
              <a:rPr lang="en-US" sz="2800" b="0" dirty="0" smtClean="0">
                <a:solidFill>
                  <a:srgbClr val="000000"/>
                </a:solidFill>
                <a:latin typeface="Calibri" panose="020F0502020204030204" pitchFamily="34" charset="0"/>
              </a:rPr>
              <a:t>Proposal:</a:t>
            </a:r>
            <a:br>
              <a:rPr lang="en-US" sz="2800" b="0" dirty="0" smtClean="0">
                <a:solidFill>
                  <a:srgbClr val="000000"/>
                </a:solidFill>
                <a:latin typeface="Calibri" panose="020F0502020204030204" pitchFamily="34" charset="0"/>
              </a:rPr>
            </a:br>
            <a:r>
              <a:rPr lang="en-US" sz="2800" b="0" dirty="0" smtClean="0">
                <a:solidFill>
                  <a:srgbClr val="000000"/>
                </a:solidFill>
                <a:latin typeface="Calibri" panose="020F0502020204030204" pitchFamily="34" charset="0"/>
              </a:rPr>
              <a:t/>
            </a:r>
            <a:br>
              <a:rPr lang="en-US" sz="2800" b="0" dirty="0" smtClean="0">
                <a:solidFill>
                  <a:srgbClr val="000000"/>
                </a:solidFill>
                <a:latin typeface="Calibri" panose="020F0502020204030204" pitchFamily="34" charset="0"/>
              </a:rPr>
            </a:br>
            <a:r>
              <a:rPr lang="en-US" sz="2800" b="0" dirty="0">
                <a:solidFill>
                  <a:srgbClr val="000000"/>
                </a:solidFill>
                <a:latin typeface="Calibri" panose="020F0502020204030204" pitchFamily="34" charset="0"/>
              </a:rPr>
              <a:t>New </a:t>
            </a:r>
            <a:r>
              <a:rPr lang="en-US" sz="2800" b="0" dirty="0" smtClean="0">
                <a:solidFill>
                  <a:srgbClr val="000000"/>
                </a:solidFill>
                <a:latin typeface="Calibri" panose="020F0502020204030204" pitchFamily="34" charset="0"/>
              </a:rPr>
              <a:t>Graduate Degree </a:t>
            </a:r>
            <a:r>
              <a:rPr lang="en-US" sz="2800" b="0" dirty="0">
                <a:solidFill>
                  <a:srgbClr val="000000"/>
                </a:solidFill>
                <a:latin typeface="Calibri" panose="020F0502020204030204" pitchFamily="34" charset="0"/>
              </a:rPr>
              <a:t>Program Proposal:</a:t>
            </a:r>
            <a:br>
              <a:rPr lang="en-US" sz="2800" b="0" dirty="0">
                <a:solidFill>
                  <a:srgbClr val="000000"/>
                </a:solidFill>
                <a:latin typeface="Calibri" panose="020F0502020204030204" pitchFamily="34" charset="0"/>
              </a:rPr>
            </a:br>
            <a:r>
              <a:rPr lang="en-US" sz="2800" b="0" dirty="0" smtClean="0">
                <a:solidFill>
                  <a:srgbClr val="000000"/>
                </a:solidFill>
                <a:latin typeface="Calibri" panose="020F0502020204030204" pitchFamily="34" charset="0"/>
              </a:rPr>
              <a:t>CPS# 93153; CIP 27.0599</a:t>
            </a:r>
            <a:br>
              <a:rPr lang="en-US" sz="2800" b="0" dirty="0" smtClean="0">
                <a:solidFill>
                  <a:srgbClr val="000000"/>
                </a:solidFill>
                <a:latin typeface="Calibri" panose="020F0502020204030204" pitchFamily="34" charset="0"/>
              </a:rPr>
            </a:br>
            <a:r>
              <a:rPr lang="en-US" sz="2800" b="0" dirty="0">
                <a:solidFill>
                  <a:srgbClr val="000000"/>
                </a:solidFill>
                <a:latin typeface="Calibri" panose="020F0502020204030204" pitchFamily="34" charset="0"/>
              </a:rPr>
              <a:t/>
            </a:r>
            <a:br>
              <a:rPr lang="en-US" sz="2800" b="0" dirty="0">
                <a:solidFill>
                  <a:srgbClr val="000000"/>
                </a:solidFill>
                <a:latin typeface="Calibri" panose="020F0502020204030204" pitchFamily="34" charset="0"/>
              </a:rPr>
            </a:br>
            <a:r>
              <a:rPr lang="en-US" sz="2800" b="0" dirty="0" smtClean="0">
                <a:solidFill>
                  <a:srgbClr val="000000"/>
                </a:solidFill>
                <a:latin typeface="Calibri" panose="020F0502020204030204" pitchFamily="34" charset="0"/>
              </a:rPr>
              <a:t>Master of Science (MS) and Graduate Certificate in Data Analytics</a:t>
            </a:r>
            <a:r>
              <a:rPr lang="en-US" sz="2800" b="0" dirty="0">
                <a:solidFill>
                  <a:srgbClr val="000000"/>
                </a:solidFill>
                <a:latin typeface="Calibri" panose="020F0502020204030204" pitchFamily="34" charset="0"/>
              </a:rPr>
              <a:t/>
            </a:r>
            <a:br>
              <a:rPr lang="en-US" sz="2800" b="0" dirty="0">
                <a:solidFill>
                  <a:srgbClr val="000000"/>
                </a:solidFill>
                <a:latin typeface="Calibri" panose="020F0502020204030204" pitchFamily="34" charset="0"/>
              </a:rPr>
            </a:br>
            <a:r>
              <a:rPr lang="en-US" sz="2800" b="0" dirty="0">
                <a:solidFill>
                  <a:srgbClr val="000000"/>
                </a:solidFill>
                <a:latin typeface="Calibri" panose="020F0502020204030204" pitchFamily="34" charset="0"/>
              </a:rPr>
              <a:t/>
            </a:r>
            <a:br>
              <a:rPr lang="en-US" sz="2800" b="0" dirty="0">
                <a:solidFill>
                  <a:srgbClr val="000000"/>
                </a:solidFill>
                <a:latin typeface="Calibri" panose="020F0502020204030204" pitchFamily="34" charset="0"/>
              </a:rPr>
            </a:br>
            <a:r>
              <a:rPr lang="en-US" sz="2800" b="0" dirty="0">
                <a:solidFill>
                  <a:srgbClr val="000000"/>
                </a:solidFill>
                <a:latin typeface="Calibri" panose="020F0502020204030204" pitchFamily="34" charset="0"/>
              </a:rPr>
              <a:t>Oregon State University</a:t>
            </a:r>
            <a:br>
              <a:rPr lang="en-US" sz="2800" b="0" dirty="0">
                <a:solidFill>
                  <a:srgbClr val="000000"/>
                </a:solidFill>
                <a:latin typeface="Calibri" panose="020F0502020204030204" pitchFamily="34" charset="0"/>
              </a:rPr>
            </a:br>
            <a:r>
              <a:rPr lang="en-US" sz="2800" b="0" dirty="0">
                <a:solidFill>
                  <a:srgbClr val="000000"/>
                </a:solidFill>
                <a:latin typeface="Calibri" panose="020F0502020204030204" pitchFamily="34" charset="0"/>
              </a:rPr>
              <a:t>College of </a:t>
            </a:r>
            <a:r>
              <a:rPr lang="en-US" sz="2800" b="0" dirty="0" smtClean="0">
                <a:solidFill>
                  <a:srgbClr val="000000"/>
                </a:solidFill>
                <a:latin typeface="Calibri" panose="020F0502020204030204" pitchFamily="34" charset="0"/>
              </a:rPr>
              <a:t>Science (COS)</a:t>
            </a:r>
            <a:r>
              <a:rPr lang="en-US" sz="2800" b="0" dirty="0">
                <a:solidFill>
                  <a:srgbClr val="000000"/>
                </a:solidFill>
                <a:latin typeface="Calibri" panose="020F0502020204030204" pitchFamily="34" charset="0"/>
              </a:rPr>
              <a:t/>
            </a:r>
            <a:br>
              <a:rPr lang="en-US" sz="2800" b="0" dirty="0">
                <a:solidFill>
                  <a:srgbClr val="000000"/>
                </a:solidFill>
                <a:latin typeface="Calibri" panose="020F0502020204030204" pitchFamily="34" charset="0"/>
              </a:rPr>
            </a:br>
            <a:r>
              <a:rPr lang="en-US" sz="2800" b="0" dirty="0" smtClean="0">
                <a:solidFill>
                  <a:srgbClr val="000000"/>
                </a:solidFill>
                <a:latin typeface="Calibri" panose="020F0502020204030204" pitchFamily="34" charset="0"/>
              </a:rPr>
              <a:t>Department of Statistics</a:t>
            </a:r>
            <a:endParaRPr lang="en-US" sz="2800" b="0" dirty="0">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44137" y="352695"/>
            <a:ext cx="8229600" cy="5995853"/>
          </a:xfrm>
        </p:spPr>
        <p:txBody>
          <a:bodyPr/>
          <a:lstStyle/>
          <a:p>
            <a:r>
              <a:rPr lang="en-US" sz="2200" b="0" u="sng" dirty="0" smtClean="0">
                <a:solidFill>
                  <a:srgbClr val="000000"/>
                </a:solidFill>
                <a:latin typeface="Calibri" panose="020F0502020204030204" pitchFamily="34" charset="0"/>
              </a:rPr>
              <a:t>New Degree Proposal – MS, Grad Certificate in Data Analytics</a:t>
            </a:r>
            <a:r>
              <a:rPr lang="en-US" sz="2200" b="0" dirty="0" smtClean="0">
                <a:solidFill>
                  <a:srgbClr val="002060"/>
                </a:solidFill>
                <a:latin typeface="Calibri" panose="020F0502020204030204" pitchFamily="34" charset="0"/>
              </a:rPr>
              <a:t/>
            </a:r>
            <a:br>
              <a:rPr lang="en-US" sz="2200" b="0" dirty="0" smtClean="0">
                <a:solidFill>
                  <a:srgbClr val="002060"/>
                </a:solidFill>
                <a:latin typeface="Calibri" panose="020F0502020204030204" pitchFamily="34" charset="0"/>
              </a:rPr>
            </a:br>
            <a:r>
              <a:rPr lang="en-US" sz="2200" b="0" dirty="0" smtClean="0">
                <a:solidFill>
                  <a:srgbClr val="000000"/>
                </a:solidFill>
                <a:latin typeface="Calibri" panose="020F0502020204030204" pitchFamily="34" charset="0"/>
              </a:rPr>
              <a:t/>
            </a:r>
            <a:br>
              <a:rPr lang="en-US" sz="2200" b="0" dirty="0" smtClean="0">
                <a:solidFill>
                  <a:srgbClr val="000000"/>
                </a:solidFill>
                <a:latin typeface="Calibri" panose="020F0502020204030204" pitchFamily="34" charset="0"/>
              </a:rPr>
            </a:br>
            <a:r>
              <a:rPr lang="en-US" sz="1800" dirty="0" smtClean="0">
                <a:solidFill>
                  <a:srgbClr val="000000"/>
                </a:solidFill>
                <a:latin typeface="Calibri" pitchFamily="34" charset="0"/>
              </a:rPr>
              <a:t>Executive Summary:</a:t>
            </a:r>
            <a:r>
              <a:rPr lang="en-US" sz="1800" b="0" dirty="0" smtClean="0">
                <a:solidFill>
                  <a:srgbClr val="000000"/>
                </a:solidFill>
                <a:latin typeface="Calibri" pitchFamily="34" charset="0"/>
              </a:rPr>
              <a:t> </a:t>
            </a:r>
            <a:r>
              <a:rPr lang="en-US" sz="1800" b="0" dirty="0">
                <a:latin typeface="Calibri" panose="020F0502020204030204" pitchFamily="34" charset="0"/>
              </a:rPr>
              <a:t>The terms “big data” and “analytics” are now commonly used to describe the vast amounts of data currently being generated and analyzed in many areas of science, education, business and government. With the increased capacity to collect, store and summarize data, and with the growth of the term </a:t>
            </a:r>
            <a:r>
              <a:rPr lang="en-US" sz="1800" b="0" dirty="0" smtClean="0">
                <a:latin typeface="Calibri" panose="020F0502020204030204" pitchFamily="34" charset="0"/>
              </a:rPr>
              <a:t>“</a:t>
            </a:r>
            <a:r>
              <a:rPr lang="en-US" sz="1800" b="0" dirty="0">
                <a:latin typeface="Calibri" panose="020F0502020204030204" pitchFamily="34" charset="0"/>
              </a:rPr>
              <a:t>analytics,” it is clear that there is a demand for more training in data management and data analytic skills. </a:t>
            </a:r>
            <a:r>
              <a:rPr lang="en-US" sz="1800" b="0" dirty="0" smtClean="0">
                <a:latin typeface="Calibri" panose="020F0502020204030204" pitchFamily="34" charset="0"/>
              </a:rPr>
              <a:t/>
            </a:r>
            <a:br>
              <a:rPr lang="en-US" sz="1800" b="0" dirty="0" smtClean="0">
                <a:latin typeface="Calibri" panose="020F0502020204030204" pitchFamily="34" charset="0"/>
              </a:rPr>
            </a:br>
            <a:r>
              <a:rPr lang="en-US" sz="1800" dirty="0"/>
              <a:t/>
            </a:r>
            <a:br>
              <a:rPr lang="en-US" sz="1800" dirty="0"/>
            </a:br>
            <a:r>
              <a:rPr lang="en-US" sz="1800" b="0" dirty="0" smtClean="0">
                <a:latin typeface="Calibri" panose="020F0502020204030204" pitchFamily="34" charset="0"/>
              </a:rPr>
              <a:t>Evidence of this demand is found in a </a:t>
            </a:r>
            <a:r>
              <a:rPr lang="en-US" sz="1800" b="0" dirty="0">
                <a:latin typeface="Calibri" panose="020F0502020204030204" pitchFamily="34" charset="0"/>
              </a:rPr>
              <a:t>widely circulated report by McKinsey Global Institute </a:t>
            </a:r>
            <a:r>
              <a:rPr lang="en-US" sz="1800" b="0" dirty="0" smtClean="0">
                <a:latin typeface="Calibri" panose="020F0502020204030204" pitchFamily="34" charset="0"/>
              </a:rPr>
              <a:t>which estimates that, </a:t>
            </a:r>
            <a:r>
              <a:rPr lang="en-US" sz="1800" b="0" dirty="0">
                <a:latin typeface="Calibri" panose="020F0502020204030204" pitchFamily="34" charset="0"/>
              </a:rPr>
              <a:t>by 2018, the United States could face a shortage of 140,000 to 180,000 people with deep analytic skills, and an estimated 1.5 million managers and analysts will be needed with the know-how to use the analysis of available data to make effective decisions.</a:t>
            </a:r>
            <a:r>
              <a:rPr lang="en-US" sz="1800" dirty="0">
                <a:latin typeface="Calibri" panose="020F0502020204030204" pitchFamily="34" charset="0"/>
              </a:rPr>
              <a:t/>
            </a:r>
            <a:br>
              <a:rPr lang="en-US" sz="1800" dirty="0">
                <a:latin typeface="Calibri" panose="020F0502020204030204" pitchFamily="34" charset="0"/>
              </a:rPr>
            </a:br>
            <a:r>
              <a:rPr lang="en-US" sz="1800" b="0" dirty="0">
                <a:latin typeface="Calibri" panose="020F0502020204030204" pitchFamily="34" charset="0"/>
              </a:rPr>
              <a:t/>
            </a:r>
            <a:br>
              <a:rPr lang="en-US" sz="1800" b="0" dirty="0">
                <a:latin typeface="Calibri" panose="020F0502020204030204" pitchFamily="34" charset="0"/>
              </a:rPr>
            </a:br>
            <a:r>
              <a:rPr lang="en-US" sz="1800" b="0" dirty="0" smtClean="0">
                <a:latin typeface="Calibri" panose="020F0502020204030204" pitchFamily="34" charset="0"/>
              </a:rPr>
              <a:t>The </a:t>
            </a:r>
            <a:r>
              <a:rPr lang="en-US" sz="1800" b="0" dirty="0">
                <a:latin typeface="Calibri" panose="020F0502020204030204" pitchFamily="34" charset="0"/>
              </a:rPr>
              <a:t>objective of the proposed programs is to produce trained professionals with </a:t>
            </a:r>
            <a:r>
              <a:rPr lang="en-US" sz="1800" b="0" dirty="0" smtClean="0">
                <a:latin typeface="Calibri" panose="020F0502020204030204" pitchFamily="34" charset="0"/>
              </a:rPr>
              <a:t>these data </a:t>
            </a:r>
            <a:r>
              <a:rPr lang="en-US" sz="1800" b="0" dirty="0">
                <a:latin typeface="Calibri" panose="020F0502020204030204" pitchFamily="34" charset="0"/>
              </a:rPr>
              <a:t>analytic skills. </a:t>
            </a:r>
            <a:r>
              <a:rPr lang="en-US" sz="1800" b="0" dirty="0" smtClean="0">
                <a:latin typeface="Calibri" panose="020F0502020204030204" pitchFamily="34" charset="0"/>
              </a:rPr>
              <a:t>These skills are </a:t>
            </a:r>
            <a:r>
              <a:rPr lang="en-US" sz="1800" b="0" dirty="0">
                <a:latin typeface="Calibri" panose="020F0502020204030204" pitchFamily="34" charset="0"/>
              </a:rPr>
              <a:t>founded primarily in the disciplines of Statistics and Computer Science, and the proposed programs draw heavily on these two disciplines. </a:t>
            </a:r>
            <a:r>
              <a:rPr lang="en-US" sz="1800" b="0" dirty="0" smtClean="0">
                <a:latin typeface="Calibri" panose="020F0502020204030204" pitchFamily="34" charset="0"/>
              </a:rPr>
              <a:t>The </a:t>
            </a:r>
            <a:r>
              <a:rPr lang="en-US" sz="1800" b="0" dirty="0">
                <a:latin typeface="Calibri" panose="020F0502020204030204" pitchFamily="34" charset="0"/>
              </a:rPr>
              <a:t>core courses of the M.S. program are in </a:t>
            </a:r>
            <a:r>
              <a:rPr lang="en-US" sz="1800" b="0" dirty="0" smtClean="0">
                <a:latin typeface="Calibri" panose="020F0502020204030204" pitchFamily="34" charset="0"/>
              </a:rPr>
              <a:t>Statistics </a:t>
            </a:r>
            <a:r>
              <a:rPr lang="en-US" sz="1800" b="0" dirty="0">
                <a:latin typeface="Calibri" panose="020F0502020204030204" pitchFamily="34" charset="0"/>
              </a:rPr>
              <a:t>and </a:t>
            </a:r>
            <a:r>
              <a:rPr lang="en-US" sz="1800" b="0" dirty="0" smtClean="0">
                <a:latin typeface="Calibri" panose="020F0502020204030204" pitchFamily="34" charset="0"/>
              </a:rPr>
              <a:t>Computer Science. The </a:t>
            </a:r>
            <a:r>
              <a:rPr lang="en-US" sz="1800" b="0" dirty="0">
                <a:latin typeface="Calibri" panose="020F0502020204030204" pitchFamily="34" charset="0"/>
              </a:rPr>
              <a:t>Graduate Certificate in Data Analytics will contain courses from Statistics only.   </a:t>
            </a:r>
            <a:r>
              <a:rPr lang="en-US" sz="1800" b="0" dirty="0" smtClean="0">
                <a:latin typeface="Calibri" panose="020F0502020204030204" pitchFamily="34" charset="0"/>
              </a:rPr>
              <a:t>The program will be delivered online via E-campus.</a:t>
            </a:r>
            <a:br>
              <a:rPr lang="en-US" sz="1800" b="0" dirty="0" smtClean="0">
                <a:latin typeface="Calibri" panose="020F0502020204030204" pitchFamily="34" charset="0"/>
              </a:rPr>
            </a:br>
            <a:r>
              <a:rPr lang="en-US" sz="1800" b="0" dirty="0" smtClean="0">
                <a:latin typeface="Calibri" panose="020F0502020204030204" pitchFamily="34" charset="0"/>
              </a:rPr>
              <a:t/>
            </a:r>
            <a:br>
              <a:rPr lang="en-US" sz="1800" b="0" dirty="0" smtClean="0">
                <a:latin typeface="Calibri" panose="020F0502020204030204" pitchFamily="34" charset="0"/>
              </a:rPr>
            </a:br>
            <a:r>
              <a:rPr lang="en-US" sz="2200" dirty="0" smtClean="0">
                <a:solidFill>
                  <a:srgbClr val="000000"/>
                </a:solidFill>
                <a:latin typeface="Calibri" pitchFamily="34" charset="0"/>
              </a:rPr>
              <a:t/>
            </a:r>
            <a:br>
              <a:rPr lang="en-US" sz="2200" dirty="0" smtClean="0">
                <a:solidFill>
                  <a:srgbClr val="000000"/>
                </a:solidFill>
                <a:latin typeface="Calibri" pitchFamily="34" charset="0"/>
              </a:rPr>
            </a:br>
            <a:r>
              <a:rPr lang="en-US" sz="1800" b="0" dirty="0" smtClean="0">
                <a:solidFill>
                  <a:srgbClr val="000000"/>
                </a:solidFill>
                <a:latin typeface="Calibri" pitchFamily="34" charset="0"/>
              </a:rPr>
              <a:t/>
            </a:r>
            <a:br>
              <a:rPr lang="en-US" sz="1800" b="0" dirty="0" smtClean="0">
                <a:solidFill>
                  <a:srgbClr val="000000"/>
                </a:solidFill>
                <a:latin typeface="Calibri" pitchFamily="34" charset="0"/>
              </a:rPr>
            </a:br>
            <a:r>
              <a:rPr lang="en-US" sz="2200" b="0" dirty="0" smtClean="0">
                <a:solidFill>
                  <a:srgbClr val="000000"/>
                </a:solidFill>
                <a:latin typeface="Calibri" pitchFamily="34" charset="0"/>
              </a:rPr>
              <a:t/>
            </a:r>
            <a:br>
              <a:rPr lang="en-US" sz="2200" b="0" dirty="0" smtClean="0">
                <a:solidFill>
                  <a:srgbClr val="000000"/>
                </a:solidFill>
                <a:latin typeface="Calibri" pitchFamily="34" charset="0"/>
              </a:rPr>
            </a:br>
            <a:r>
              <a:rPr lang="en-US" sz="2200" b="0" dirty="0" smtClean="0">
                <a:solidFill>
                  <a:srgbClr val="000000"/>
                </a:solidFill>
                <a:latin typeface="Calibri" pitchFamily="34" charset="0"/>
              </a:rPr>
              <a:t/>
            </a:r>
            <a:br>
              <a:rPr lang="en-US" sz="2200" b="0" dirty="0" smtClean="0">
                <a:solidFill>
                  <a:srgbClr val="000000"/>
                </a:solidFill>
                <a:latin typeface="Calibri" pitchFamily="34" charset="0"/>
              </a:rPr>
            </a:br>
            <a:endParaRPr lang="en-US" sz="2200" b="0" dirty="0">
              <a:solidFill>
                <a:srgbClr val="000000"/>
              </a:solidFill>
              <a:latin typeface="Calibri" pitchFamily="34" charset="0"/>
            </a:endParaRPr>
          </a:p>
        </p:txBody>
      </p:sp>
    </p:spTree>
    <p:extLst>
      <p:ext uri="{BB962C8B-B14F-4D97-AF65-F5344CB8AC3E}">
        <p14:creationId xmlns:p14="http://schemas.microsoft.com/office/powerpoint/2010/main" val="128545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44137" y="352695"/>
            <a:ext cx="8229600" cy="5995853"/>
          </a:xfrm>
        </p:spPr>
        <p:txBody>
          <a:bodyPr/>
          <a:lstStyle/>
          <a:p>
            <a:r>
              <a:rPr lang="en-US" sz="2200" b="0" u="sng" dirty="0">
                <a:solidFill>
                  <a:srgbClr val="000000"/>
                </a:solidFill>
                <a:latin typeface="Calibri" panose="020F0502020204030204" pitchFamily="34" charset="0"/>
              </a:rPr>
              <a:t>New Degree Proposal – MS, Grad Certificate in Data Analytics</a:t>
            </a:r>
            <a:r>
              <a:rPr lang="en-US" sz="2200" b="0" u="sng" dirty="0" smtClean="0">
                <a:solidFill>
                  <a:srgbClr val="000000"/>
                </a:solidFill>
                <a:latin typeface="Arial" pitchFamily="34" charset="0"/>
                <a:cs typeface="Arial" pitchFamily="34" charset="0"/>
              </a:rPr>
              <a:t/>
            </a:r>
            <a:br>
              <a:rPr lang="en-US" sz="2200" b="0" u="sng" dirty="0" smtClean="0">
                <a:solidFill>
                  <a:srgbClr val="000000"/>
                </a:solidFill>
                <a:latin typeface="Arial" pitchFamily="34" charset="0"/>
                <a:cs typeface="Arial" pitchFamily="34" charset="0"/>
              </a:rPr>
            </a:br>
            <a:r>
              <a:rPr lang="en-US" sz="1800" b="0" dirty="0" smtClean="0">
                <a:solidFill>
                  <a:srgbClr val="002060"/>
                </a:solidFill>
                <a:latin typeface="Calibri" panose="020F0502020204030204" pitchFamily="34" charset="0"/>
              </a:rPr>
              <a:t/>
            </a:r>
            <a:br>
              <a:rPr lang="en-US" sz="1800" b="0" dirty="0" smtClean="0">
                <a:solidFill>
                  <a:srgbClr val="002060"/>
                </a:solidFill>
                <a:latin typeface="Calibri" panose="020F0502020204030204" pitchFamily="34" charset="0"/>
              </a:rPr>
            </a:br>
            <a:r>
              <a:rPr lang="en-US" sz="1800" dirty="0" smtClean="0">
                <a:solidFill>
                  <a:srgbClr val="000000"/>
                </a:solidFill>
                <a:latin typeface="Calibri" panose="020F0502020204030204" pitchFamily="34" charset="0"/>
                <a:cs typeface="Arial" pitchFamily="34" charset="0"/>
              </a:rPr>
              <a:t>Coursework: </a:t>
            </a:r>
            <a:r>
              <a:rPr lang="en-US" sz="1800" b="0" dirty="0" smtClean="0">
                <a:solidFill>
                  <a:srgbClr val="000000"/>
                </a:solidFill>
                <a:latin typeface="Calibri" panose="020F0502020204030204" pitchFamily="34" charset="0"/>
                <a:cs typeface="Arial" pitchFamily="34" charset="0"/>
              </a:rPr>
              <a:t>The MS  program (45 cr. hrs.) consists of a core of nine courses (six Statistics courses, 21 cr. hrs.; three Computer Science courses, 12 cr. hrs.). Students select from a set of Statistics electives for 12 cr. hrs. to complete the program. The Certificate (18 cr. hrs.) consists of five required Statistics courses. </a:t>
            </a:r>
            <a:br>
              <a:rPr lang="en-US" sz="1800" b="0" dirty="0" smtClean="0">
                <a:solidFill>
                  <a:srgbClr val="000000"/>
                </a:solidFill>
                <a:latin typeface="Calibri" panose="020F0502020204030204" pitchFamily="34" charset="0"/>
                <a:cs typeface="Arial" pitchFamily="34" charset="0"/>
              </a:rPr>
            </a:br>
            <a:r>
              <a:rPr lang="en-US" sz="1800" b="0" dirty="0" smtClean="0">
                <a:solidFill>
                  <a:srgbClr val="000000"/>
                </a:solidFill>
                <a:latin typeface="Calibri" panose="020F0502020204030204" pitchFamily="34" charset="0"/>
                <a:cs typeface="Arial" pitchFamily="34" charset="0"/>
              </a:rPr>
              <a:t/>
            </a:r>
            <a:br>
              <a:rPr lang="en-US" sz="1800" b="0" dirty="0" smtClean="0">
                <a:solidFill>
                  <a:srgbClr val="000000"/>
                </a:solidFill>
                <a:latin typeface="Calibri" panose="020F0502020204030204" pitchFamily="34" charset="0"/>
                <a:cs typeface="Arial" pitchFamily="34" charset="0"/>
              </a:rPr>
            </a:br>
            <a:r>
              <a:rPr lang="en-US" sz="1800" dirty="0" smtClean="0">
                <a:solidFill>
                  <a:srgbClr val="000000"/>
                </a:solidFill>
                <a:latin typeface="Calibri" panose="020F0502020204030204" pitchFamily="34" charset="0"/>
                <a:cs typeface="Arial" pitchFamily="34" charset="0"/>
              </a:rPr>
              <a:t>Options:</a:t>
            </a:r>
            <a:r>
              <a:rPr lang="en-US" sz="1800" dirty="0" smtClean="0">
                <a:solidFill>
                  <a:srgbClr val="000000"/>
                </a:solidFill>
                <a:latin typeface="Calibri" panose="020F0502020204030204" pitchFamily="34" charset="0"/>
              </a:rPr>
              <a:t> </a:t>
            </a:r>
            <a:r>
              <a:rPr lang="en-US" sz="1800" b="0" dirty="0" smtClean="0">
                <a:solidFill>
                  <a:srgbClr val="000000"/>
                </a:solidFill>
                <a:latin typeface="Calibri" panose="020F0502020204030204" pitchFamily="34" charset="0"/>
              </a:rPr>
              <a:t>Students may choose to complete the Health Analytics Option. Three of the Statistics electives courses (9 cr. hrs.) would then become required courses.</a:t>
            </a:r>
            <a:br>
              <a:rPr lang="en-US" sz="1800" b="0" dirty="0" smtClean="0">
                <a:solidFill>
                  <a:srgbClr val="000000"/>
                </a:solidFill>
                <a:latin typeface="Calibri" panose="020F0502020204030204" pitchFamily="34" charset="0"/>
              </a:rPr>
            </a:br>
            <a:r>
              <a:rPr lang="en-US" sz="1800" b="0" dirty="0">
                <a:solidFill>
                  <a:srgbClr val="000000"/>
                </a:solidFill>
                <a:latin typeface="Calibri" panose="020F0502020204030204" pitchFamily="34" charset="0"/>
                <a:cs typeface="Arial" pitchFamily="34" charset="0"/>
              </a:rPr>
              <a:t/>
            </a:r>
            <a:br>
              <a:rPr lang="en-US" sz="1800" b="0" dirty="0">
                <a:solidFill>
                  <a:srgbClr val="000000"/>
                </a:solidFill>
                <a:latin typeface="Calibri" panose="020F0502020204030204" pitchFamily="34" charset="0"/>
                <a:cs typeface="Arial" pitchFamily="34" charset="0"/>
              </a:rPr>
            </a:br>
            <a:r>
              <a:rPr lang="en-US" sz="1800" dirty="0" smtClean="0">
                <a:solidFill>
                  <a:srgbClr val="000000"/>
                </a:solidFill>
                <a:latin typeface="Calibri" panose="020F0502020204030204" pitchFamily="34" charset="0"/>
                <a:cs typeface="Arial" pitchFamily="34" charset="0"/>
              </a:rPr>
              <a:t>Faculty / Program Administration: </a:t>
            </a:r>
            <a:r>
              <a:rPr lang="en-US" sz="1800" b="0" dirty="0" smtClean="0">
                <a:solidFill>
                  <a:srgbClr val="000000"/>
                </a:solidFill>
                <a:latin typeface="Calibri" panose="020F0502020204030204" pitchFamily="34" charset="0"/>
                <a:cs typeface="Arial" pitchFamily="34" charset="0"/>
              </a:rPr>
              <a:t>The program will be delivered by tenured/tenure-track faculty in Statistics (4) and Computer Science (1). Two new hires expected for Fall 2016 will support this program. Funding currently exists in Statistics and Computer Science for course delivery. One 0.5 FTE Fixed-term faculty member will help manage the program. One 0.3 </a:t>
            </a:r>
            <a:r>
              <a:rPr lang="en-US" sz="1800" b="0" dirty="0">
                <a:solidFill>
                  <a:srgbClr val="000000"/>
                </a:solidFill>
                <a:latin typeface="Calibri" panose="020F0502020204030204" pitchFamily="34" charset="0"/>
                <a:cs typeface="Arial" pitchFamily="34" charset="0"/>
              </a:rPr>
              <a:t>FTE Office Specialist 2 will assist with program management. </a:t>
            </a:r>
            <a:r>
              <a:rPr lang="en-US" sz="1800" b="0" dirty="0" smtClean="0">
                <a:solidFill>
                  <a:srgbClr val="000000"/>
                </a:solidFill>
                <a:latin typeface="Calibri" panose="020F0502020204030204" pitchFamily="34" charset="0"/>
                <a:cs typeface="Arial" pitchFamily="34" charset="0"/>
              </a:rPr>
              <a:t>Funding for program administration will be covered by an MOU with E-campus for Years 1 and 2 of the program, and then by </a:t>
            </a:r>
            <a:r>
              <a:rPr lang="en-US" sz="1800" b="0" dirty="0">
                <a:solidFill>
                  <a:srgbClr val="000000"/>
                </a:solidFill>
                <a:latin typeface="Calibri" panose="020F0502020204030204" pitchFamily="34" charset="0"/>
                <a:cs typeface="Arial" pitchFamily="34" charset="0"/>
              </a:rPr>
              <a:t>E</a:t>
            </a:r>
            <a:r>
              <a:rPr lang="en-US" sz="1800" b="0" dirty="0" smtClean="0">
                <a:solidFill>
                  <a:srgbClr val="000000"/>
                </a:solidFill>
                <a:latin typeface="Calibri" panose="020F0502020204030204" pitchFamily="34" charset="0"/>
                <a:cs typeface="Arial" pitchFamily="34" charset="0"/>
              </a:rPr>
              <a:t>-campus tuition revenues.</a:t>
            </a:r>
            <a:endParaRPr lang="en-US" sz="1800" b="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38819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44137" y="352695"/>
            <a:ext cx="8229600" cy="5995853"/>
          </a:xfrm>
        </p:spPr>
        <p:txBody>
          <a:bodyPr/>
          <a:lstStyle/>
          <a:p>
            <a:r>
              <a:rPr lang="en-US" sz="2200" b="0" u="sng" dirty="0">
                <a:solidFill>
                  <a:srgbClr val="000000"/>
                </a:solidFill>
                <a:latin typeface="Calibri" panose="020F0502020204030204" pitchFamily="34" charset="0"/>
              </a:rPr>
              <a:t>New Degree Proposal – MS, Grad Certificate in Data Analytics</a:t>
            </a:r>
            <a:r>
              <a:rPr lang="en-US" sz="2200" b="0" u="sng" dirty="0" smtClean="0">
                <a:solidFill>
                  <a:srgbClr val="000000"/>
                </a:solidFill>
                <a:latin typeface="Arial" pitchFamily="34" charset="0"/>
                <a:cs typeface="Arial" pitchFamily="34" charset="0"/>
              </a:rPr>
              <a:t/>
            </a:r>
            <a:br>
              <a:rPr lang="en-US" sz="2200" b="0" u="sng" dirty="0" smtClean="0">
                <a:solidFill>
                  <a:srgbClr val="000000"/>
                </a:solidFill>
                <a:latin typeface="Arial" pitchFamily="34" charset="0"/>
                <a:cs typeface="Arial" pitchFamily="34" charset="0"/>
              </a:rPr>
            </a:br>
            <a:r>
              <a:rPr lang="en-US" sz="2000" b="0" dirty="0" smtClean="0">
                <a:solidFill>
                  <a:srgbClr val="002060"/>
                </a:solidFill>
                <a:latin typeface="Calibri" panose="020F0502020204030204" pitchFamily="34" charset="0"/>
              </a:rPr>
              <a:t/>
            </a:r>
            <a:br>
              <a:rPr lang="en-US" sz="2000" b="0" dirty="0" smtClean="0">
                <a:solidFill>
                  <a:srgbClr val="002060"/>
                </a:solidFill>
                <a:latin typeface="Calibri" panose="020F0502020204030204" pitchFamily="34" charset="0"/>
              </a:rPr>
            </a:br>
            <a:r>
              <a:rPr lang="en-US" sz="2000" dirty="0" smtClean="0">
                <a:solidFill>
                  <a:srgbClr val="000000"/>
                </a:solidFill>
                <a:latin typeface="Calibri" panose="020F0502020204030204" pitchFamily="34" charset="0"/>
              </a:rPr>
              <a:t>Anticipated Headcount: </a:t>
            </a:r>
            <a:r>
              <a:rPr lang="en-US" sz="2000" b="0" dirty="0" smtClean="0">
                <a:solidFill>
                  <a:srgbClr val="000000"/>
                </a:solidFill>
                <a:latin typeface="Calibri" panose="020F0502020204030204" pitchFamily="34" charset="0"/>
              </a:rPr>
              <a:t>10 (5) in Fall 2016; 30-40 (15-20) by AY 2019-20 in the MS (Certificate) program. </a:t>
            </a:r>
            <a:br>
              <a:rPr lang="en-US" sz="2000" b="0" dirty="0" smtClean="0">
                <a:solidFill>
                  <a:srgbClr val="000000"/>
                </a:solidFill>
                <a:latin typeface="Calibri" panose="020F0502020204030204" pitchFamily="34" charset="0"/>
              </a:rPr>
            </a:br>
            <a:r>
              <a:rPr lang="en-US" sz="2000" b="0" dirty="0" smtClean="0">
                <a:solidFill>
                  <a:srgbClr val="000000"/>
                </a:solidFill>
                <a:latin typeface="Calibri" panose="020F0502020204030204" pitchFamily="34" charset="0"/>
              </a:rPr>
              <a:t> </a:t>
            </a:r>
            <a:r>
              <a:rPr lang="en-US" sz="2000" b="0" dirty="0">
                <a:solidFill>
                  <a:srgbClr val="002060"/>
                </a:solidFill>
                <a:latin typeface="Calibri" panose="020F0502020204030204" pitchFamily="34" charset="0"/>
              </a:rPr>
              <a:t/>
            </a:r>
            <a:br>
              <a:rPr lang="en-US" sz="2000" b="0" dirty="0">
                <a:solidFill>
                  <a:srgbClr val="002060"/>
                </a:solidFill>
                <a:latin typeface="Calibri" panose="020F0502020204030204" pitchFamily="34" charset="0"/>
              </a:rPr>
            </a:br>
            <a:r>
              <a:rPr lang="en-US" sz="2000" dirty="0" smtClean="0">
                <a:solidFill>
                  <a:srgbClr val="000000"/>
                </a:solidFill>
                <a:latin typeface="Calibri" panose="020F0502020204030204" pitchFamily="34" charset="0"/>
                <a:cs typeface="Arial" pitchFamily="34" charset="0"/>
              </a:rPr>
              <a:t>Letters of Support:  </a:t>
            </a:r>
            <a:r>
              <a:rPr lang="en-US" sz="2000" b="0" dirty="0" smtClean="0">
                <a:solidFill>
                  <a:srgbClr val="000000"/>
                </a:solidFill>
                <a:latin typeface="Calibri" panose="020F0502020204030204" pitchFamily="34" charset="0"/>
                <a:cs typeface="Arial" pitchFamily="34" charset="0"/>
              </a:rPr>
              <a:t>Hewlett Packard, </a:t>
            </a:r>
            <a:r>
              <a:rPr lang="en-US" sz="2000" b="0" dirty="0" err="1" smtClean="0">
                <a:solidFill>
                  <a:srgbClr val="000000"/>
                </a:solidFill>
                <a:latin typeface="Calibri" panose="020F0502020204030204" pitchFamily="34" charset="0"/>
                <a:cs typeface="Arial" pitchFamily="34" charset="0"/>
              </a:rPr>
              <a:t>Korvis</a:t>
            </a:r>
            <a:r>
              <a:rPr lang="en-US" sz="2000" b="0" dirty="0" smtClean="0">
                <a:solidFill>
                  <a:srgbClr val="000000"/>
                </a:solidFill>
                <a:latin typeface="Calibri" panose="020F0502020204030204" pitchFamily="34" charset="0"/>
                <a:cs typeface="Arial" pitchFamily="34" charset="0"/>
              </a:rPr>
              <a:t> Automation, Monsanto</a:t>
            </a:r>
            <a:br>
              <a:rPr lang="en-US" sz="2000" b="0" dirty="0" smtClean="0">
                <a:solidFill>
                  <a:srgbClr val="000000"/>
                </a:solidFill>
                <a:latin typeface="Calibri" panose="020F0502020204030204" pitchFamily="34" charset="0"/>
                <a:cs typeface="Arial" pitchFamily="34" charset="0"/>
              </a:rPr>
            </a:br>
            <a:r>
              <a:rPr lang="en-US" sz="2000" dirty="0">
                <a:solidFill>
                  <a:srgbClr val="000000"/>
                </a:solidFill>
                <a:latin typeface="Calibri" panose="020F0502020204030204" pitchFamily="34" charset="0"/>
                <a:cs typeface="Arial" pitchFamily="34" charset="0"/>
              </a:rPr>
              <a:t/>
            </a:r>
            <a:br>
              <a:rPr lang="en-US" sz="2000" dirty="0">
                <a:solidFill>
                  <a:srgbClr val="000000"/>
                </a:solidFill>
                <a:latin typeface="Calibri" panose="020F0502020204030204" pitchFamily="34" charset="0"/>
                <a:cs typeface="Arial" pitchFamily="34" charset="0"/>
              </a:rPr>
            </a:br>
            <a:r>
              <a:rPr lang="en-US" sz="2000" dirty="0" smtClean="0">
                <a:solidFill>
                  <a:srgbClr val="000000"/>
                </a:solidFill>
                <a:latin typeface="Calibri" panose="020F0502020204030204" pitchFamily="34" charset="0"/>
                <a:cs typeface="Arial" pitchFamily="34" charset="0"/>
              </a:rPr>
              <a:t>Proposed Start Date: </a:t>
            </a:r>
            <a:r>
              <a:rPr lang="en-US" sz="2000" b="0" dirty="0" smtClean="0">
                <a:solidFill>
                  <a:srgbClr val="000000"/>
                </a:solidFill>
                <a:latin typeface="Calibri" panose="020F0502020204030204" pitchFamily="34" charset="0"/>
                <a:cs typeface="Arial" pitchFamily="34" charset="0"/>
              </a:rPr>
              <a:t>Fall 2016</a:t>
            </a:r>
            <a:br>
              <a:rPr lang="en-US" sz="2000" b="0" dirty="0" smtClean="0">
                <a:solidFill>
                  <a:srgbClr val="000000"/>
                </a:solidFill>
                <a:latin typeface="Calibri" panose="020F0502020204030204" pitchFamily="34" charset="0"/>
                <a:cs typeface="Arial" pitchFamily="34" charset="0"/>
              </a:rPr>
            </a:br>
            <a:r>
              <a:rPr lang="en-US" sz="2000" b="0" dirty="0" smtClean="0">
                <a:solidFill>
                  <a:srgbClr val="000000"/>
                </a:solidFill>
                <a:latin typeface="Calibri" panose="020F0502020204030204" pitchFamily="34" charset="0"/>
                <a:cs typeface="Arial" pitchFamily="34" charset="0"/>
              </a:rPr>
              <a:t/>
            </a:r>
            <a:br>
              <a:rPr lang="en-US" sz="2000" b="0" dirty="0" smtClean="0">
                <a:solidFill>
                  <a:srgbClr val="000000"/>
                </a:solidFill>
                <a:latin typeface="Calibri" panose="020F0502020204030204" pitchFamily="34" charset="0"/>
                <a:cs typeface="Arial" pitchFamily="34" charset="0"/>
              </a:rPr>
            </a:br>
            <a:r>
              <a:rPr lang="en-US" sz="2000" dirty="0" smtClean="0">
                <a:solidFill>
                  <a:srgbClr val="000000"/>
                </a:solidFill>
                <a:latin typeface="Calibri" panose="020F0502020204030204" pitchFamily="34" charset="0"/>
                <a:cs typeface="Arial" pitchFamily="34" charset="0"/>
              </a:rPr>
              <a:t>Course Designator:</a:t>
            </a:r>
            <a:r>
              <a:rPr lang="en-US" sz="2000" b="0" dirty="0" smtClean="0">
                <a:solidFill>
                  <a:srgbClr val="000000"/>
                </a:solidFill>
                <a:latin typeface="Calibri" panose="020F0502020204030204" pitchFamily="34" charset="0"/>
                <a:cs typeface="Arial" pitchFamily="34" charset="0"/>
              </a:rPr>
              <a:t> ST and CS</a:t>
            </a:r>
            <a:br>
              <a:rPr lang="en-US" sz="2000" b="0" dirty="0" smtClean="0">
                <a:solidFill>
                  <a:srgbClr val="000000"/>
                </a:solidFill>
                <a:latin typeface="Calibri" panose="020F0502020204030204" pitchFamily="34" charset="0"/>
                <a:cs typeface="Arial" pitchFamily="34" charset="0"/>
              </a:rPr>
            </a:br>
            <a:r>
              <a:rPr lang="en-US" sz="2000" dirty="0">
                <a:solidFill>
                  <a:srgbClr val="000000"/>
                </a:solidFill>
                <a:latin typeface="Calibri" panose="020F0502020204030204" pitchFamily="34" charset="0"/>
                <a:cs typeface="Arial" pitchFamily="34" charset="0"/>
              </a:rPr>
              <a:t/>
            </a:r>
            <a:br>
              <a:rPr lang="en-US" sz="2000" dirty="0">
                <a:solidFill>
                  <a:srgbClr val="000000"/>
                </a:solidFill>
                <a:latin typeface="Calibri" panose="020F0502020204030204" pitchFamily="34" charset="0"/>
                <a:cs typeface="Arial" pitchFamily="34" charset="0"/>
              </a:rPr>
            </a:br>
            <a:r>
              <a:rPr lang="en-US" sz="2000" dirty="0" smtClean="0">
                <a:solidFill>
                  <a:srgbClr val="000000"/>
                </a:solidFill>
                <a:latin typeface="Calibri" panose="020F0502020204030204" pitchFamily="34" charset="0"/>
                <a:cs typeface="Arial" pitchFamily="34" charset="0"/>
              </a:rPr>
              <a:t>CC Review and Vote: </a:t>
            </a:r>
            <a:r>
              <a:rPr lang="en-US" sz="2000" b="0" dirty="0" smtClean="0">
                <a:solidFill>
                  <a:srgbClr val="000000"/>
                </a:solidFill>
                <a:latin typeface="Calibri" panose="020F0502020204030204" pitchFamily="34" charset="0"/>
                <a:cs typeface="Arial" pitchFamily="34" charset="0"/>
              </a:rPr>
              <a:t>CC has reviewed and has unanimously voted to approve the program.</a:t>
            </a:r>
            <a:r>
              <a:rPr lang="en-US" sz="2000" b="0" dirty="0">
                <a:solidFill>
                  <a:srgbClr val="000000"/>
                </a:solidFill>
                <a:latin typeface="Arial" pitchFamily="34" charset="0"/>
                <a:cs typeface="Arial" pitchFamily="34" charset="0"/>
              </a:rPr>
              <a:t/>
            </a:r>
            <a:br>
              <a:rPr lang="en-US" sz="2000" b="0" dirty="0">
                <a:solidFill>
                  <a:srgbClr val="000000"/>
                </a:solidFill>
                <a:latin typeface="Arial" pitchFamily="34" charset="0"/>
                <a:cs typeface="Arial" pitchFamily="34" charset="0"/>
              </a:rPr>
            </a:br>
            <a:r>
              <a:rPr lang="en-US" sz="1800" b="0" dirty="0" smtClean="0">
                <a:solidFill>
                  <a:srgbClr val="000000"/>
                </a:solidFill>
                <a:latin typeface="Arial" pitchFamily="34" charset="0"/>
                <a:cs typeface="Arial" pitchFamily="34" charset="0"/>
              </a:rPr>
              <a:t/>
            </a:r>
            <a:br>
              <a:rPr lang="en-US" sz="1800" b="0" dirty="0" smtClean="0">
                <a:solidFill>
                  <a:srgbClr val="000000"/>
                </a:solidFill>
                <a:latin typeface="Arial" pitchFamily="34" charset="0"/>
                <a:cs typeface="Arial" pitchFamily="34" charset="0"/>
              </a:rPr>
            </a:br>
            <a:endParaRPr lang="en-US" sz="1800" b="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239390674"/>
      </p:ext>
    </p:extLst>
  </p:cSld>
  <p:clrMapOvr>
    <a:masterClrMapping/>
  </p:clrMapOvr>
</p:sld>
</file>

<file path=ppt/theme/theme1.xml><?xml version="1.0" encoding="utf-8"?>
<a:theme xmlns:a="http://schemas.openxmlformats.org/drawingml/2006/main" name="OSU_Template">
  <a:themeElements>
    <a:clrScheme name="OSU Color Palette">
      <a:dk1>
        <a:srgbClr val="D85A1A"/>
      </a:dk1>
      <a:lt1>
        <a:srgbClr val="615042"/>
      </a:lt1>
      <a:dk2>
        <a:srgbClr val="9D601E"/>
      </a:dk2>
      <a:lt2>
        <a:srgbClr val="ABADA4"/>
      </a:lt2>
      <a:accent1>
        <a:srgbClr val="C6C0B7"/>
      </a:accent1>
      <a:accent2>
        <a:srgbClr val="6B859E"/>
      </a:accent2>
      <a:accent3>
        <a:srgbClr val="A7C4C9"/>
      </a:accent3>
      <a:accent4>
        <a:srgbClr val="F3D08E"/>
      </a:accent4>
      <a:accent5>
        <a:srgbClr val="B3BA35"/>
      </a:accent5>
      <a:accent6>
        <a:srgbClr val="561F4B"/>
      </a:accent6>
      <a:hlink>
        <a:srgbClr val="000000"/>
      </a:hlink>
      <a:folHlink>
        <a:srgbClr val="000000"/>
      </a:folHlink>
    </a:clrScheme>
    <a:fontScheme name="Blank Presentation">
      <a:majorFont>
        <a:latin typeface="Tahoma"/>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OSU_Template.thmx</Template>
  <TotalTime>13767</TotalTime>
  <Words>111</Words>
  <Application>Microsoft Office PowerPoint</Application>
  <PresentationFormat>On-screen Show (4:3)</PresentationFormat>
  <Paragraphs>20</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OSU_Template</vt:lpstr>
      <vt:lpstr>PowerPoint Presentation</vt:lpstr>
      <vt:lpstr>Proposal:  New Graduate Degree Program Proposal: CPS# 93153; CIP 27.0599  Master of Science (MS) and Graduate Certificate in Data Analytics  Oregon State University College of Science (COS) Department of Statistics</vt:lpstr>
      <vt:lpstr>New Degree Proposal – MS, Grad Certificate in Data Analytics  Executive Summary: The terms “big data” and “analytics” are now commonly used to describe the vast amounts of data currently being generated and analyzed in many areas of science, education, business and government. With the increased capacity to collect, store and summarize data, and with the growth of the term “analytics,” it is clear that there is a demand for more training in data management and data analytic skills.   Evidence of this demand is found in a widely circulated report by McKinsey Global Institute which estimates that, by 2018, the United States could face a shortage of 140,000 to 180,000 people with deep analytic skills, and an estimated 1.5 million managers and analysts will be needed with the know-how to use the analysis of available data to make effective decisions.  The objective of the proposed programs is to produce trained professionals with these data analytic skills. These skills are founded primarily in the disciplines of Statistics and Computer Science, and the proposed programs draw heavily on these two disciplines. The core courses of the M.S. program are in Statistics and Computer Science. The Graduate Certificate in Data Analytics will contain courses from Statistics only.   The program will be delivered online via E-campus.      </vt:lpstr>
      <vt:lpstr>New Degree Proposal – MS, Grad Certificate in Data Analytics  Coursework: The MS  program (45 cr. hrs.) consists of a core of nine courses (six Statistics courses, 21 cr. hrs.; three Computer Science courses, 12 cr. hrs.). Students select from a set of Statistics electives for 12 cr. hrs. to complete the program. The Certificate (18 cr. hrs.) consists of five required Statistics courses.   Options: Students may choose to complete the Health Analytics Option. Three of the Statistics electives courses (9 cr. hrs.) would then become required courses.  Faculty / Program Administration: The program will be delivered by tenured/tenure-track faculty in Statistics (4) and Computer Science (1). Two new hires expected for Fall 2016 will support this program. Funding currently exists in Statistics and Computer Science for course delivery. One 0.5 FTE Fixed-term faculty member will help manage the program. One 0.3 FTE Office Specialist 2 will assist with program management. Funding for program administration will be covered by an MOU with E-campus for Years 1 and 2 of the program, and then by E-campus tuition revenues.</vt:lpstr>
      <vt:lpstr>New Degree Proposal – MS, Grad Certificate in Data Analytics  Anticipated Headcount: 10 (5) in Fall 2016; 30-40 (15-20) by AY 2019-20 in the MS (Certificate) program.    Letters of Support:  Hewlett Packard, Korvis Automation, Monsanto  Proposed Start Date: Fall 2016  Course Designator: ST and CS  CC Review and Vote: CC has reviewed and has unanimously voted to approve the program.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Gary Dulude</dc:creator>
  <cp:lastModifiedBy>Vickie</cp:lastModifiedBy>
  <cp:revision>129</cp:revision>
  <cp:lastPrinted>2015-02-02T20:55:29Z</cp:lastPrinted>
  <dcterms:created xsi:type="dcterms:W3CDTF">2011-06-13T20:57:52Z</dcterms:created>
  <dcterms:modified xsi:type="dcterms:W3CDTF">2016-01-12T22:05:15Z</dcterms:modified>
</cp:coreProperties>
</file>