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4" r:id="rId2"/>
    <p:sldId id="273" r:id="rId3"/>
    <p:sldId id="274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32" autoAdjust="0"/>
  </p:normalViewPr>
  <p:slideViewPr>
    <p:cSldViewPr snapToGrid="0" snapToObjects="1">
      <p:cViewPr varScale="1">
        <p:scale>
          <a:sx n="84" d="100"/>
          <a:sy n="84" d="100"/>
        </p:scale>
        <p:origin x="53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A028C-F8F8-4889-9494-DCC4D5B823EE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179CB0-C07C-4A9C-A2D8-218BEE60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oregonstate.edu/programadmin/?key=342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Must be in Slide</a:t>
            </a:r>
            <a:r>
              <a:rPr lang="en-US" baseline="0" dirty="0" smtClean="0"/>
              <a:t> Master mode to swap out photos.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lvl="1"/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https://nextcatalog.oregonstate.edu/programadmin/?key=342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Renamed to Teaching Undergraduate Major (BS, HBS); affects Cascades and ECampus majors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major leads to professional licensure; Name change brings it into alignment with Graduate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(Master of Arts – Teaching) program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nationwide disciplinary practice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changes to course offerings, program requirements, admissions,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learning outcomes, or student experiences. Also no changes to advising or advisor availability. Affected faculty have indicated no concerns with the change. </a:t>
            </a:r>
          </a:p>
          <a:p>
            <a:pPr lvl="1"/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budget implications beyond time to now make minor updates to the program handbooks and website. </a:t>
            </a:r>
          </a:p>
          <a:p>
            <a:pPr lvl="1"/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Upon OSU approvals, name change will be taken to Oregon Teacher Standards and Practices commission .</a:t>
            </a:r>
          </a:p>
          <a:p>
            <a:pPr lvl="1"/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Liaisons: School of Psychological Science, School of Social &amp; Behavioral Health Sciences, College of Public Health &amp; Human Sciences, and College of Liberal Arts</a:t>
            </a:r>
          </a:p>
          <a:p>
            <a:pPr lvl="1"/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Letter of support from Cascades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REQUIRES FS VOTE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8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Horticulture</a:t>
            </a:r>
            <a:r>
              <a:rPr lang="en-US" baseline="0" dirty="0" smtClean="0"/>
              <a:t> option:</a:t>
            </a:r>
          </a:p>
          <a:p>
            <a:r>
              <a:rPr lang="en-US" dirty="0" smtClean="0"/>
              <a:t>Changes description to emphasize value of experiential learning</a:t>
            </a:r>
          </a:p>
          <a:p>
            <a:r>
              <a:rPr lang="en-US" dirty="0" smtClean="0"/>
              <a:t>Updates list of courses available to fulfill the Option</a:t>
            </a:r>
          </a:p>
          <a:p>
            <a:pPr lvl="1"/>
            <a:r>
              <a:rPr lang="en-US" dirty="0" smtClean="0"/>
              <a:t>incorporation of new </a:t>
            </a:r>
            <a:r>
              <a:rPr lang="en-US" dirty="0" err="1" smtClean="0"/>
              <a:t>Ecampus</a:t>
            </a:r>
            <a:r>
              <a:rPr lang="en-US" dirty="0" smtClean="0"/>
              <a:t> courses</a:t>
            </a:r>
          </a:p>
          <a:p>
            <a:pPr lvl="1"/>
            <a:r>
              <a:rPr lang="en-US" dirty="0" smtClean="0"/>
              <a:t>minimum number of internship credits (3-12 now, was 6-12)</a:t>
            </a:r>
          </a:p>
          <a:p>
            <a:r>
              <a:rPr lang="en-US" dirty="0" smtClean="0"/>
              <a:t>Animal </a:t>
            </a:r>
            <a:r>
              <a:rPr lang="en-US" dirty="0" err="1" smtClean="0"/>
              <a:t>BioHealth</a:t>
            </a:r>
            <a:r>
              <a:rPr lang="en-US" dirty="0" smtClean="0"/>
              <a:t>/</a:t>
            </a:r>
            <a:r>
              <a:rPr lang="en-US" dirty="0" err="1" smtClean="0"/>
              <a:t>Preprofessional</a:t>
            </a:r>
            <a:r>
              <a:rPr lang="en-US" dirty="0" smtClean="0"/>
              <a:t> Option</a:t>
            </a:r>
            <a:r>
              <a:rPr lang="en-US" baseline="0" dirty="0" smtClean="0"/>
              <a:t> in Animal Science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Corrected error in prior proposal (Calculus mistakenly added to option at that time) and updated option to include a required course and allowing choice between two other courses in the option’s area.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Liaised with Animal &amp; Rangeland Sciences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Mathematics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Chemistry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Veterinary biomedical sciences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Veterinary clinical sciences</a:t>
            </a:r>
          </a:p>
          <a:p>
            <a:r>
              <a:rPr lang="en-US" dirty="0" smtClean="0"/>
              <a:t>English Undergraduate Major (BA/HBA) </a:t>
            </a:r>
            <a:br>
              <a:rPr lang="en-US" dirty="0" smtClean="0"/>
            </a:br>
            <a:r>
              <a:rPr lang="en-US" dirty="0" smtClean="0"/>
              <a:t>(CIM Key #311): </a:t>
            </a:r>
            <a:r>
              <a:rPr lang="en-US" sz="3600" dirty="0" smtClean="0"/>
              <a:t>Changed program requirements: </a:t>
            </a:r>
          </a:p>
          <a:p>
            <a:pPr lvl="1"/>
            <a:r>
              <a:rPr lang="en-US" sz="3200" dirty="0" smtClean="0"/>
              <a:t>Greater flexibility in lower-division coursework choices</a:t>
            </a:r>
          </a:p>
          <a:p>
            <a:pPr lvl="1"/>
            <a:r>
              <a:rPr lang="en-US" sz="3200" dirty="0" smtClean="0"/>
              <a:t>Incorporates 2 new 300-level courses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543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58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Insert Picture Background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6377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 smtClean="0"/>
              <a:t>Headline or title of event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College or department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sz="2800"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sz="2400"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 smtClean="0"/>
              <a:t>Headline or title of event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College or department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493828"/>
            <a:ext cx="3314705" cy="105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 smtClean="0"/>
              <a:t>Headline or title of event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685" y="5493964"/>
            <a:ext cx="3270437" cy="1044748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 smtClean="0"/>
              <a:t>Headline or title of event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College or department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396" y="5347017"/>
            <a:ext cx="3483016" cy="1433781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209550"/>
            <a:ext cx="11725275" cy="642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 smtClean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49" r:id="rId2"/>
    <p:sldLayoutId id="2147483677" r:id="rId3"/>
    <p:sldLayoutId id="2147483678" r:id="rId4"/>
    <p:sldLayoutId id="2147483681" r:id="rId5"/>
    <p:sldLayoutId id="2147483669" r:id="rId6"/>
    <p:sldLayoutId id="2147483687" r:id="rId7"/>
    <p:sldLayoutId id="2147483690" r:id="rId8"/>
    <p:sldLayoutId id="2147483693" r:id="rId9"/>
    <p:sldLayoutId id="2147483696" r:id="rId10"/>
    <p:sldLayoutId id="2147483699" r:id="rId11"/>
    <p:sldLayoutId id="214748370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ufina-Stencil-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66799" y="1247775"/>
            <a:ext cx="8439807" cy="2231171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program proposalS </a:t>
            </a:r>
            <a:br>
              <a:rPr lang="en-US" sz="4800" dirty="0" smtClean="0"/>
            </a:br>
            <a:r>
              <a:rPr lang="en-US" sz="4800" dirty="0" smtClean="0"/>
              <a:t>for review </a:t>
            </a:r>
            <a:br>
              <a:rPr lang="en-US" sz="4800" dirty="0" smtClean="0"/>
            </a:br>
            <a:r>
              <a:rPr lang="en-US" sz="4800" dirty="0" smtClean="0"/>
              <a:t>by Faculty Senate </a:t>
            </a:r>
            <a:br>
              <a:rPr lang="en-US" sz="4800" dirty="0" smtClean="0"/>
            </a:br>
            <a:r>
              <a:rPr lang="en-US" sz="4800" dirty="0" smtClean="0"/>
              <a:t>        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62051" y="4662366"/>
            <a:ext cx="10058400" cy="671633"/>
          </a:xfrm>
        </p:spPr>
        <p:txBody>
          <a:bodyPr>
            <a:normAutofit/>
          </a:bodyPr>
          <a:lstStyle/>
          <a:p>
            <a:r>
              <a:rPr lang="en-US" dirty="0" smtClean="0"/>
              <a:t>Dana Sanchez, Curriculum Council</a:t>
            </a:r>
          </a:p>
          <a:p>
            <a:r>
              <a:rPr lang="en-US" dirty="0" smtClean="0"/>
              <a:t>November 12, 2020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8867775" y="3478946"/>
            <a:ext cx="3000374" cy="1800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18872" y="173736"/>
            <a:ext cx="1197864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8872" y="173736"/>
            <a:ext cx="119786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Materials linked from the November 12, 2020 Faculty Senate webcast.</a:t>
            </a:r>
            <a:endParaRPr lang="en-US" sz="1000" b="1" i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Elementary Education Undergraduate major</a:t>
            </a:r>
            <a:br>
              <a:rPr lang="en-US" dirty="0" smtClean="0"/>
            </a:br>
            <a:r>
              <a:rPr lang="en-US" dirty="0" smtClean="0"/>
              <a:t>(BS/HBS) (CIM Key #342)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2229393"/>
            <a:ext cx="10515600" cy="394756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College of Education</a:t>
            </a:r>
            <a:br>
              <a:rPr lang="en-US" sz="3600" dirty="0" smtClean="0"/>
            </a:br>
            <a:endParaRPr lang="en-US" sz="3600" dirty="0" smtClean="0"/>
          </a:p>
          <a:p>
            <a:r>
              <a:rPr lang="en-US" sz="3600" dirty="0" smtClean="0"/>
              <a:t>Renames the major to Teaching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9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84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Informational updates: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241" y="970384"/>
            <a:ext cx="11644604" cy="5887615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en-US" sz="6000" dirty="0" smtClean="0">
                <a:latin typeface="Georgia" panose="02040502050405020303" pitchFamily="18" charset="0"/>
              </a:rPr>
              <a:t>Option and major updates approved: </a:t>
            </a:r>
          </a:p>
          <a:p>
            <a:r>
              <a:rPr lang="en-US" sz="6000" dirty="0"/>
              <a:t>General Horticulture </a:t>
            </a:r>
            <a:r>
              <a:rPr lang="en-US" sz="6000" dirty="0" smtClean="0"/>
              <a:t>Option </a:t>
            </a:r>
            <a:r>
              <a:rPr lang="en-US" sz="6000" dirty="0"/>
              <a:t>Key </a:t>
            </a:r>
            <a:r>
              <a:rPr lang="en-US" sz="6000" dirty="0" smtClean="0"/>
              <a:t>192</a:t>
            </a:r>
          </a:p>
          <a:p>
            <a:r>
              <a:rPr lang="en-US" sz="6000" dirty="0"/>
              <a:t>Animal </a:t>
            </a:r>
            <a:r>
              <a:rPr lang="en-US" sz="6000" dirty="0" err="1"/>
              <a:t>BioHealth</a:t>
            </a:r>
            <a:r>
              <a:rPr lang="en-US" sz="6000" dirty="0"/>
              <a:t>/Pre-Professional </a:t>
            </a:r>
            <a:r>
              <a:rPr lang="en-US" sz="6000" dirty="0" smtClean="0"/>
              <a:t>Option in Animal Science </a:t>
            </a:r>
            <a:r>
              <a:rPr lang="en-US" sz="6000" dirty="0"/>
              <a:t>Key </a:t>
            </a:r>
            <a:r>
              <a:rPr lang="en-US" sz="6000" dirty="0" smtClean="0"/>
              <a:t>657</a:t>
            </a:r>
          </a:p>
          <a:p>
            <a:r>
              <a:rPr lang="en-US" sz="6000" dirty="0"/>
              <a:t>English Undergraduate Major (BA/HBA) </a:t>
            </a:r>
            <a:r>
              <a:rPr lang="en-US" sz="6000" dirty="0" smtClean="0"/>
              <a:t>Key 311</a:t>
            </a:r>
            <a:endParaRPr lang="en-US" sz="60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US" sz="6000" dirty="0" smtClean="0">
                <a:latin typeface="Georgia" panose="02040502050405020303" pitchFamily="18" charset="0"/>
              </a:rPr>
              <a:t>Programs extended to </a:t>
            </a:r>
            <a:r>
              <a:rPr lang="en-US" sz="6000" dirty="0" err="1" smtClean="0">
                <a:latin typeface="Georgia" panose="02040502050405020303" pitchFamily="18" charset="0"/>
              </a:rPr>
              <a:t>Ecampus</a:t>
            </a:r>
            <a:r>
              <a:rPr lang="en-US" sz="6000" dirty="0" smtClean="0">
                <a:latin typeface="Georgia" panose="02040502050405020303" pitchFamily="18" charset="0"/>
              </a:rPr>
              <a:t>:</a:t>
            </a:r>
          </a:p>
          <a:p>
            <a:pPr lvl="0"/>
            <a:r>
              <a:rPr lang="en-US" sz="6000" dirty="0" smtClean="0">
                <a:latin typeface="Georgia" panose="02040502050405020303" pitchFamily="18" charset="0"/>
              </a:rPr>
              <a:t>Education </a:t>
            </a:r>
            <a:r>
              <a:rPr lang="en-US" sz="6000" dirty="0">
                <a:latin typeface="Georgia" panose="02040502050405020303" pitchFamily="18" charset="0"/>
              </a:rPr>
              <a:t>Graduate </a:t>
            </a:r>
            <a:r>
              <a:rPr lang="en-US" sz="6000" dirty="0" smtClean="0">
                <a:latin typeface="Georgia" panose="02040502050405020303" pitchFamily="18" charset="0"/>
              </a:rPr>
              <a:t>Major– </a:t>
            </a:r>
            <a:r>
              <a:rPr lang="en-US" sz="6000" dirty="0">
                <a:latin typeface="Georgia" panose="02040502050405020303" pitchFamily="18" charset="0"/>
              </a:rPr>
              <a:t>College of </a:t>
            </a:r>
            <a:r>
              <a:rPr lang="en-US" sz="6000" dirty="0" smtClean="0">
                <a:latin typeface="Georgia" panose="02040502050405020303" pitchFamily="18" charset="0"/>
              </a:rPr>
              <a:t>Education Key 353</a:t>
            </a:r>
            <a:endParaRPr lang="en-US" sz="6000" dirty="0">
              <a:latin typeface="Georgia" panose="02040502050405020303" pitchFamily="18" charset="0"/>
            </a:endParaRPr>
          </a:p>
          <a:p>
            <a:pPr lvl="1"/>
            <a:r>
              <a:rPr lang="en-US" sz="6000" dirty="0" smtClean="0">
                <a:latin typeface="Georgia" panose="02040502050405020303" pitchFamily="18" charset="0"/>
              </a:rPr>
              <a:t>Including - Science </a:t>
            </a:r>
            <a:r>
              <a:rPr lang="en-US" sz="6000" dirty="0">
                <a:latin typeface="Georgia" panose="02040502050405020303" pitchFamily="18" charset="0"/>
              </a:rPr>
              <a:t>Education Graduate Option </a:t>
            </a:r>
          </a:p>
          <a:p>
            <a:pPr lvl="1"/>
            <a:r>
              <a:rPr lang="en-US" sz="6000" dirty="0" smtClean="0">
                <a:latin typeface="Georgia" panose="02040502050405020303" pitchFamily="18" charset="0"/>
              </a:rPr>
              <a:t>Including - Mathematics </a:t>
            </a:r>
            <a:r>
              <a:rPr lang="en-US" sz="6000" dirty="0">
                <a:latin typeface="Georgia" panose="02040502050405020303" pitchFamily="18" charset="0"/>
              </a:rPr>
              <a:t>Education Graduate Option </a:t>
            </a:r>
          </a:p>
          <a:p>
            <a:pPr lvl="0"/>
            <a:r>
              <a:rPr lang="en-US" sz="6000" dirty="0" smtClean="0">
                <a:latin typeface="Georgia" panose="02040502050405020303" pitchFamily="18" charset="0"/>
              </a:rPr>
              <a:t>History </a:t>
            </a:r>
            <a:r>
              <a:rPr lang="en-US" sz="6000" dirty="0">
                <a:latin typeface="Georgia" panose="02040502050405020303" pitchFamily="18" charset="0"/>
              </a:rPr>
              <a:t>Graduate Major </a:t>
            </a:r>
            <a:r>
              <a:rPr lang="en-US" sz="6000" dirty="0" smtClean="0">
                <a:latin typeface="Georgia" panose="02040502050405020303" pitchFamily="18" charset="0"/>
              </a:rPr>
              <a:t>Option </a:t>
            </a:r>
            <a:r>
              <a:rPr lang="en-US" sz="6000" dirty="0">
                <a:latin typeface="Georgia" panose="02040502050405020303" pitchFamily="18" charset="0"/>
              </a:rPr>
              <a:t>(History of Science &amp;</a:t>
            </a:r>
            <a:r>
              <a:rPr lang="en-US" sz="6000" dirty="0" smtClean="0">
                <a:latin typeface="Georgia" panose="02040502050405020303" pitchFamily="18" charset="0"/>
              </a:rPr>
              <a:t> </a:t>
            </a:r>
            <a:r>
              <a:rPr lang="en-US" sz="6000" dirty="0">
                <a:latin typeface="Georgia" panose="02040502050405020303" pitchFamily="18" charset="0"/>
              </a:rPr>
              <a:t>Technology) Key </a:t>
            </a:r>
            <a:r>
              <a:rPr lang="en-US" sz="6000" dirty="0" smtClean="0">
                <a:latin typeface="Georgia" panose="02040502050405020303" pitchFamily="18" charset="0"/>
              </a:rPr>
              <a:t>717</a:t>
            </a:r>
            <a:endParaRPr lang="en-US" sz="6000" dirty="0">
              <a:latin typeface="Georgia" panose="02040502050405020303" pitchFamily="18" charset="0"/>
            </a:endParaRPr>
          </a:p>
          <a:p>
            <a:pPr lvl="0"/>
            <a:r>
              <a:rPr lang="en-US" sz="6000" dirty="0" smtClean="0">
                <a:latin typeface="Georgia" panose="02040502050405020303" pitchFamily="18" charset="0"/>
              </a:rPr>
              <a:t>User </a:t>
            </a:r>
            <a:r>
              <a:rPr lang="en-US" sz="6000" dirty="0">
                <a:latin typeface="Georgia" panose="02040502050405020303" pitchFamily="18" charset="0"/>
              </a:rPr>
              <a:t>Experience Research Minor </a:t>
            </a:r>
            <a:r>
              <a:rPr lang="en-US" sz="6000" dirty="0" smtClean="0">
                <a:latin typeface="Georgia" panose="02040502050405020303" pitchFamily="18" charset="0"/>
              </a:rPr>
              <a:t>Key 704</a:t>
            </a:r>
            <a:endParaRPr lang="en-US" sz="6000" dirty="0">
              <a:latin typeface="Georgia" panose="02040502050405020303" pitchFamily="18" charset="0"/>
            </a:endParaRPr>
          </a:p>
          <a:p>
            <a:pPr lvl="0"/>
            <a:r>
              <a:rPr lang="en-US" sz="6000" dirty="0" smtClean="0">
                <a:latin typeface="Georgia" panose="02040502050405020303" pitchFamily="18" charset="0"/>
              </a:rPr>
              <a:t>Global </a:t>
            </a:r>
            <a:r>
              <a:rPr lang="en-US" sz="6000" dirty="0">
                <a:latin typeface="Georgia" panose="02040502050405020303" pitchFamily="18" charset="0"/>
              </a:rPr>
              <a:t>Perspectives on War, Peace, and Empire Graduate </a:t>
            </a:r>
            <a:r>
              <a:rPr lang="en-US" sz="6000" dirty="0" smtClean="0">
                <a:latin typeface="Georgia" panose="02040502050405020303" pitchFamily="18" charset="0"/>
              </a:rPr>
              <a:t>Option Key 718</a:t>
            </a:r>
            <a:endParaRPr lang="en-US" sz="6000" dirty="0">
              <a:latin typeface="Georgia" panose="02040502050405020303" pitchFamily="18" charset="0"/>
            </a:endParaRPr>
          </a:p>
          <a:p>
            <a:r>
              <a:rPr lang="en-US" sz="6000" dirty="0" smtClean="0">
                <a:latin typeface="Georgia" panose="02040502050405020303" pitchFamily="18" charset="0"/>
              </a:rPr>
              <a:t>Graduate </a:t>
            </a:r>
            <a:r>
              <a:rPr lang="en-US" sz="6000" dirty="0">
                <a:latin typeface="Georgia" panose="02040502050405020303" pitchFamily="18" charset="0"/>
              </a:rPr>
              <a:t>option in General History </a:t>
            </a:r>
            <a:r>
              <a:rPr lang="en-US" sz="6000" dirty="0" smtClean="0">
                <a:latin typeface="Georgia" panose="02040502050405020303" pitchFamily="18" charset="0"/>
              </a:rPr>
              <a:t>Community </a:t>
            </a:r>
            <a:r>
              <a:rPr lang="en-US" sz="6000" dirty="0">
                <a:latin typeface="Georgia" panose="02040502050405020303" pitchFamily="18" charset="0"/>
              </a:rPr>
              <a:t>History and Civic Engagement Graduate </a:t>
            </a:r>
            <a:r>
              <a:rPr lang="en-US" sz="6000" dirty="0" smtClean="0">
                <a:latin typeface="Georgia" panose="02040502050405020303" pitchFamily="18" charset="0"/>
              </a:rPr>
              <a:t>Option Key 720</a:t>
            </a:r>
            <a:endParaRPr lang="en-US" sz="6000" dirty="0">
              <a:latin typeface="Georgia" panose="02040502050405020303" pitchFamily="18" charset="0"/>
            </a:endParaRPr>
          </a:p>
          <a:p>
            <a:pPr lvl="0"/>
            <a:r>
              <a:rPr lang="en-US" sz="6000" dirty="0" smtClean="0">
                <a:latin typeface="Georgia" panose="02040502050405020303" pitchFamily="18" charset="0"/>
              </a:rPr>
              <a:t>Agricultural </a:t>
            </a:r>
            <a:r>
              <a:rPr lang="en-US" sz="6000" dirty="0">
                <a:latin typeface="Georgia" panose="02040502050405020303" pitchFamily="18" charset="0"/>
              </a:rPr>
              <a:t>Sciences and Natural Resources Communications Undergraduate Minor </a:t>
            </a:r>
            <a:r>
              <a:rPr lang="en-US" sz="6000" dirty="0" smtClean="0">
                <a:latin typeface="Georgia" panose="02040502050405020303" pitchFamily="18" charset="0"/>
              </a:rPr>
              <a:t> Key 677</a:t>
            </a:r>
            <a:endParaRPr lang="en-US" sz="6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ysClr val="window" lastClr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74986D4-687F-4A96-AC29-ABD08C01C466}" vid="{BF2A62C4-7066-4EC8-BC5C-623B0450B8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Presentation_template-brand_fonts_simple</Template>
  <TotalTime>628</TotalTime>
  <Words>465</Words>
  <Application>Microsoft Office PowerPoint</Application>
  <PresentationFormat>Widescreen</PresentationFormat>
  <Paragraphs>55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Constantia</vt:lpstr>
      <vt:lpstr>Georgia</vt:lpstr>
      <vt:lpstr>Kievit Offc</vt:lpstr>
      <vt:lpstr>KievitPro-Regular</vt:lpstr>
      <vt:lpstr>Rufina-Stencil-Bold</vt:lpstr>
      <vt:lpstr>Stratum2 Bold</vt:lpstr>
      <vt:lpstr>Office Theme</vt:lpstr>
      <vt:lpstr>program proposalS  for review  by Faculty Senate          </vt:lpstr>
      <vt:lpstr>Elementary Education Undergraduate major (BS/HBS) (CIM Key #342)</vt:lpstr>
      <vt:lpstr>Informational updates: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Calascibetta, Caitlin</cp:lastModifiedBy>
  <cp:revision>94</cp:revision>
  <cp:lastPrinted>2019-11-27T03:08:35Z</cp:lastPrinted>
  <dcterms:created xsi:type="dcterms:W3CDTF">2019-10-07T21:33:00Z</dcterms:created>
  <dcterms:modified xsi:type="dcterms:W3CDTF">2020-12-03T17:24:08Z</dcterms:modified>
</cp:coreProperties>
</file>