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57"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1" d="100"/>
          <a:sy n="101" d="100"/>
        </p:scale>
        <p:origin x="-2064" y="-4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638DD00-0BCC-477A-AEE6-C43F4ED66343}" type="datetimeFigureOut">
              <a:rPr lang="en-US" smtClean="0"/>
              <a:t>2/12/2013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ACDF447-9D27-4818-A854-65C873E14B16}"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38DD00-0BCC-477A-AEE6-C43F4ED66343}"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DF447-9D27-4818-A854-65C873E14B1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38DD00-0BCC-477A-AEE6-C43F4ED66343}"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DF447-9D27-4818-A854-65C873E14B1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638DD00-0BCC-477A-AEE6-C43F4ED66343}" type="datetimeFigureOut">
              <a:rPr lang="en-US" smtClean="0"/>
              <a:t>2/12/2013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DF447-9D27-4818-A854-65C873E14B16}"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38DD00-0BCC-477A-AEE6-C43F4ED66343}" type="datetimeFigureOut">
              <a:rPr lang="en-US" smtClean="0"/>
              <a:t>2/12/2013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0ACDF447-9D27-4818-A854-65C873E14B1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638DD00-0BCC-477A-AEE6-C43F4ED66343}" type="datetimeFigureOut">
              <a:rPr lang="en-US" smtClean="0"/>
              <a:t>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DF447-9D27-4818-A854-65C873E14B16}"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638DD00-0BCC-477A-AEE6-C43F4ED66343}" type="datetimeFigureOut">
              <a:rPr lang="en-US" smtClean="0"/>
              <a:t>2/12/2013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CDF447-9D27-4818-A854-65C873E14B16}"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38DD00-0BCC-477A-AEE6-C43F4ED66343}" type="datetimeFigureOut">
              <a:rPr lang="en-US" smtClean="0"/>
              <a:t>2/12/2013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CDF447-9D27-4818-A854-65C873E14B1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8DD00-0BCC-477A-AEE6-C43F4ED66343}" type="datetimeFigureOut">
              <a:rPr lang="en-US" smtClean="0"/>
              <a:t>2/12/2013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CDF447-9D27-4818-A854-65C873E14B1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38DD00-0BCC-477A-AEE6-C43F4ED66343}" type="datetimeFigureOut">
              <a:rPr lang="en-US" smtClean="0"/>
              <a:t>2/12/2013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DF447-9D27-4818-A854-65C873E14B16}"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38DD00-0BCC-477A-AEE6-C43F4ED66343}" type="datetimeFigureOut">
              <a:rPr lang="en-US" smtClean="0"/>
              <a:t>2/12/2013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0ACDF447-9D27-4818-A854-65C873E14B16}"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38DD00-0BCC-477A-AEE6-C43F4ED66343}" type="datetimeFigureOut">
              <a:rPr lang="en-US" smtClean="0"/>
              <a:t>2/12/2013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ACDF447-9D27-4818-A854-65C873E14B1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smtClean="0"/>
          </a:p>
          <a:p>
            <a:endParaRPr lang="en-US" dirty="0"/>
          </a:p>
        </p:txBody>
      </p:sp>
      <p:sp>
        <p:nvSpPr>
          <p:cNvPr id="2" name="Title 1"/>
          <p:cNvSpPr>
            <a:spLocks noGrp="1"/>
          </p:cNvSpPr>
          <p:nvPr>
            <p:ph type="ctrTitle"/>
          </p:nvPr>
        </p:nvSpPr>
        <p:spPr/>
        <p:txBody>
          <a:bodyPr>
            <a:normAutofit/>
          </a:bodyPr>
          <a:lstStyle/>
          <a:p>
            <a:r>
              <a:rPr lang="en-US" dirty="0" smtClean="0"/>
              <a:t>OSU’s Civility Policy</a:t>
            </a:r>
            <a:br>
              <a:rPr lang="en-US" dirty="0" smtClean="0"/>
            </a:br>
            <a:endParaRPr lang="en-US" dirty="0"/>
          </a:p>
        </p:txBody>
      </p:sp>
    </p:spTree>
    <p:extLst>
      <p:ext uri="{BB962C8B-B14F-4D97-AF65-F5344CB8AC3E}">
        <p14:creationId xmlns:p14="http://schemas.microsoft.com/office/powerpoint/2010/main" val="1540159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Key Findings from the U.S. Department of Education’s Analysis of State Bullying Laws and Policies</a:t>
            </a:r>
            <a:endParaRPr lang="en-US" sz="2400" dirty="0"/>
          </a:p>
        </p:txBody>
      </p:sp>
      <p:sp>
        <p:nvSpPr>
          <p:cNvPr id="3" name="Content Placeholder 2"/>
          <p:cNvSpPr>
            <a:spLocks noGrp="1"/>
          </p:cNvSpPr>
          <p:nvPr>
            <p:ph sz="quarter" idx="1"/>
          </p:nvPr>
        </p:nvSpPr>
        <p:spPr/>
        <p:txBody>
          <a:bodyPr>
            <a:normAutofit fontScale="77500" lnSpcReduction="20000"/>
          </a:bodyPr>
          <a:lstStyle/>
          <a:p>
            <a:r>
              <a:rPr lang="en-US" b="1" dirty="0"/>
              <a:t>Forty-six states have bullying laws and 45 of those laws direct school districts to adopt bullying policies. </a:t>
            </a:r>
            <a:endParaRPr lang="en-US" b="1" dirty="0" smtClean="0"/>
          </a:p>
          <a:p>
            <a:r>
              <a:rPr lang="en-US" b="1" dirty="0" smtClean="0"/>
              <a:t>Thirty-six </a:t>
            </a:r>
            <a:r>
              <a:rPr lang="en-US" b="1" dirty="0"/>
              <a:t>states include provisions in their education codes prohibiting </a:t>
            </a:r>
            <a:r>
              <a:rPr lang="en-US" b="1" dirty="0" err="1"/>
              <a:t>cyberbullying</a:t>
            </a:r>
            <a:r>
              <a:rPr lang="en-US" b="1" dirty="0"/>
              <a:t> or bullying using electronic media</a:t>
            </a:r>
            <a:r>
              <a:rPr lang="en-US" b="1" dirty="0" smtClean="0"/>
              <a:t>.</a:t>
            </a:r>
          </a:p>
          <a:p>
            <a:r>
              <a:rPr lang="en-US" b="1" dirty="0" smtClean="0"/>
              <a:t>Thirteen </a:t>
            </a:r>
            <a:r>
              <a:rPr lang="en-US" b="1" dirty="0"/>
              <a:t>states specify that schools have jurisdiction over off-campus behavior if it creates a hostile school environment. </a:t>
            </a:r>
            <a:endParaRPr lang="en-US" dirty="0"/>
          </a:p>
          <a:p>
            <a:r>
              <a:rPr lang="en-US" b="1" dirty="0" smtClean="0"/>
              <a:t>Forty-one </a:t>
            </a:r>
            <a:r>
              <a:rPr lang="en-US" b="1" dirty="0"/>
              <a:t>states have created model bullying policies, 12 of which were not mandated to do so under law. </a:t>
            </a:r>
            <a:endParaRPr lang="en-US" b="1" dirty="0" smtClean="0"/>
          </a:p>
          <a:p>
            <a:r>
              <a:rPr lang="en-US" b="1" dirty="0" smtClean="0"/>
              <a:t>Three </a:t>
            </a:r>
            <a:r>
              <a:rPr lang="en-US" b="1" dirty="0"/>
              <a:t>other states, including Hawaii, Montana, and Michigan, also developed model policies in the absence of state bullying legislation</a:t>
            </a:r>
            <a:r>
              <a:rPr lang="en-US" b="1" dirty="0" smtClean="0"/>
              <a:t>.</a:t>
            </a:r>
          </a:p>
          <a:p>
            <a:r>
              <a:rPr lang="en-US" b="1" dirty="0" smtClean="0"/>
              <a:t>Among </a:t>
            </a:r>
            <a:r>
              <a:rPr lang="en-US" b="1" dirty="0"/>
              <a:t>the 20 school district bullying policies reviewed in this study, districts located in states with more expansive legislation produced the most expansive school district policies. However, several school districts in states with less expansive laws also substantially expanded the scope and content of their policies beyond the minimum legal expectations.</a:t>
            </a:r>
            <a:endParaRPr lang="en-US" dirty="0"/>
          </a:p>
          <a:p>
            <a:endParaRPr lang="en-US" dirty="0"/>
          </a:p>
        </p:txBody>
      </p:sp>
    </p:spTree>
    <p:extLst>
      <p:ext uri="{BB962C8B-B14F-4D97-AF65-F5344CB8AC3E}">
        <p14:creationId xmlns:p14="http://schemas.microsoft.com/office/powerpoint/2010/main" val="3820048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487362"/>
          </a:xfrm>
        </p:spPr>
        <p:txBody>
          <a:bodyPr>
            <a:normAutofit/>
          </a:bodyPr>
          <a:lstStyle/>
          <a:p>
            <a:r>
              <a:rPr lang="en-US" sz="1600" dirty="0" smtClean="0"/>
              <a:t>Proposed OSU Civility Policy Language 11/29/12</a:t>
            </a:r>
            <a:endParaRPr lang="en-US" sz="1600" dirty="0"/>
          </a:p>
        </p:txBody>
      </p:sp>
      <p:sp>
        <p:nvSpPr>
          <p:cNvPr id="3" name="Content Placeholder 2"/>
          <p:cNvSpPr>
            <a:spLocks noGrp="1"/>
          </p:cNvSpPr>
          <p:nvPr>
            <p:ph sz="quarter" idx="1"/>
          </p:nvPr>
        </p:nvSpPr>
        <p:spPr>
          <a:xfrm>
            <a:off x="990600" y="838200"/>
            <a:ext cx="7772400" cy="4572000"/>
          </a:xfrm>
        </p:spPr>
        <p:txBody>
          <a:bodyPr>
            <a:normAutofit fontScale="25000" lnSpcReduction="20000"/>
          </a:bodyPr>
          <a:lstStyle/>
          <a:p>
            <a:pPr marL="0" indent="0">
              <a:buNone/>
            </a:pPr>
            <a:r>
              <a:rPr lang="en-US" sz="7200" dirty="0" smtClean="0"/>
              <a:t>Oregon </a:t>
            </a:r>
            <a:r>
              <a:rPr lang="en-US" sz="7200" dirty="0"/>
              <a:t>State University is committed to maintaining a working, learning and social environment in which the rights and dignity of all the staff, faculty, and students of the University community are respected.  Among the many things we do to maintain such an environment, the University prohibits behaviors that rise to the level of bullying as described below</a:t>
            </a:r>
            <a:r>
              <a:rPr lang="en-US" sz="7200" dirty="0" smtClean="0"/>
              <a:t>.</a:t>
            </a:r>
          </a:p>
          <a:p>
            <a:pPr marL="0" indent="0">
              <a:buNone/>
            </a:pPr>
            <a:endParaRPr lang="en-US" sz="7200" dirty="0"/>
          </a:p>
          <a:p>
            <a:pPr marL="0" indent="0">
              <a:buNone/>
            </a:pPr>
            <a:r>
              <a:rPr lang="en-US" sz="7200" dirty="0"/>
              <a:t>Under this University policy, prohibited bullying is defined as conduct of any sort directed at another that is severe, pervasive or persistent, and is of a nature that would cause a reasonable person in the victim's position substantial emotional distress and undermine his or her ability to work, study or participate in his or her regular life activities or participate in the activities of the University, and actually does cause the victim substantial emotional distress and undermines the victim's ability to work, study, or participate in the victim's regular life activities or participate in the activities of the University. </a:t>
            </a:r>
            <a:endParaRPr lang="en-US" sz="7200" dirty="0" smtClean="0"/>
          </a:p>
          <a:p>
            <a:pPr marL="0" indent="0">
              <a:buNone/>
            </a:pPr>
            <a:endParaRPr lang="en-US" sz="7200" dirty="0"/>
          </a:p>
          <a:p>
            <a:pPr marL="0" indent="0">
              <a:buNone/>
            </a:pPr>
            <a:r>
              <a:rPr lang="en-US" sz="7200" dirty="0"/>
              <a:t>This policy is not intended to and will not be applied in a way that would violate rights to academic freedom and freedom of expression, nor will it be interpreted in a way that undermines a supervisor’s authority to appropriately manage their work unit.  This definition reserves to the University, in furtherance of its educational mission, the right to address conduct that would not necessarily be unlawful.  It is not intended to create individual or group rights, whether contractual or otherwise, that do not exist under existing law</a:t>
            </a:r>
            <a:r>
              <a:rPr lang="en-US" sz="7200" dirty="0" smtClean="0"/>
              <a:t>.</a:t>
            </a:r>
          </a:p>
          <a:p>
            <a:pPr marL="0" indent="0">
              <a:buNone/>
            </a:pPr>
            <a:endParaRPr lang="en-US" sz="7200" dirty="0" smtClean="0"/>
          </a:p>
          <a:p>
            <a:pPr marL="0" indent="0">
              <a:buNone/>
            </a:pPr>
            <a:r>
              <a:rPr lang="en-US" sz="7200" dirty="0" smtClean="0"/>
              <a:t>Concerns </a:t>
            </a:r>
            <a:r>
              <a:rPr lang="en-US" sz="7200" dirty="0"/>
              <a:t>about violations of this policy can be directed to the University’s Office of Equity and Inclusion for consultation and possible investigation.</a:t>
            </a:r>
          </a:p>
          <a:p>
            <a:pPr marL="0" indent="0">
              <a:buNone/>
            </a:pPr>
            <a:r>
              <a:rPr lang="en-US" sz="7200" dirty="0"/>
              <a:t> </a:t>
            </a:r>
          </a:p>
          <a:p>
            <a:pPr marL="0" indent="0">
              <a:buNone/>
            </a:pPr>
            <a:endParaRPr lang="en-US" dirty="0"/>
          </a:p>
        </p:txBody>
      </p:sp>
    </p:spTree>
    <p:extLst>
      <p:ext uri="{BB962C8B-B14F-4D97-AF65-F5344CB8AC3E}">
        <p14:creationId xmlns:p14="http://schemas.microsoft.com/office/powerpoint/2010/main" val="3390187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44</TotalTime>
  <Words>418</Words>
  <Application>Microsoft Office PowerPoint</Application>
  <PresentationFormat>On-screen Show (4:3)</PresentationFormat>
  <Paragraphs>17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Equity</vt:lpstr>
      <vt:lpstr>OSU’s Civility Policy </vt:lpstr>
      <vt:lpstr>Key Findings from the U.S. Department of Education’s Analysis of State Bullying Laws and Policies</vt:lpstr>
      <vt:lpstr>Proposed OSU Civility Policy Language 11/29/12</vt:lpstr>
    </vt:vector>
  </TitlesOfParts>
  <Company>Oregon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OSU Civility Policy</dc:title>
  <dc:creator>Support</dc:creator>
  <cp:lastModifiedBy>Support</cp:lastModifiedBy>
  <cp:revision>12</cp:revision>
  <dcterms:created xsi:type="dcterms:W3CDTF">2013-02-12T18:33:25Z</dcterms:created>
  <dcterms:modified xsi:type="dcterms:W3CDTF">2013-02-12T19:46:54Z</dcterms:modified>
</cp:coreProperties>
</file>