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1" r:id="rId3"/>
    <p:sldId id="263" r:id="rId4"/>
    <p:sldId id="264" r:id="rId5"/>
    <p:sldId id="265" r:id="rId6"/>
    <p:sldId id="266" r:id="rId7"/>
    <p:sldId id="267" r:id="rId8"/>
    <p:sldId id="269" r:id="rId9"/>
    <p:sldId id="270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916" autoAdjust="0"/>
    <p:restoredTop sz="94660"/>
  </p:normalViewPr>
  <p:slideViewPr>
    <p:cSldViewPr snapToGrid="0" snapToObjects="1">
      <p:cViewPr>
        <p:scale>
          <a:sx n="103" d="100"/>
          <a:sy n="103" d="100"/>
        </p:scale>
        <p:origin x="-474" y="8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F3D4E-B6A5-4C40-8D22-38EAD0A0BC88}" type="datetimeFigureOut">
              <a:rPr lang="en-US" smtClean="0"/>
              <a:pPr/>
              <a:t>12/6/2012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D8419A-972E-C94D-8C1A-EF57693090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7551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5FD90-5CF3-8E47-BAA2-F1C24D32FADE}" type="datetimeFigureOut">
              <a:rPr lang="en-US" smtClean="0"/>
              <a:pPr/>
              <a:t>12/6/2012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B29A70-522C-3A41-B132-651B32078D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2268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Option 1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828800"/>
            <a:ext cx="8229600" cy="1371600"/>
          </a:xfrm>
        </p:spPr>
        <p:txBody>
          <a:bodyPr/>
          <a:lstStyle>
            <a:lvl1pPr algn="l">
              <a:defRPr sz="36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86200"/>
            <a:ext cx="8229600" cy="1828800"/>
          </a:xfrm>
        </p:spPr>
        <p:txBody>
          <a:bodyPr/>
          <a:lstStyle>
            <a:lvl1pPr marL="0" indent="0" algn="l">
              <a:buFont typeface="Times" pitchFamily="-96" charset="0"/>
              <a:buNone/>
              <a:defRPr sz="2400">
                <a:solidFill>
                  <a:schemeClr val="bg2">
                    <a:lumMod val="50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w/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114800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800600" y="1371600"/>
            <a:ext cx="3886200" cy="43434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5691D9D-B151-42A8-8203-2F4A2C67BEA5}" type="datetime4">
              <a:rPr lang="en-US" smtClean="0"/>
              <a:pPr/>
              <a:t>December 6, 2012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no bullets and thumbna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486400" cy="4343400"/>
          </a:xfrm>
        </p:spPr>
        <p:txBody>
          <a:bodyPr/>
          <a:lstStyle>
            <a:lvl1pPr marL="0" algn="l">
              <a:buFontTx/>
              <a:buNone/>
              <a:defRPr sz="2400"/>
            </a:lvl1pPr>
            <a:lvl2pPr marL="0">
              <a:buFontTx/>
              <a:buNone/>
              <a:defRPr sz="2000"/>
            </a:lvl2pPr>
            <a:lvl3pPr marL="0">
              <a:buFontTx/>
              <a:buNone/>
              <a:defRPr/>
            </a:lvl3pPr>
            <a:lvl4pPr marL="0">
              <a:buFontTx/>
              <a:buNone/>
              <a:defRPr/>
            </a:lvl4pPr>
            <a:lvl5pPr marL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6172200" y="1371600"/>
            <a:ext cx="2514600" cy="20574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172200" y="3657600"/>
            <a:ext cx="2514600" cy="20574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1CF2EA0-3352-4516-9E27-97C88A0B6624}" type="datetime4">
              <a:rPr lang="en-US" smtClean="0"/>
              <a:pPr/>
              <a:t>December 6, 2012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w/number and thumbna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486400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6172200" y="1371600"/>
            <a:ext cx="2514600" cy="20574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172200" y="3657600"/>
            <a:ext cx="2514600" cy="20574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9E3C976-A9A9-4A56-8A84-70466730FCE2}" type="datetime4">
              <a:rPr lang="en-US" smtClean="0"/>
              <a:pPr/>
              <a:t>December 6, 2012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w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005072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buFont typeface="Arial"/>
              <a:buChar char="•"/>
              <a:defRPr/>
            </a:lvl4pPr>
            <a:lvl5pPr marL="1143000" indent="-228600">
              <a:buFont typeface="Arial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690872" y="1371600"/>
            <a:ext cx="4005072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buFont typeface="Arial"/>
              <a:buChar char="•"/>
              <a:defRPr/>
            </a:lvl4pPr>
            <a:lvl5pPr marL="1143000" indent="-228600">
              <a:buFont typeface="Arial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5A547CC2-62B6-4EAB-9922-77700EB9E0C3}" type="datetime4">
              <a:rPr lang="en-US" smtClean="0"/>
              <a:pPr/>
              <a:t>December 6, 2012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005072" cy="4343400"/>
          </a:xfrm>
        </p:spPr>
        <p:txBody>
          <a:bodyPr/>
          <a:lstStyle>
            <a:lvl1pPr marL="0" algn="l">
              <a:buFontTx/>
              <a:buNone/>
              <a:defRPr sz="2400"/>
            </a:lvl1pPr>
            <a:lvl2pPr marL="0">
              <a:buFontTx/>
              <a:buNone/>
              <a:defRPr sz="2000"/>
            </a:lvl2pPr>
            <a:lvl3pPr marL="0">
              <a:buFontTx/>
              <a:buNone/>
              <a:defRPr/>
            </a:lvl3pPr>
            <a:lvl4pPr marL="0">
              <a:buFontTx/>
              <a:buNone/>
              <a:defRPr/>
            </a:lvl4pPr>
            <a:lvl5pPr marL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90872" y="1371600"/>
            <a:ext cx="4005072" cy="4343400"/>
          </a:xfrm>
        </p:spPr>
        <p:txBody>
          <a:bodyPr/>
          <a:lstStyle>
            <a:lvl1pPr marL="0" algn="l">
              <a:buFontTx/>
              <a:buNone/>
              <a:defRPr sz="2400"/>
            </a:lvl1pPr>
            <a:lvl2pPr marL="0">
              <a:buFontTx/>
              <a:buNone/>
              <a:defRPr sz="2000"/>
            </a:lvl2pPr>
            <a:lvl3pPr marL="0">
              <a:buFontTx/>
              <a:buNone/>
              <a:defRPr/>
            </a:lvl3pPr>
            <a:lvl4pPr marL="0">
              <a:buFontTx/>
              <a:buNone/>
              <a:defRPr/>
            </a:lvl4pPr>
            <a:lvl5pPr marL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2FFC7E65-2E5C-442C-BE2A-DE6A869D7353}" type="datetime4">
              <a:rPr lang="en-US" smtClean="0"/>
              <a:pPr/>
              <a:t>December 6, 2012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w/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005072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4690872" y="1371600"/>
            <a:ext cx="4005072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2C5DB41-1E26-4C99-AAE1-84E432A56B4A}" type="datetime4">
              <a:rPr lang="en-US" smtClean="0"/>
              <a:pPr/>
              <a:t>December 6, 2012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E9ECF-EA4F-46B9-8205-567987781B24}" type="datetime4">
              <a:rPr lang="en-US" smtClean="0"/>
              <a:pPr/>
              <a:t>December 6, 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 No Tag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2EE70120-1B58-488B-B999-CE1B488C9400}" type="datetime4">
              <a:rPr lang="en-US" smtClean="0"/>
              <a:pPr/>
              <a:t>December 6, 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width w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defRPr/>
            </a:lvl4pPr>
            <a:lvl5pPr marL="1143000" indent="-22860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C965-7079-4FF3-AE33-48291CC3087C}" type="datetime4">
              <a:rPr lang="en-US" smtClean="0"/>
              <a:pPr/>
              <a:t>December 6, 2012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w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114800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buFont typeface="Arial"/>
              <a:buChar char="•"/>
              <a:defRPr/>
            </a:lvl4pPr>
            <a:lvl5pPr marL="9144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800600" y="1371600"/>
            <a:ext cx="3886200" cy="43434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AFCC98E-4B64-4E26-B957-7B59E2AEE0A9}" type="datetime4">
              <a:rPr lang="en-US" smtClean="0"/>
              <a:pPr/>
              <a:t>December 6, 2012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column w/bullets and thumbna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486400" cy="4343400"/>
          </a:xfrm>
        </p:spPr>
        <p:txBody>
          <a:bodyPr/>
          <a:lstStyle>
            <a:lvl1pPr marL="228600" indent="-228600">
              <a:buFont typeface="Arial"/>
              <a:buChar char="•"/>
              <a:defRPr sz="2400"/>
            </a:lvl1pPr>
            <a:lvl2pPr marL="457200" indent="-228600">
              <a:buFont typeface="Arial"/>
              <a:buChar char="•"/>
              <a:defRPr sz="2000"/>
            </a:lvl2pPr>
            <a:lvl3pPr marL="685800" indent="-228600">
              <a:buFont typeface="Arial"/>
              <a:buChar char="•"/>
              <a:defRPr/>
            </a:lvl3pPr>
            <a:lvl4pPr marL="914400" indent="-228600">
              <a:buFont typeface="Arial"/>
              <a:buChar char="•"/>
              <a:defRPr/>
            </a:lvl4pPr>
            <a:lvl5pPr marL="9144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6172200" y="1371600"/>
            <a:ext cx="2514600" cy="20574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6172200" y="3657600"/>
            <a:ext cx="2514600" cy="20574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30F88EE-F8E5-4B77-8D10-458365FD454E}" type="datetime4">
              <a:rPr lang="en-US" smtClean="0"/>
              <a:pPr/>
              <a:t>December 6, 2012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wid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EB02E76D-49DA-4D00-B201-4CAFB3856B74}" type="datetime4">
              <a:rPr lang="en-US" smtClean="0"/>
              <a:pPr/>
              <a:t>December 6, 2012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57200" y="1371599"/>
            <a:ext cx="8229600" cy="4343400"/>
          </a:xfrm>
        </p:spPr>
        <p:txBody>
          <a:bodyPr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62CA5-351D-4F61-9691-48907EF0D8EB}" type="datetime4">
              <a:rPr lang="en-US" smtClean="0"/>
              <a:pPr/>
              <a:t>December 6, 2012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Full width 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43400"/>
          </a:xfrm>
        </p:spPr>
        <p:txBody>
          <a:bodyPr/>
          <a:lstStyle>
            <a:lvl1pPr marL="0" indent="4763">
              <a:buNone/>
              <a:defRPr sz="2400"/>
            </a:lvl1pPr>
            <a:lvl2pPr marL="0" indent="0">
              <a:spcBef>
                <a:spcPts val="900"/>
              </a:spcBef>
              <a:buNone/>
              <a:defRPr sz="2000"/>
            </a:lvl2pPr>
            <a:lvl3pPr marL="0" indent="4763">
              <a:buNone/>
              <a:defRPr/>
            </a:lvl3pPr>
            <a:lvl4pPr marL="3175" indent="-3175">
              <a:buNone/>
              <a:defRPr/>
            </a:lvl4pPr>
            <a:lvl5pPr marL="0" indent="1588" defTabSz="919163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1DBA4-7E69-49DF-9D2E-94FDC65A3417}" type="datetime4">
              <a:rPr lang="en-US" smtClean="0"/>
              <a:pPr/>
              <a:t>December 6, 2012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width w/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434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400"/>
            </a:lvl1pPr>
            <a:lvl2pPr marL="682625" indent="-230188">
              <a:buFont typeface="Arial"/>
              <a:buChar char="•"/>
              <a:defRPr sz="2000"/>
            </a:lvl2pPr>
            <a:lvl3pPr marL="920750" indent="-228600">
              <a:buFont typeface="Arial"/>
              <a:buChar char="•"/>
              <a:defRPr/>
            </a:lvl3pPr>
            <a:lvl4pPr marL="1138238" indent="-228600">
              <a:defRPr/>
            </a:lvl4pPr>
            <a:lvl5pPr marL="1377950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C5AA-993C-455D-89B6-699B78B1ABD8}" type="datetime4">
              <a:rPr lang="en-US" smtClean="0"/>
              <a:pPr/>
              <a:t>December 6, 2012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114800" cy="4343400"/>
          </a:xfrm>
        </p:spPr>
        <p:txBody>
          <a:bodyPr/>
          <a:lstStyle>
            <a:lvl1pPr marL="0" algn="l">
              <a:buFontTx/>
              <a:buNone/>
              <a:defRPr sz="2400"/>
            </a:lvl1pPr>
            <a:lvl2pPr marL="0">
              <a:buFontTx/>
              <a:buNone/>
              <a:defRPr sz="2000"/>
            </a:lvl2pPr>
            <a:lvl3pPr marL="0">
              <a:buFontTx/>
              <a:buNone/>
              <a:defRPr/>
            </a:lvl3pPr>
            <a:lvl4pPr marL="0">
              <a:buFontTx/>
              <a:buNone/>
              <a:defRPr/>
            </a:lvl4pPr>
            <a:lvl5pPr marL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800600" y="1371600"/>
            <a:ext cx="3886200" cy="43434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D2D1627D-2435-4679-B9EF-20C33C7CFB7B}" type="datetime4">
              <a:rPr lang="en-US" smtClean="0"/>
              <a:pPr/>
              <a:t>December 6, 2012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0292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33363" marR="0" lvl="0" indent="-2333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Click to edit Master text style</a:t>
            </a:r>
          </a:p>
          <a:p>
            <a:pPr marL="460375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457200" y="6355080"/>
            <a:ext cx="2895600" cy="182880"/>
          </a:xfrm>
          <a:prstGeom prst="rect">
            <a:avLst/>
          </a:prstGeom>
        </p:spPr>
        <p:txBody>
          <a:bodyPr vert="horz" lIns="91440" tIns="0" rIns="91440" bIns="0" rtlCol="0" anchor="ctr"/>
          <a:lstStyle>
            <a:lvl1pPr algn="l">
              <a:defRPr sz="1100" b="0" i="0">
                <a:solidFill>
                  <a:srgbClr val="717171"/>
                </a:solidFill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1828800" cy="182880"/>
          </a:xfrm>
          <a:prstGeom prst="rect">
            <a:avLst/>
          </a:prstGeom>
        </p:spPr>
        <p:txBody>
          <a:bodyPr vert="horz" lIns="91440" tIns="0" rIns="91440" bIns="0" rtlCol="0" anchor="ctr"/>
          <a:lstStyle>
            <a:lvl1pPr algn="l">
              <a:defRPr sz="1100" b="0" i="0">
                <a:solidFill>
                  <a:srgbClr val="717171"/>
                </a:solidFill>
                <a:latin typeface="Calibri"/>
                <a:cs typeface="Calibri"/>
              </a:defRPr>
            </a:lvl1pPr>
          </a:lstStyle>
          <a:p>
            <a:fld id="{2EE70120-1B58-488B-B999-CE1B488C9400}" type="datetime4">
              <a:rPr lang="en-US" smtClean="0"/>
              <a:pPr/>
              <a:t>December 6, 2012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457200" y="5991225"/>
            <a:ext cx="365760" cy="182880"/>
          </a:xfrm>
          <a:prstGeom prst="rect">
            <a:avLst/>
          </a:prstGeom>
        </p:spPr>
        <p:txBody>
          <a:bodyPr vert="horz" lIns="91440" tIns="0" rIns="0" bIns="0" rtlCol="0" anchor="t" anchorCtr="0"/>
          <a:lstStyle>
            <a:lvl1pPr algn="l">
              <a:defRPr sz="1100" b="0" i="0">
                <a:solidFill>
                  <a:srgbClr val="717171"/>
                </a:solidFill>
                <a:latin typeface="Calibri"/>
                <a:cs typeface="Calibri"/>
              </a:defRPr>
            </a:lvl1pPr>
          </a:lstStyle>
          <a:p>
            <a:fld id="{43183C4C-EBF1-1A4D-90EC-74EBA7EEE60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71" r:id="rId3"/>
    <p:sldLayoutId id="2147483668" r:id="rId4"/>
    <p:sldLayoutId id="2147483680" r:id="rId5"/>
    <p:sldLayoutId id="2147483677" r:id="rId6"/>
    <p:sldLayoutId id="2147483666" r:id="rId7"/>
    <p:sldLayoutId id="2147483667" r:id="rId8"/>
    <p:sldLayoutId id="2147483672" r:id="rId9"/>
    <p:sldLayoutId id="2147483673" r:id="rId10"/>
    <p:sldLayoutId id="2147483669" r:id="rId11"/>
    <p:sldLayoutId id="2147483670" r:id="rId12"/>
    <p:sldLayoutId id="2147483674" r:id="rId13"/>
    <p:sldLayoutId id="2147483675" r:id="rId14"/>
    <p:sldLayoutId id="2147483676" r:id="rId15"/>
    <p:sldLayoutId id="2147483678" r:id="rId16"/>
    <p:sldLayoutId id="2147483681" r:id="rId17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0" lang="en-US" sz="2400" b="1" i="0" u="none" strike="noStrike" kern="1200" cap="none" spc="0" normalizeH="0" baseline="0" noProof="0" dirty="0" smtClean="0">
          <a:ln>
            <a:noFill/>
          </a:ln>
          <a:solidFill>
            <a:prstClr val="black">
              <a:lumMod val="65000"/>
              <a:lumOff val="35000"/>
            </a:prstClr>
          </a:solidFill>
          <a:effectLst/>
          <a:uLnTx/>
          <a:uFillTx/>
          <a:latin typeface="Cambria"/>
          <a:ea typeface="+mn-ea"/>
          <a:cs typeface="Cambria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-96" charset="0"/>
          <a:ea typeface="ＭＳ Ｐゴシック" pitchFamily="-96" charset="-128"/>
        </a:defRPr>
      </a:lvl9pPr>
    </p:titleStyle>
    <p:bodyStyle>
      <a:lvl1pPr marL="233363" marR="0" indent="-233363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None/>
        <a:tabLst/>
        <a:defRPr kumimoji="0" lang="en-US" sz="2400" b="0" i="0" u="none" strike="noStrike" kern="1200" cap="none" spc="0" normalizeH="0" baseline="0" noProof="0" dirty="0" smtClean="0">
          <a:ln>
            <a:noFill/>
          </a:ln>
          <a:solidFill>
            <a:prstClr val="black">
              <a:lumMod val="65000"/>
              <a:lumOff val="35000"/>
            </a:prstClr>
          </a:solidFill>
          <a:effectLst/>
          <a:uLnTx/>
          <a:uFillTx/>
          <a:latin typeface="Calibri"/>
          <a:ea typeface="+mn-ea"/>
          <a:cs typeface="Calibri"/>
        </a:defRPr>
      </a:lvl1pPr>
      <a:lvl2pPr marL="460375" marR="0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/>
        <a:buChar char="•"/>
        <a:tabLst/>
        <a:defRPr kumimoji="0" lang="en-US" sz="1800" b="0" i="0" u="none" strike="noStrike" kern="1200" cap="none" spc="0" normalizeH="0" baseline="0" noProof="0" dirty="0" smtClean="0">
          <a:ln>
            <a:noFill/>
          </a:ln>
          <a:solidFill>
            <a:prstClr val="black">
              <a:lumMod val="65000"/>
              <a:lumOff val="35000"/>
            </a:prstClr>
          </a:solidFill>
          <a:effectLst/>
          <a:uLnTx/>
          <a:uFillTx/>
          <a:latin typeface="Calibri"/>
          <a:ea typeface="+mn-ea"/>
          <a:cs typeface="Calibri"/>
        </a:defRPr>
      </a:lvl2pPr>
      <a:lvl3pPr marL="687388" indent="-228600" algn="l" rtl="0" eaLnBrk="1" fontAlgn="base" hangingPunct="1">
        <a:spcBef>
          <a:spcPct val="20000"/>
        </a:spcBef>
        <a:spcAft>
          <a:spcPct val="0"/>
        </a:spcAft>
        <a:buClrTx/>
        <a:buChar char="•"/>
        <a:defRPr kumimoji="0" lang="en-US" sz="1800" b="0" i="0" u="none" strike="noStrike" kern="1200" cap="none" spc="0" normalizeH="0" baseline="0" noProof="0" dirty="0" smtClean="0">
          <a:ln>
            <a:noFill/>
          </a:ln>
          <a:solidFill>
            <a:prstClr val="black">
              <a:lumMod val="65000"/>
              <a:lumOff val="35000"/>
            </a:prstClr>
          </a:solidFill>
          <a:effectLst/>
          <a:uLnTx/>
          <a:uFillTx/>
          <a:latin typeface="Calibri"/>
          <a:ea typeface="+mn-ea"/>
          <a:cs typeface="Calibri"/>
        </a:defRPr>
      </a:lvl3pPr>
      <a:lvl4pPr marL="922338" indent="-228600" algn="l" rtl="0" eaLnBrk="1" fontAlgn="base" hangingPunct="1">
        <a:spcBef>
          <a:spcPct val="20000"/>
        </a:spcBef>
        <a:spcAft>
          <a:spcPct val="0"/>
        </a:spcAft>
        <a:buClrTx/>
        <a:buFont typeface="Arial"/>
        <a:buChar char="•"/>
        <a:defRPr kumimoji="0" lang="en-US" sz="1800" b="0" i="0" u="none" strike="noStrike" kern="1200" cap="none" spc="0" normalizeH="0" baseline="0" noProof="0" dirty="0" smtClean="0">
          <a:ln>
            <a:noFill/>
          </a:ln>
          <a:solidFill>
            <a:prstClr val="black">
              <a:lumMod val="65000"/>
              <a:lumOff val="35000"/>
            </a:prstClr>
          </a:solidFill>
          <a:effectLst/>
          <a:uLnTx/>
          <a:uFillTx/>
          <a:latin typeface="Calibri"/>
          <a:ea typeface="+mn-ea"/>
          <a:cs typeface="Calibri"/>
        </a:defRPr>
      </a:lvl4pPr>
      <a:lvl5pPr marL="113665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/>
        <a:buNone/>
        <a:tabLst/>
        <a:defRPr kumimoji="0" lang="en-US" sz="1800" b="0" i="0" u="none" strike="noStrike" kern="1200" cap="none" spc="0" normalizeH="0" baseline="0" noProof="0" dirty="0" smtClean="0">
          <a:ln>
            <a:noFill/>
          </a:ln>
          <a:solidFill>
            <a:prstClr val="black">
              <a:lumMod val="65000"/>
              <a:lumOff val="35000"/>
            </a:prstClr>
          </a:solidFill>
          <a:effectLst/>
          <a:uLnTx/>
          <a:uFillTx/>
          <a:latin typeface="Calibri"/>
          <a:ea typeface="+mn-ea"/>
          <a:cs typeface="Calibri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City of Corvallis – Oregon State University</a:t>
            </a:r>
            <a:br>
              <a:rPr lang="en-US" sz="3200" dirty="0"/>
            </a:br>
            <a:r>
              <a:rPr lang="en-US" sz="3200" dirty="0"/>
              <a:t>Collaboration Project Update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Oregon State University Faculty Senate</a:t>
            </a:r>
          </a:p>
          <a:p>
            <a:r>
              <a:rPr lang="en-US" dirty="0"/>
              <a:t>Dec. 6, 2012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has been happening over the past nine months?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Three work groups: neighborhood livability, neighborhood </a:t>
            </a:r>
            <a:r>
              <a:rPr lang="en-US" dirty="0" smtClean="0"/>
              <a:t>planning, </a:t>
            </a:r>
            <a:r>
              <a:rPr lang="en-US" dirty="0"/>
              <a:t>parking and transit.</a:t>
            </a:r>
          </a:p>
          <a:p>
            <a:pPr lvl="0"/>
            <a:r>
              <a:rPr lang="en-US" dirty="0"/>
              <a:t>Work groups include OSU faculty, staff and students and community members.</a:t>
            </a:r>
          </a:p>
          <a:p>
            <a:pPr lvl="0"/>
            <a:r>
              <a:rPr lang="en-US" dirty="0"/>
              <a:t>Appointed by Mayor Manning and President Ray.</a:t>
            </a:r>
          </a:p>
          <a:p>
            <a:pPr lvl="0"/>
            <a:r>
              <a:rPr lang="en-US" dirty="0"/>
              <a:t>Twice monthly public meetings.</a:t>
            </a:r>
          </a:p>
          <a:p>
            <a:pPr lvl="0"/>
            <a:r>
              <a:rPr lang="en-US" dirty="0"/>
              <a:t>Review issues and recommend solutions and policy changes.</a:t>
            </a:r>
          </a:p>
          <a:p>
            <a:pPr lvl="0"/>
            <a:r>
              <a:rPr lang="en-US" dirty="0"/>
              <a:t>Collaboration steering committee decides what recommendations advance to the City Council and OSU.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C49A-0A1A-4B8F-913D-E2F0DC571BD0}" type="datetime4">
              <a:rPr lang="en-US" smtClean="0"/>
              <a:pPr/>
              <a:t>December 6, 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 to date: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NEIGHBORHOOD LIVABILITY:</a:t>
            </a:r>
          </a:p>
          <a:p>
            <a:r>
              <a:rPr lang="en-US" dirty="0" smtClean="0"/>
              <a:t>Create and distribute campus “living guide.”</a:t>
            </a:r>
          </a:p>
          <a:p>
            <a:r>
              <a:rPr lang="en-US" dirty="0" smtClean="0"/>
              <a:t>Provide more city police officers.</a:t>
            </a:r>
          </a:p>
          <a:p>
            <a:r>
              <a:rPr lang="en-US" dirty="0" smtClean="0"/>
              <a:t>Grow collaboration among Corvallis police, OSP, Public Safety.</a:t>
            </a:r>
          </a:p>
          <a:p>
            <a:r>
              <a:rPr lang="en-US" dirty="0" smtClean="0"/>
              <a:t>Enforce OSU “Code of Student Conduct” off campus.</a:t>
            </a:r>
          </a:p>
          <a:p>
            <a:r>
              <a:rPr lang="en-US" dirty="0" smtClean="0"/>
              <a:t>Cite – versus warn – first offenders.</a:t>
            </a:r>
          </a:p>
          <a:p>
            <a:r>
              <a:rPr lang="en-US" dirty="0" smtClean="0"/>
              <a:t>Increase fines for providing alcohol to minors.</a:t>
            </a:r>
          </a:p>
          <a:p>
            <a:r>
              <a:rPr lang="en-US" dirty="0" smtClean="0"/>
              <a:t>Develop a “social host ordinance.”</a:t>
            </a:r>
          </a:p>
          <a:p>
            <a:r>
              <a:rPr lang="en-US" dirty="0" smtClean="0"/>
              <a:t>Grow “town and gown” practices, resources.</a:t>
            </a:r>
          </a:p>
          <a:p>
            <a:r>
              <a:rPr lang="en-US" dirty="0" smtClean="0"/>
              <a:t>Engage in strategies to address underage drinking.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C965-7079-4FF3-AE33-48291CC3087C}" type="datetime4">
              <a:rPr lang="en-US" smtClean="0"/>
              <a:pPr/>
              <a:t>December 6, 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49524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 to date: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NEIGHBORHOOD PLANNING:</a:t>
            </a:r>
          </a:p>
          <a:p>
            <a:r>
              <a:rPr lang="en-US" dirty="0" smtClean="0"/>
              <a:t>Require additional parking for large housing units.</a:t>
            </a:r>
          </a:p>
          <a:p>
            <a:r>
              <a:rPr lang="en-US" dirty="0" smtClean="0"/>
              <a:t>Increase percentage of undergraduates living on campus.</a:t>
            </a:r>
          </a:p>
          <a:p>
            <a:r>
              <a:rPr lang="en-US" dirty="0" smtClean="0"/>
              <a:t>Make student housing a goal of OSU Campus Master Plan.</a:t>
            </a:r>
          </a:p>
          <a:p>
            <a:r>
              <a:rPr lang="en-US" dirty="0" smtClean="0"/>
              <a:t>Explore on-campus private-public housing partnerships.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C965-7079-4FF3-AE33-48291CC3087C}" type="datetime4">
              <a:rPr lang="en-US" smtClean="0"/>
              <a:pPr/>
              <a:t>December 6, 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54516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 to date: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PARKING and TRAFFIC:</a:t>
            </a:r>
          </a:p>
          <a:p>
            <a:r>
              <a:rPr lang="en-US" dirty="0" smtClean="0"/>
              <a:t>Coordinate city and OSU transit services.</a:t>
            </a:r>
          </a:p>
          <a:p>
            <a:r>
              <a:rPr lang="en-US" dirty="0" smtClean="0"/>
              <a:t>Promote commute and parking alternatives.</a:t>
            </a:r>
          </a:p>
          <a:p>
            <a:r>
              <a:rPr lang="en-US" dirty="0" smtClean="0"/>
              <a:t>Evaluate and implement variable parking pricing on campus.</a:t>
            </a:r>
          </a:p>
          <a:p>
            <a:r>
              <a:rPr lang="en-US" dirty="0" smtClean="0"/>
              <a:t>Evaluate and recommend next steps for off-campus parking districts.</a:t>
            </a:r>
          </a:p>
          <a:p>
            <a:r>
              <a:rPr lang="en-US" dirty="0" smtClean="0"/>
              <a:t>Re-define role of OSU Shuttle.</a:t>
            </a:r>
          </a:p>
          <a:p>
            <a:r>
              <a:rPr lang="en-US" dirty="0" smtClean="0"/>
              <a:t>Complementary GPS and mobile apps for city and OSU transit.</a:t>
            </a:r>
          </a:p>
          <a:p>
            <a:r>
              <a:rPr lang="en-US" dirty="0" smtClean="0"/>
              <a:t>Increase city transit ridership by 20 percent annually.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C965-7079-4FF3-AE33-48291CC3087C}" type="datetime4">
              <a:rPr lang="en-US" smtClean="0"/>
              <a:pPr/>
              <a:t>December 6, 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49036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 to date: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Parking and Traffic continued: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/>
              <a:t>Sustain Linn-Benton Loop connecting LBCC with OSU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Explore creation of transit hub on campus.</a:t>
            </a:r>
          </a:p>
          <a:p>
            <a:r>
              <a:rPr lang="en-US" dirty="0" smtClean="0"/>
              <a:t>Utilize targeted communications to promote alternative ways to reach OSU.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C965-7079-4FF3-AE33-48291CC3087C}" type="datetime4">
              <a:rPr lang="en-US" smtClean="0"/>
              <a:pPr/>
              <a:t>December 6, 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33796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study on police staffing and effectiveness measures.</a:t>
            </a:r>
          </a:p>
          <a:p>
            <a:r>
              <a:rPr lang="en-US" dirty="0" smtClean="0"/>
              <a:t>Address staffing needs in Office of Student Conduct.</a:t>
            </a:r>
          </a:p>
          <a:p>
            <a:r>
              <a:rPr lang="en-US" dirty="0" smtClean="0"/>
              <a:t>Communicate to students.</a:t>
            </a:r>
          </a:p>
          <a:p>
            <a:r>
              <a:rPr lang="en-US" dirty="0" smtClean="0"/>
              <a:t>Continue work on variable campus pricing models.</a:t>
            </a:r>
          </a:p>
          <a:p>
            <a:r>
              <a:rPr lang="en-US" dirty="0" smtClean="0"/>
              <a:t>Make decision; promote concept, pricing options, benefits.</a:t>
            </a:r>
          </a:p>
          <a:p>
            <a:r>
              <a:rPr lang="en-US" dirty="0" smtClean="0"/>
              <a:t>Examine and formulate immediate parking district expansion and improvement recommendations.</a:t>
            </a:r>
          </a:p>
          <a:p>
            <a:r>
              <a:rPr lang="en-US" dirty="0" smtClean="0"/>
              <a:t>Implement collaborative transit communications.</a:t>
            </a:r>
          </a:p>
          <a:p>
            <a:r>
              <a:rPr lang="en-US" dirty="0" smtClean="0"/>
              <a:t>Promote transit to expand ridership, reduce car trips to OSU. </a:t>
            </a:r>
          </a:p>
          <a:p>
            <a:r>
              <a:rPr lang="en-US" dirty="0" smtClean="0"/>
              <a:t>Create a regional Collaboration Project housing work group.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C965-7079-4FF3-AE33-48291CC3087C}" type="datetime4">
              <a:rPr lang="en-US" smtClean="0"/>
              <a:pPr/>
              <a:t>December 6, 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02492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steps’ emphasis: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doing better, not just doing more of the </a:t>
            </a:r>
            <a:r>
              <a:rPr lang="en-US" dirty="0" smtClean="0"/>
              <a:t>same and getting the same results.</a:t>
            </a:r>
          </a:p>
          <a:p>
            <a:r>
              <a:rPr lang="en-US" dirty="0" smtClean="0"/>
              <a:t>Establish realistic requirements, deadlines, metrics.</a:t>
            </a:r>
          </a:p>
          <a:p>
            <a:r>
              <a:rPr lang="en-US" dirty="0" smtClean="0"/>
              <a:t>Identify who is responsible to get job done.</a:t>
            </a:r>
          </a:p>
          <a:p>
            <a:r>
              <a:rPr lang="en-US" dirty="0" smtClean="0"/>
              <a:t>Identify who will fund what.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C965-7079-4FF3-AE33-48291CC3087C}" type="datetime4">
              <a:rPr lang="en-US" smtClean="0"/>
              <a:pPr/>
              <a:t>December 6, 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11973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Faculty Senate Engagement opportunities: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Participation in variable on-campus pricing evaluation.</a:t>
            </a:r>
          </a:p>
          <a:p>
            <a:r>
              <a:rPr lang="en-US" dirty="0" smtClean="0"/>
              <a:t>Continued engagement in work groups.</a:t>
            </a:r>
          </a:p>
          <a:p>
            <a:r>
              <a:rPr lang="en-US" dirty="0" smtClean="0"/>
              <a:t>Participation in new housing work group.</a:t>
            </a:r>
          </a:p>
          <a:p>
            <a:r>
              <a:rPr lang="en-US" dirty="0" smtClean="0"/>
              <a:t>On-going feedback.</a:t>
            </a:r>
          </a:p>
          <a:p>
            <a:r>
              <a:rPr lang="en-US" dirty="0" smtClean="0"/>
              <a:t>Engagement in expanded “town and gown” initiatives.</a:t>
            </a:r>
          </a:p>
          <a:p>
            <a:r>
              <a:rPr lang="en-US" dirty="0" smtClean="0"/>
              <a:t>As faculty leaders, emphasize Collaboration Project initiatives that make a difference.</a:t>
            </a:r>
          </a:p>
          <a:p>
            <a:r>
              <a:rPr lang="en-US" dirty="0" smtClean="0"/>
              <a:t>Share your thoughts with peers and community members.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C965-7079-4FF3-AE33-48291CC3087C}" type="datetime4">
              <a:rPr lang="en-US" smtClean="0"/>
              <a:pPr/>
              <a:t>December 6, 2012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183C4C-EBF1-1A4D-90EC-74EBA7EEE60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19559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SU_Template">
  <a:themeElements>
    <a:clrScheme name="OSU Color Palette">
      <a:dk1>
        <a:srgbClr val="D85A1A"/>
      </a:dk1>
      <a:lt1>
        <a:srgbClr val="615042"/>
      </a:lt1>
      <a:dk2>
        <a:srgbClr val="9D601E"/>
      </a:dk2>
      <a:lt2>
        <a:srgbClr val="ABADA4"/>
      </a:lt2>
      <a:accent1>
        <a:srgbClr val="C6C0B7"/>
      </a:accent1>
      <a:accent2>
        <a:srgbClr val="6B859E"/>
      </a:accent2>
      <a:accent3>
        <a:srgbClr val="A7C4C9"/>
      </a:accent3>
      <a:accent4>
        <a:srgbClr val="F3D08E"/>
      </a:accent4>
      <a:accent5>
        <a:srgbClr val="B3BA35"/>
      </a:accent5>
      <a:accent6>
        <a:srgbClr val="561F4B"/>
      </a:accent6>
      <a:hlink>
        <a:srgbClr val="000000"/>
      </a:hlink>
      <a:folHlink>
        <a:srgbClr val="000000"/>
      </a:folHlink>
    </a:clrScheme>
    <a:fontScheme name="Blank Presentation">
      <a:majorFont>
        <a:latin typeface="Tahoma"/>
        <a:ea typeface="ＭＳ Ｐゴシック"/>
        <a:cs typeface=""/>
      </a:majorFont>
      <a:minorFont>
        <a:latin typeface="Palatin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  <a:ea typeface="ＭＳ Ｐゴシック" pitchFamily="-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  <a:ea typeface="ＭＳ Ｐゴシック" pitchFamily="-96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OSU_Template.thmx</Template>
  <TotalTime>6857</TotalTime>
  <Words>519</Words>
  <Application>Microsoft Office PowerPoint</Application>
  <PresentationFormat>On-screen Show (4:3)</PresentationFormat>
  <Paragraphs>81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OSU_Template</vt:lpstr>
      <vt:lpstr>City of Corvallis – Oregon State University Collaboration Project Update</vt:lpstr>
      <vt:lpstr>What has been happening over the past nine months?</vt:lpstr>
      <vt:lpstr>Recommendations to date:</vt:lpstr>
      <vt:lpstr>Recommendations to date:</vt:lpstr>
      <vt:lpstr>Recommendations to date:</vt:lpstr>
      <vt:lpstr>Recommendations to date:</vt:lpstr>
      <vt:lpstr>Next steps:</vt:lpstr>
      <vt:lpstr>Next steps’ emphasis:</vt:lpstr>
      <vt:lpstr>Faculty Senate Engagement opportunities: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Gary Dulude</dc:creator>
  <cp:lastModifiedBy>Vickie Nunnemaker</cp:lastModifiedBy>
  <cp:revision>49</cp:revision>
  <cp:lastPrinted>2012-12-05T20:55:16Z</cp:lastPrinted>
  <dcterms:created xsi:type="dcterms:W3CDTF">2010-01-08T17:54:27Z</dcterms:created>
  <dcterms:modified xsi:type="dcterms:W3CDTF">2012-12-06T17:31:26Z</dcterms:modified>
</cp:coreProperties>
</file>