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73" r:id="rId3"/>
    <p:sldId id="515" r:id="rId4"/>
    <p:sldId id="519" r:id="rId5"/>
    <p:sldId id="516" r:id="rId6"/>
    <p:sldId id="518" r:id="rId7"/>
    <p:sldId id="507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2" autoAdjust="0"/>
    <p:restoredTop sz="89555" autoAdjust="0"/>
  </p:normalViewPr>
  <p:slideViewPr>
    <p:cSldViewPr snapToGrid="0" snapToObjects="1">
      <p:cViewPr varScale="1">
        <p:scale>
          <a:sx n="98" d="100"/>
          <a:sy n="98" d="100"/>
        </p:scale>
        <p:origin x="15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150" d="100"/>
          <a:sy n="150" d="100"/>
        </p:scale>
        <p:origin x="2784" y="-290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4A028C-F8F8-4889-9494-DCC4D5B823EE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9179CB0-C07C-4A9C-A2D8-218BEE601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9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38A0696-E8A4-5E47-B426-CB2DE1C28947}" type="datetimeFigureOut">
              <a:rPr lang="en-US" smtClean="0"/>
              <a:t>2/5/2024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4A39D37-EB39-9B49-85DF-DD837FDB4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4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6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80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383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244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73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55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588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Insert Picture Background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637759"/>
            <a:ext cx="5375563" cy="3480716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781" y="5692095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sz="2800"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sz="2400"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sz="2000"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9150" y="5493828"/>
            <a:ext cx="3314705" cy="105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3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chemeClr val="bg1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685" y="5493964"/>
            <a:ext cx="3270437" cy="10447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396" y="5347017"/>
            <a:ext cx="3483016" cy="143378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1pPr>
            <a:lvl2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2pPr>
            <a:lvl3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3pPr>
            <a:lvl4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4pPr>
            <a:lvl5pPr>
              <a:defRPr baseline="0">
                <a:solidFill>
                  <a:schemeClr val="tx2"/>
                </a:solidFill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Kievit Offc" panose="020B0504030101020102" pitchFamily="34" charset="0"/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209550"/>
            <a:ext cx="11725275" cy="6429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226174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18800" y="6226174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  <a:latin typeface="KievitPro-Regular" charset="0"/>
              </a:defRPr>
            </a:lvl1pPr>
          </a:lstStyle>
          <a:p>
            <a:r>
              <a:rPr lang="en-US" dirty="0"/>
              <a:t>| </a:t>
            </a:r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49" r:id="rId2"/>
    <p:sldLayoutId id="2147483677" r:id="rId3"/>
    <p:sldLayoutId id="2147483678" r:id="rId4"/>
    <p:sldLayoutId id="2147483681" r:id="rId5"/>
    <p:sldLayoutId id="2147483669" r:id="rId6"/>
    <p:sldLayoutId id="2147483687" r:id="rId7"/>
    <p:sldLayoutId id="2147483690" r:id="rId8"/>
    <p:sldLayoutId id="2147483693" r:id="rId9"/>
    <p:sldLayoutId id="2147483696" r:id="rId10"/>
    <p:sldLayoutId id="2147483699" r:id="rId11"/>
    <p:sldLayoutId id="214748370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Rufina-Stencil-Bold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a.oregonstate.edu/advertising-timing-of-advertisement-for-new-program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pa.oregonstate.edu/liaison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8428" y="1247775"/>
            <a:ext cx="8439807" cy="2231171"/>
          </a:xfrm>
        </p:spPr>
        <p:txBody>
          <a:bodyPr>
            <a:noAutofit/>
          </a:bodyPr>
          <a:lstStyle/>
          <a:p>
            <a:r>
              <a:rPr lang="en-US" sz="4800" dirty="0">
                <a:latin typeface="Stratum2 Bold"/>
              </a:rPr>
              <a:t>Program proposalS </a:t>
            </a:r>
            <a:br>
              <a:rPr lang="en-US" sz="4800" dirty="0"/>
            </a:br>
            <a:r>
              <a:rPr lang="en-US" sz="4800" dirty="0">
                <a:latin typeface="Stratum2 Bold"/>
              </a:rPr>
              <a:t>FOR APPROVAL BY Faculty senate</a:t>
            </a:r>
            <a:endParaRPr lang="en-US" sz="48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83680" y="4190534"/>
            <a:ext cx="10058400" cy="1143466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Eric B. Ianni and Jim Coakley, Curriculum Council</a:t>
            </a:r>
          </a:p>
          <a:p>
            <a:endParaRPr lang="en-US" dirty="0"/>
          </a:p>
          <a:p>
            <a:r>
              <a:rPr lang="en-US" dirty="0">
                <a:latin typeface="Georgia"/>
              </a:rPr>
              <a:t>February 8, 2024</a:t>
            </a:r>
            <a:endParaRPr lang="en-US" dirty="0"/>
          </a:p>
        </p:txBody>
      </p:sp>
      <p:sp>
        <p:nvSpPr>
          <p:cNvPr id="5" name="object 4"/>
          <p:cNvSpPr/>
          <p:nvPr/>
        </p:nvSpPr>
        <p:spPr>
          <a:xfrm>
            <a:off x="8867775" y="3478946"/>
            <a:ext cx="3000374" cy="1800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73152" y="73152"/>
            <a:ext cx="12015216" cy="265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2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047463"/>
          </a:xfrm>
        </p:spPr>
        <p:txBody>
          <a:bodyPr>
            <a:normAutofit/>
          </a:bodyPr>
          <a:lstStyle/>
          <a:p>
            <a:r>
              <a:rPr lang="en-US" dirty="0"/>
              <a:t>Program Changes for FS Approval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015361" y="1679288"/>
            <a:ext cx="10793301" cy="65439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/>
              <a:t>Reorganization and Name Change: College of Public Health and Human Sciences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Title 7">
            <a:extLst>
              <a:ext uri="{FF2B5EF4-FFF2-40B4-BE49-F238E27FC236}">
                <a16:creationId xmlns:a16="http://schemas.microsoft.com/office/drawing/2014/main" id="{140EF2D7-5C8B-4FB5-A519-52625925A16B}"/>
              </a:ext>
            </a:extLst>
          </p:cNvPr>
          <p:cNvSpPr txBox="1">
            <a:spLocks/>
          </p:cNvSpPr>
          <p:nvPr/>
        </p:nvSpPr>
        <p:spPr>
          <a:xfrm>
            <a:off x="842675" y="2013924"/>
            <a:ext cx="10515600" cy="807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endParaRPr lang="en-US" sz="3600" dirty="0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7D32B95-A00F-4B9F-91EB-F9784D62B882}"/>
              </a:ext>
            </a:extLst>
          </p:cNvPr>
          <p:cNvSpPr txBox="1">
            <a:spLocks/>
          </p:cNvSpPr>
          <p:nvPr/>
        </p:nvSpPr>
        <p:spPr>
          <a:xfrm>
            <a:off x="970483" y="2825598"/>
            <a:ext cx="8720857" cy="34461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2" name="Title 7">
            <a:extLst>
              <a:ext uri="{FF2B5EF4-FFF2-40B4-BE49-F238E27FC236}">
                <a16:creationId xmlns:a16="http://schemas.microsoft.com/office/drawing/2014/main" id="{95DF9DAF-1137-0A09-1E0B-998B6D3B106C}"/>
              </a:ext>
            </a:extLst>
          </p:cNvPr>
          <p:cNvSpPr txBox="1">
            <a:spLocks/>
          </p:cNvSpPr>
          <p:nvPr/>
        </p:nvSpPr>
        <p:spPr>
          <a:xfrm>
            <a:off x="833725" y="2565363"/>
            <a:ext cx="10515600" cy="1047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/>
              <a:t>Informational Items</a:t>
            </a:r>
          </a:p>
        </p:txBody>
      </p:sp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976D392F-458C-321C-C9DC-7EEC12772144}"/>
              </a:ext>
            </a:extLst>
          </p:cNvPr>
          <p:cNvSpPr txBox="1">
            <a:spLocks/>
          </p:cNvSpPr>
          <p:nvPr/>
        </p:nvSpPr>
        <p:spPr>
          <a:xfrm>
            <a:off x="1010886" y="3612826"/>
            <a:ext cx="10793301" cy="21652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New Policies</a:t>
            </a:r>
          </a:p>
          <a:p>
            <a:pPr lvl="1"/>
            <a:r>
              <a:rPr lang="en-US" dirty="0"/>
              <a:t>Advertising of New Programs</a:t>
            </a:r>
          </a:p>
          <a:p>
            <a:pPr lvl="1"/>
            <a:r>
              <a:rPr lang="en-US" dirty="0"/>
              <a:t>Change Liaison timeline in CIM process</a:t>
            </a:r>
          </a:p>
          <a:p>
            <a:r>
              <a:rPr lang="en-US" dirty="0"/>
              <a:t>New/Changed Academic Programs (Majors/Minors/Options)</a:t>
            </a:r>
          </a:p>
        </p:txBody>
      </p:sp>
    </p:spTree>
    <p:extLst>
      <p:ext uri="{BB962C8B-B14F-4D97-AF65-F5344CB8AC3E}">
        <p14:creationId xmlns:p14="http://schemas.microsoft.com/office/powerpoint/2010/main" val="59519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Title 7">
            <a:extLst>
              <a:ext uri="{FF2B5EF4-FFF2-40B4-BE49-F238E27FC236}">
                <a16:creationId xmlns:a16="http://schemas.microsoft.com/office/drawing/2014/main" id="{140EF2D7-5C8B-4FB5-A519-52625925A16B}"/>
              </a:ext>
            </a:extLst>
          </p:cNvPr>
          <p:cNvSpPr txBox="1">
            <a:spLocks/>
          </p:cNvSpPr>
          <p:nvPr/>
        </p:nvSpPr>
        <p:spPr>
          <a:xfrm>
            <a:off x="679990" y="465614"/>
            <a:ext cx="10515600" cy="1441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sz="3600" dirty="0"/>
              <a:t>Reorganization and Name Change: College of Public Health and Human Sciences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7D32B95-A00F-4B9F-91EB-F9784D62B882}"/>
              </a:ext>
            </a:extLst>
          </p:cNvPr>
          <p:cNvSpPr txBox="1">
            <a:spLocks/>
          </p:cNvSpPr>
          <p:nvPr/>
        </p:nvSpPr>
        <p:spPr>
          <a:xfrm>
            <a:off x="729261" y="2013923"/>
            <a:ext cx="8720857" cy="42802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Reviewed and approved by the following Faculty Senate Groups: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+mn-lt"/>
              </a:rPr>
              <a:t>Budgets &amp; Fiscal Planning Committee Feb 23,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Graduate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+mn-lt"/>
              </a:rPr>
              <a:t>Council Mar 9,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Curriculum Council Mar 23, 2023</a:t>
            </a:r>
            <a:endParaRPr lang="en-US" sz="2800" b="0" i="0" dirty="0">
              <a:solidFill>
                <a:srgbClr val="000000"/>
              </a:solidFill>
              <a:effectLst/>
              <a:latin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+mn-lt"/>
              </a:rPr>
              <a:t>Executive Committee Apr 6,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Faculty Senate Apr 17,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0000"/>
                </a:solidFill>
                <a:effectLst/>
                <a:latin typeface="+mn-lt"/>
              </a:rPr>
              <a:t>Approved to send to NWCCU on Apr 17, 2023, but not sent.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020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itle 7">
            <a:extLst>
              <a:ext uri="{FF2B5EF4-FFF2-40B4-BE49-F238E27FC236}">
                <a16:creationId xmlns:a16="http://schemas.microsoft.com/office/drawing/2014/main" id="{140EF2D7-5C8B-4FB5-A519-52625925A16B}"/>
              </a:ext>
            </a:extLst>
          </p:cNvPr>
          <p:cNvSpPr txBox="1">
            <a:spLocks/>
          </p:cNvSpPr>
          <p:nvPr/>
        </p:nvSpPr>
        <p:spPr>
          <a:xfrm>
            <a:off x="679990" y="465614"/>
            <a:ext cx="10515600" cy="12902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sz="3600" dirty="0"/>
              <a:t>Reorganization and Name Change: College of Public Health and Human Sciences</a:t>
            </a:r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97D32B95-A00F-4B9F-91EB-F9784D62B882}"/>
              </a:ext>
            </a:extLst>
          </p:cNvPr>
          <p:cNvSpPr txBox="1">
            <a:spLocks/>
          </p:cNvSpPr>
          <p:nvPr/>
        </p:nvSpPr>
        <p:spPr>
          <a:xfrm>
            <a:off x="729261" y="1520259"/>
            <a:ext cx="9873291" cy="50207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 baseline="0">
                <a:solidFill>
                  <a:schemeClr val="tx2"/>
                </a:solidFill>
                <a:latin typeface="Kievit Offc" panose="020B0504030101020102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+mn-lt"/>
              </a:rPr>
              <a:t>Rolled back on Nov 29, 2023 to change school names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School of Exercise and Sport Sciences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  <a:sym typeface="Wingdings" panose="05000000000000000000" pitchFamily="2" charset="2"/>
              </a:rPr>
              <a:t> </a:t>
            </a:r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School of Exercise, Sport, and Health Sciences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Calibri" panose="020F0502020204030204" pitchFamily="34" charset="0"/>
              </a:rPr>
              <a:t>School of Public Health </a:t>
            </a:r>
            <a:r>
              <a:rPr lang="en-US" dirty="0">
                <a:solidFill>
                  <a:srgbClr val="333333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School of Nutrition and Public Health</a:t>
            </a:r>
            <a:endParaRPr lang="en-US" dirty="0">
              <a:solidFill>
                <a:srgbClr val="000000"/>
              </a:solidFill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+mn-lt"/>
              </a:rPr>
              <a:t>Graduate Council Dec 4, 2023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+mn-lt"/>
              </a:rPr>
              <a:t>Curriculum Council Jan 18, 2024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+mn-lt"/>
              </a:rPr>
              <a:t>Executive Committee Feb 1, 2024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1" i="0" dirty="0">
                <a:solidFill>
                  <a:srgbClr val="000000"/>
                </a:solidFill>
                <a:effectLst/>
                <a:latin typeface="+mn-lt"/>
              </a:rPr>
              <a:t>Voting to approve changes to school names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00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97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F6A1-637C-E626-3D04-FE451B3E7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Informational Item: Policy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689FC-308B-E97E-4A4B-270F32466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4408"/>
            <a:ext cx="10515600" cy="4785172"/>
          </a:xfrm>
        </p:spPr>
        <p:txBody>
          <a:bodyPr>
            <a:normAutofit/>
          </a:bodyPr>
          <a:lstStyle/>
          <a:p>
            <a:r>
              <a:rPr lang="en-US" dirty="0"/>
              <a:t>Timing of Advertisement for New Programs Policy</a:t>
            </a:r>
          </a:p>
          <a:p>
            <a:pPr lvl="1"/>
            <a:r>
              <a:rPr lang="en-US" dirty="0"/>
              <a:t>URL: </a:t>
            </a:r>
            <a:r>
              <a:rPr lang="en-US" dirty="0">
                <a:hlinkClick r:id="rId3"/>
              </a:rPr>
              <a:t>Advertising - Timing of Advertisement for New Programs Policy | Curriculum Management/Assessment and Accreditation | Oregon State University</a:t>
            </a:r>
            <a:endParaRPr lang="en-US" dirty="0"/>
          </a:p>
          <a:p>
            <a:pPr lvl="1"/>
            <a:r>
              <a:rPr lang="en-US" dirty="0"/>
              <a:t>Old policy allowed advertising of new majors once approved by Faculty Senate</a:t>
            </a:r>
          </a:p>
          <a:p>
            <a:pPr lvl="1"/>
            <a:r>
              <a:rPr lang="en-US" dirty="0"/>
              <a:t>Policy was in violation of NWCCU guidelines</a:t>
            </a:r>
          </a:p>
          <a:p>
            <a:pPr lvl="1"/>
            <a:r>
              <a:rPr lang="en-US" dirty="0"/>
              <a:t>New policy restricts advertising of new majors until after approval by NWCCU</a:t>
            </a:r>
          </a:p>
          <a:p>
            <a:pPr lvl="2"/>
            <a:r>
              <a:rPr lang="en-US" dirty="0"/>
              <a:t>New majors can be advertised as "Submitted to NWCCU for review” after they are approved by Faculty Senate   </a:t>
            </a:r>
          </a:p>
          <a:p>
            <a:pPr lvl="1"/>
            <a:r>
              <a:rPr lang="en-US" dirty="0"/>
              <a:t>Policy for advertising minors, options, certificates did not change </a:t>
            </a:r>
          </a:p>
          <a:p>
            <a:pPr lvl="2"/>
            <a:r>
              <a:rPr lang="en-US" dirty="0"/>
              <a:t>After Faculty Senate approval  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4523E-AC82-4CBB-8479-73B83D9B7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69E44-EABD-59E4-4B9B-079FB9972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957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F6A1-637C-E626-3D04-FE451B3E7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Informational Item: Policy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689FC-308B-E97E-4A4B-270F32466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4408"/>
            <a:ext cx="10515600" cy="4785172"/>
          </a:xfrm>
        </p:spPr>
        <p:txBody>
          <a:bodyPr>
            <a:normAutofit/>
          </a:bodyPr>
          <a:lstStyle/>
          <a:p>
            <a:r>
              <a:rPr lang="en-US" dirty="0"/>
              <a:t>Liaison Process with CIM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URL: </a:t>
            </a:r>
            <a:r>
              <a:rPr lang="en-US" dirty="0">
                <a:hlinkClick r:id="rId2"/>
              </a:rPr>
              <a:t>Liaison | Curriculum Management/Assessment and Accreditation | Oregon State University</a:t>
            </a:r>
            <a:endParaRPr lang="en-US" dirty="0"/>
          </a:p>
          <a:p>
            <a:pPr lvl="1"/>
            <a:r>
              <a:rPr lang="en-US" dirty="0"/>
              <a:t>Old policy allowed two weeks for liaison with academic units across campus</a:t>
            </a:r>
          </a:p>
          <a:p>
            <a:pPr lvl="2"/>
            <a:r>
              <a:rPr lang="en-US" dirty="0"/>
              <a:t>Proposal cannot advance until after two-week period even if all liaison units respond</a:t>
            </a:r>
          </a:p>
          <a:p>
            <a:pPr lvl="1"/>
            <a:r>
              <a:rPr lang="en-US" dirty="0"/>
              <a:t>Goal is to reduce time required to approve academic proposals</a:t>
            </a:r>
          </a:p>
          <a:p>
            <a:pPr lvl="2"/>
            <a:r>
              <a:rPr lang="en-US" dirty="0"/>
              <a:t>Reduced liaison timeline to one week</a:t>
            </a:r>
          </a:p>
          <a:p>
            <a:pPr lvl="1"/>
            <a:r>
              <a:rPr lang="en-US" dirty="0"/>
              <a:t>Reviewer, Graduate Council, Curriculum Council and </a:t>
            </a:r>
            <a:r>
              <a:rPr lang="en-US"/>
              <a:t>Executive Committee </a:t>
            </a:r>
            <a:r>
              <a:rPr lang="en-US" dirty="0"/>
              <a:t>all have authority to request additional reviews and require originator response before advancing in CIM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4523E-AC82-4CBB-8479-73B83D9B7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OREGON STATE UNIVERSITY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69E44-EABD-59E4-4B9B-079FB9972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90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2E459-E70E-4DA6-B60B-3B6559645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cs typeface="Calibri Light" panose="020F0302020204030204" pitchFamily="34" charset="0"/>
              </a:rPr>
              <a:t>Information Items - Academic Programs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62D545-405B-48CD-BCF1-5A5BABCF055E}"/>
              </a:ext>
            </a:extLst>
          </p:cNvPr>
          <p:cNvSpPr txBox="1"/>
          <p:nvPr/>
        </p:nvSpPr>
        <p:spPr>
          <a:xfrm>
            <a:off x="707923" y="1538759"/>
            <a:ext cx="671386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Change Undergraduate Major</a:t>
            </a:r>
            <a:endParaRPr lang="en-US" sz="18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414 -- Environmental Sciences Undergraduate Major (BS, HBS) 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Adds courses to requirements and electives </a:t>
            </a: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endParaRPr lang="en-US" sz="18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Change Undergraduate Options</a:t>
            </a:r>
            <a:endParaRPr lang="en-US" sz="18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376 -- Merchandising Management Option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Program Inactivation -- replace with minor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407 -- Environmental Agriculture Option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Add AG 311 as elective to align credits with other options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42424"/>
              </a:solidFill>
              <a:latin typeface="Calibri" panose="020F050202020403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412 -- Applied Ecology Option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Add courses available for categories in option, remove discontinued course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242424"/>
              </a:solidFill>
              <a:latin typeface="Calibri" panose="020F050202020403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746 -- Elementary Education Option</a:t>
            </a:r>
          </a:p>
          <a:p>
            <a:pPr marL="285750" marR="0" indent="-28575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Change program requirements to align Corvallis and Cascades campuses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0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sz="1800" b="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endParaRPr lang="en-US" sz="1600" dirty="0">
              <a:solidFill>
                <a:schemeClr val="tx2"/>
              </a:solidFill>
              <a:latin typeface="Kievit Offc"/>
              <a:cs typeface="Calibri Light" panose="020F03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260D48-2CBD-00DE-A7EE-7659266A1337}"/>
              </a:ext>
            </a:extLst>
          </p:cNvPr>
          <p:cNvSpPr txBox="1"/>
          <p:nvPr/>
        </p:nvSpPr>
        <p:spPr>
          <a:xfrm>
            <a:off x="7732664" y="1690688"/>
            <a:ext cx="40116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242424"/>
                </a:solidFill>
                <a:latin typeface="Calibri" panose="020F0502020204030204" pitchFamily="34" charset="0"/>
              </a:rPr>
              <a:t>Course Approvals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New courses: 4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Changes to courses: 22</a:t>
            </a:r>
          </a:p>
          <a:p>
            <a:r>
              <a:rPr lang="en-US" sz="1600" dirty="0">
                <a:solidFill>
                  <a:schemeClr val="tx2"/>
                </a:solidFill>
                <a:cs typeface="Calibri Light" panose="020F0302020204030204" pitchFamily="34" charset="0"/>
              </a:rPr>
              <a:t>Common Course Numbering: 4	</a:t>
            </a:r>
          </a:p>
        </p:txBody>
      </p:sp>
    </p:spTree>
    <p:extLst>
      <p:ext uri="{BB962C8B-B14F-4D97-AF65-F5344CB8AC3E}">
        <p14:creationId xmlns:p14="http://schemas.microsoft.com/office/powerpoint/2010/main" val="650248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">
      <a:dk1>
        <a:srgbClr val="D73F09"/>
      </a:dk1>
      <a:lt1>
        <a:sysClr val="window" lastClr="FFFFFF"/>
      </a:lt1>
      <a:dk2>
        <a:srgbClr val="000000"/>
      </a:dk2>
      <a:lt2>
        <a:srgbClr val="B7A99A"/>
      </a:lt2>
      <a:accent1>
        <a:srgbClr val="8E908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regon State Fonts">
      <a:majorFont>
        <a:latin typeface="Stratum2 Black"/>
        <a:ea typeface=""/>
        <a:cs typeface=""/>
      </a:majorFont>
      <a:minorFont>
        <a:latin typeface="Kievit Off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474986D4-687F-4A96-AC29-ABD08C01C466}" vid="{BF2A62C4-7066-4EC8-BC5C-623B0450B8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Presentation_template-brand_fonts_simple</Template>
  <TotalTime>4264</TotalTime>
  <Words>530</Words>
  <Application>Microsoft Office PowerPoint</Application>
  <PresentationFormat>Widescreen</PresentationFormat>
  <Paragraphs>85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Kievit Offc</vt:lpstr>
      <vt:lpstr>KievitPro-Regular</vt:lpstr>
      <vt:lpstr>Rufina-Stencil-Bold</vt:lpstr>
      <vt:lpstr>Stratum2 Bold</vt:lpstr>
      <vt:lpstr>Office Theme</vt:lpstr>
      <vt:lpstr>Program proposalS  FOR APPROVAL BY Faculty senate</vt:lpstr>
      <vt:lpstr>Program Changes for FS Approval</vt:lpstr>
      <vt:lpstr>PowerPoint Presentation</vt:lpstr>
      <vt:lpstr>PowerPoint Presentation</vt:lpstr>
      <vt:lpstr>Informational Item: Policy Change</vt:lpstr>
      <vt:lpstr>Informational Item: Policy Change</vt:lpstr>
      <vt:lpstr>Information Items - Academic Programs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Heather Nicole</dc:creator>
  <cp:lastModifiedBy>Calascibetta, Caitlin M</cp:lastModifiedBy>
  <cp:revision>274</cp:revision>
  <cp:lastPrinted>2019-11-27T03:08:35Z</cp:lastPrinted>
  <dcterms:created xsi:type="dcterms:W3CDTF">2019-10-07T21:33:00Z</dcterms:created>
  <dcterms:modified xsi:type="dcterms:W3CDTF">2024-02-06T00:54:43Z</dcterms:modified>
</cp:coreProperties>
</file>