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708" r:id="rId4"/>
  </p:sldMasterIdLst>
  <p:notesMasterIdLst>
    <p:notesMasterId r:id="rId11"/>
  </p:notesMasterIdLst>
  <p:sldIdLst>
    <p:sldId id="259" r:id="rId5"/>
    <p:sldId id="277" r:id="rId6"/>
    <p:sldId id="260" r:id="rId7"/>
    <p:sldId id="280" r:id="rId8"/>
    <p:sldId id="279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6D6672-1FFC-F8E7-AEF5-685F8450E3E4}" v="96" dt="2024-03-12T17:21:39.8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A0696-E8A4-5E47-B426-CB2DE1C28947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39D37-EB39-9B49-85DF-DD837FDB4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4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cs typeface="Calibri"/>
              </a:rPr>
              <a:t>McKenzie -</a:t>
            </a:r>
          </a:p>
          <a:p>
            <a:r>
              <a:rPr lang="en-US">
                <a:cs typeface="Calibri"/>
              </a:rPr>
              <a:t>Long timeline – low intensity </a:t>
            </a:r>
          </a:p>
          <a:p>
            <a:r>
              <a:rPr lang="en-US">
                <a:cs typeface="Calibri"/>
              </a:rPr>
              <a:t>Short timeline – high intensity work </a:t>
            </a:r>
          </a:p>
          <a:p>
            <a:r>
              <a:rPr lang="en-US">
                <a:cs typeface="Calibri"/>
              </a:rPr>
              <a:t>Long processes does not mean more engagement, short processes are better for a heavy lift like this, there was substantial engagement. No matter if we took longer or had this short process, people would have felt rushed - don't mistake exhaustion for rigor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A39D37-EB39-9B49-85DF-DD837FDB43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7763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BA8271F-576B-012C-5521-ED58DFD8D60B}"/>
              </a:ext>
            </a:extLst>
          </p:cNvPr>
          <p:cNvSpPr/>
          <p:nvPr userDrawn="1"/>
        </p:nvSpPr>
        <p:spPr>
          <a:xfrm>
            <a:off x="0" y="5184662"/>
            <a:ext cx="12192000" cy="1673338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8B37A10-3F3D-61B8-47F6-ED17711DBB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85567" y="5596533"/>
            <a:ext cx="2950834" cy="9136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0E39F0-5EF4-CD2D-065A-54865F4EA1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587" b="16123"/>
          <a:stretch/>
        </p:blipFill>
        <p:spPr>
          <a:xfrm>
            <a:off x="0" y="5184662"/>
            <a:ext cx="8389257" cy="173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5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6AE6088-6858-0EE6-72E8-2CA507698E0E}"/>
              </a:ext>
            </a:extLst>
          </p:cNvPr>
          <p:cNvSpPr/>
          <p:nvPr userDrawn="1"/>
        </p:nvSpPr>
        <p:spPr>
          <a:xfrm>
            <a:off x="0" y="5528513"/>
            <a:ext cx="12192000" cy="13294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9377B592-E65D-E726-27E7-36AFE159A692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549005BB-6F84-6585-BFFA-BB57BBD0EF0A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664D828-99FB-67D2-6290-8783FD0E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42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4B5AC4C-982E-9162-C0CA-F1BE77BEEFD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3EA529B-343B-31CE-5E84-81CBF301C94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2668788"/>
          </a:xfrm>
        </p:spPr>
        <p:txBody>
          <a:bodyPr/>
          <a:lstStyle>
            <a:lvl1pPr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add text</a:t>
            </a:r>
          </a:p>
          <a:p>
            <a:pPr lvl="1"/>
            <a:endParaRPr lang="en-US"/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34C18AEB-1444-CC3D-CC83-3DAF0BD6A23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F8DDF2C7-3886-3AB8-C7BB-479BFC60144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26687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</p:txBody>
      </p:sp>
      <p:pic>
        <p:nvPicPr>
          <p:cNvPr id="3" name="Picture 2" descr="A close-up of a diagram&#10;&#10;Description automatically generated">
            <a:extLst>
              <a:ext uri="{FF2B5EF4-FFF2-40B4-BE49-F238E27FC236}">
                <a16:creationId xmlns:a16="http://schemas.microsoft.com/office/drawing/2014/main" id="{75E24DB3-08C6-731B-F574-D73780FDB4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9654" b="22650"/>
          <a:stretch/>
        </p:blipFill>
        <p:spPr>
          <a:xfrm>
            <a:off x="0" y="5528513"/>
            <a:ext cx="7416800" cy="132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73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E24CE14-16FE-5ADC-4E3B-76A213C1ECA2}"/>
              </a:ext>
            </a:extLst>
          </p:cNvPr>
          <p:cNvSpPr/>
          <p:nvPr userDrawn="1"/>
        </p:nvSpPr>
        <p:spPr>
          <a:xfrm>
            <a:off x="0" y="5581247"/>
            <a:ext cx="12192000" cy="13294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9377B592-E65D-E726-27E7-36AFE159A692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549005BB-6F84-6585-BFFA-BB57BBD0EF0A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664D828-99FB-67D2-6290-8783FD0E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42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3EA529B-343B-31CE-5E84-81CBF301C94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765738"/>
            <a:ext cx="5157787" cy="3408125"/>
          </a:xfrm>
        </p:spPr>
        <p:txBody>
          <a:bodyPr/>
          <a:lstStyle>
            <a:lvl1pPr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add text</a:t>
            </a:r>
          </a:p>
          <a:p>
            <a:pPr lvl="1"/>
            <a:endParaRPr lang="en-US"/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F8DDF2C7-3886-3AB8-C7BB-479BFC60144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765738"/>
            <a:ext cx="5183188" cy="3408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</p:txBody>
      </p:sp>
      <p:pic>
        <p:nvPicPr>
          <p:cNvPr id="3" name="Picture 2" descr="A close-up of a diagram&#10;&#10;Description automatically generated">
            <a:extLst>
              <a:ext uri="{FF2B5EF4-FFF2-40B4-BE49-F238E27FC236}">
                <a16:creationId xmlns:a16="http://schemas.microsoft.com/office/drawing/2014/main" id="{7506AE69-B9A8-C432-A539-C257E52E48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9654" b="22650"/>
          <a:stretch/>
        </p:blipFill>
        <p:spPr>
          <a:xfrm>
            <a:off x="0" y="5528513"/>
            <a:ext cx="7416800" cy="132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15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0FFBB5-7450-92D7-EC7A-317DC44B1EE2}"/>
              </a:ext>
            </a:extLst>
          </p:cNvPr>
          <p:cNvSpPr/>
          <p:nvPr userDrawn="1"/>
        </p:nvSpPr>
        <p:spPr>
          <a:xfrm>
            <a:off x="0" y="5528513"/>
            <a:ext cx="12192000" cy="13294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9377B592-E65D-E726-27E7-36AFE159A692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549005BB-6F84-6585-BFFA-BB57BBD0EF0A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664D828-99FB-67D2-6290-8783FD0E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42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34C18AEB-1444-CC3D-CC83-3DAF0BD6A23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99242" y="1681163"/>
            <a:ext cx="10856146" cy="3245816"/>
          </a:xfrm>
        </p:spPr>
        <p:txBody>
          <a:bodyPr anchor="t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pic>
        <p:nvPicPr>
          <p:cNvPr id="3" name="Picture 2" descr="A close-up of a diagram&#10;&#10;Description automatically generated">
            <a:extLst>
              <a:ext uri="{FF2B5EF4-FFF2-40B4-BE49-F238E27FC236}">
                <a16:creationId xmlns:a16="http://schemas.microsoft.com/office/drawing/2014/main" id="{CFD58132-D909-4D6C-89AF-750445A7D3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9654" b="22650"/>
          <a:stretch/>
        </p:blipFill>
        <p:spPr>
          <a:xfrm>
            <a:off x="0" y="5528513"/>
            <a:ext cx="7416800" cy="132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5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C8B4E-1829-0800-F67D-7418DE76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EB90895F-EBA0-BB2F-78CF-2F39367415EE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BC461491-6BD9-DCDD-4A39-DED25195574E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3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62A46CE1-4C21-DCD8-1B5C-E4A6338442E0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3C7915-E3A5-625F-4874-49F480E449F0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0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B3E4A-F1C3-B1A3-5140-D8298FE3C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E1DEC9-8C19-41DD-6281-1ACB34088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85E3F-403B-6336-B9D0-3F391BBE5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9B4EA37F-BD0B-079C-F822-39C78FABBA03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69E7BE1F-27A9-02C2-8FBA-0231E90C709D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1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White - No Crest" type="obj">
  <p:cSld name="Title and Content - White - No Cres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226174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10718800" y="6226174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14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ECF730-1A2D-03AD-69F5-6B51BBA6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E7592-9B78-CCBE-BA8C-559179166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019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21" r:id="rId3"/>
    <p:sldLayoutId id="2147483720" r:id="rId4"/>
    <p:sldLayoutId id="2147483714" r:id="rId5"/>
    <p:sldLayoutId id="2147483724" r:id="rId6"/>
    <p:sldLayoutId id="2147483717" r:id="rId7"/>
    <p:sldLayoutId id="214748372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Stratum2 Medium" panose="020B050603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Kievit Offc" panose="020B0504030101020102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Kievit Offc" panose="020B0504030101020102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Kievit Offc" panose="020B0504030101020102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ievit Offc" panose="020B0504030101020102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ievit Offc" panose="020B0504030101020102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B4258-A881-2565-05A0-88DF77964E55}"/>
              </a:ext>
            </a:extLst>
          </p:cNvPr>
          <p:cNvSpPr txBox="1">
            <a:spLocks/>
          </p:cNvSpPr>
          <p:nvPr/>
        </p:nvSpPr>
        <p:spPr>
          <a:xfrm>
            <a:off x="641131" y="1296921"/>
            <a:ext cx="10909738" cy="238760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Stratum2 Medium" panose="020B0506030000020004" pitchFamily="34" charset="0"/>
                <a:ea typeface="+mj-ea"/>
                <a:cs typeface="+mj-cs"/>
              </a:defRPr>
            </a:lvl1pPr>
          </a:lstStyle>
          <a:p>
            <a:r>
              <a:rPr lang="en-US" sz="8000">
                <a:solidFill>
                  <a:schemeClr val="tx2"/>
                </a:solidFill>
                <a:latin typeface="Stratum2 Medium"/>
              </a:rPr>
              <a:t>Faculty Senate Update</a:t>
            </a:r>
          </a:p>
          <a:p>
            <a:r>
              <a:rPr lang="en-US" sz="8000">
                <a:solidFill>
                  <a:schemeClr val="tx2"/>
                </a:solidFill>
                <a:latin typeface="Stratum2 Medium"/>
              </a:rPr>
              <a:t>March 14, 2024</a:t>
            </a:r>
            <a:endParaRPr lang="en-US" sz="8000">
              <a:solidFill>
                <a:schemeClr val="tx2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B33FDF1-6F72-AC7E-79DF-E1862C0D81CB}"/>
              </a:ext>
            </a:extLst>
          </p:cNvPr>
          <p:cNvSpPr txBox="1">
            <a:spLocks/>
          </p:cNvSpPr>
          <p:nvPr/>
        </p:nvSpPr>
        <p:spPr>
          <a:xfrm>
            <a:off x="641131" y="714888"/>
            <a:ext cx="10909738" cy="5363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Stratum2 Medium" panose="020B0506030000020004" pitchFamily="34" charset="0"/>
                <a:ea typeface="+mj-ea"/>
                <a:cs typeface="+mj-cs"/>
              </a:defRPr>
            </a:lvl1pPr>
          </a:lstStyle>
          <a:p>
            <a:r>
              <a:rPr lang="en-US" sz="2400" b="0">
                <a:latin typeface="Kievit Offc" panose="020B0504030101020102" pitchFamily="34" charset="0"/>
              </a:rPr>
              <a:t>Core Education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30743CA-4656-5492-5676-77D7B7BA8D22}"/>
              </a:ext>
            </a:extLst>
          </p:cNvPr>
          <p:cNvSpPr txBox="1">
            <a:spLocks/>
          </p:cNvSpPr>
          <p:nvPr/>
        </p:nvSpPr>
        <p:spPr>
          <a:xfrm>
            <a:off x="641131" y="3684521"/>
            <a:ext cx="10909738" cy="5363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Stratum2 Medium" panose="020B0506030000020004" pitchFamily="34" charset="0"/>
                <a:ea typeface="+mj-ea"/>
                <a:cs typeface="+mj-cs"/>
              </a:defRPr>
            </a:lvl1pPr>
          </a:lstStyle>
          <a:p>
            <a:r>
              <a:rPr lang="en-US" sz="1800" b="0">
                <a:latin typeface="Kievit Offc"/>
              </a:rPr>
              <a:t>McKenzie Huber, Director of Core Education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9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F037C-32CF-D228-28BA-1715E01BA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ievit Offc" panose="020B0504030101020102" pitchFamily="34" charset="0"/>
                <a:ea typeface="+mn-ea"/>
                <a:cs typeface="Arial"/>
                <a:sym typeface="Arial"/>
              </a:rPr>
              <a:t>OREGON STATE UNIVERSITY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72E5F-CBAD-A33F-5921-818C6E6F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B6004F-53F9-E74D-AC89-56EA63355C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ievit Offc" panose="020B0504030101020102" pitchFamily="34" charset="0"/>
                <a:ea typeface="+mn-ea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ievit Offc" panose="020B0504030101020102" pitchFamily="34" charset="0"/>
              <a:ea typeface="+mn-ea"/>
              <a:cs typeface="Arial"/>
              <a:sym typeface="Arial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FCBA0A-4BCA-7BA3-2545-326627250847}"/>
              </a:ext>
            </a:extLst>
          </p:cNvPr>
          <p:cNvCxnSpPr>
            <a:cxnSpLocks/>
          </p:cNvCxnSpPr>
          <p:nvPr/>
        </p:nvCxnSpPr>
        <p:spPr>
          <a:xfrm>
            <a:off x="139148" y="3902878"/>
            <a:ext cx="11815969" cy="0"/>
          </a:xfrm>
          <a:prstGeom prst="line">
            <a:avLst/>
          </a:prstGeom>
          <a:ln w="38100">
            <a:solidFill>
              <a:srgbClr val="DC44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4318841-AB8E-5989-C664-F5E7D4D9089D}"/>
              </a:ext>
            </a:extLst>
          </p:cNvPr>
          <p:cNvCxnSpPr/>
          <p:nvPr/>
        </p:nvCxnSpPr>
        <p:spPr>
          <a:xfrm flipV="1">
            <a:off x="9104952" y="3657840"/>
            <a:ext cx="0" cy="258417"/>
          </a:xfrm>
          <a:prstGeom prst="line">
            <a:avLst/>
          </a:prstGeom>
          <a:ln>
            <a:solidFill>
              <a:srgbClr val="DC44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EF3B85C-7BD3-8312-9132-F080C991A71B}"/>
              </a:ext>
            </a:extLst>
          </p:cNvPr>
          <p:cNvSpPr txBox="1"/>
          <p:nvPr/>
        </p:nvSpPr>
        <p:spPr>
          <a:xfrm>
            <a:off x="3418426" y="3067020"/>
            <a:ext cx="3753087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Arial"/>
                <a:sym typeface="Arial"/>
              </a:rPr>
              <a:t>Summer 2023 – </a:t>
            </a:r>
            <a:r>
              <a:rPr lang="en-US" sz="1200" b="1">
                <a:solidFill>
                  <a:srgbClr val="000000"/>
                </a:solidFill>
                <a:latin typeface="Verdana"/>
                <a:ea typeface="Verdana"/>
                <a:cs typeface="Arial"/>
                <a:sym typeface="Arial"/>
              </a:rPr>
              <a:t>September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Arial"/>
                <a:sym typeface="Arial"/>
              </a:rPr>
              <a:t> 2025</a:t>
            </a:r>
            <a:endParaRPr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Arial"/>
                <a:sym typeface="Arial"/>
              </a:rPr>
              <a:t>Course development and redesign institutes</a:t>
            </a:r>
            <a:endParaRPr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cs typeface="Arial"/>
            </a:endParaRPr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717F3B22-1E64-0EFF-7DE8-DCE9F35A5902}"/>
              </a:ext>
            </a:extLst>
          </p:cNvPr>
          <p:cNvSpPr/>
          <p:nvPr/>
        </p:nvSpPr>
        <p:spPr>
          <a:xfrm rot="16200000">
            <a:off x="6154075" y="1218227"/>
            <a:ext cx="258419" cy="5645599"/>
          </a:xfrm>
          <a:prstGeom prst="leftBracket">
            <a:avLst/>
          </a:prstGeom>
          <a:ln>
            <a:solidFill>
              <a:srgbClr val="D73F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D73F09"/>
              </a:solidFill>
              <a:effectLst/>
              <a:uLnTx/>
              <a:uFillTx/>
              <a:latin typeface="Kievit Offc"/>
              <a:ea typeface="+mn-ea"/>
              <a:cs typeface="+mn-cs"/>
              <a:sym typeface="Arial"/>
            </a:endParaRPr>
          </a:p>
        </p:txBody>
      </p:sp>
      <p:sp>
        <p:nvSpPr>
          <p:cNvPr id="8" name="Left Bracket 7">
            <a:extLst>
              <a:ext uri="{FF2B5EF4-FFF2-40B4-BE49-F238E27FC236}">
                <a16:creationId xmlns:a16="http://schemas.microsoft.com/office/drawing/2014/main" id="{A2934AAD-B356-9516-013B-C9983E044ADB}"/>
              </a:ext>
            </a:extLst>
          </p:cNvPr>
          <p:cNvSpPr/>
          <p:nvPr/>
        </p:nvSpPr>
        <p:spPr>
          <a:xfrm rot="16200000" flipH="1">
            <a:off x="5039282" y="910813"/>
            <a:ext cx="258418" cy="5752472"/>
          </a:xfrm>
          <a:prstGeom prst="leftBracket">
            <a:avLst/>
          </a:prstGeom>
          <a:ln>
            <a:solidFill>
              <a:srgbClr val="D73F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D73F09"/>
              </a:solidFill>
              <a:effectLst/>
              <a:uLnTx/>
              <a:uFillTx/>
              <a:latin typeface="Kievit Offc"/>
              <a:ea typeface="+mn-ea"/>
              <a:cs typeface="+mn-cs"/>
              <a:sym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371534-DD13-2E56-80B5-34B8A3882D85}"/>
              </a:ext>
            </a:extLst>
          </p:cNvPr>
          <p:cNvSpPr txBox="1"/>
          <p:nvPr/>
        </p:nvSpPr>
        <p:spPr>
          <a:xfrm>
            <a:off x="4042475" y="4333475"/>
            <a:ext cx="4851897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Arial"/>
                <a:sym typeface="Arial"/>
              </a:rPr>
              <a:t>Fall 2023 – </a:t>
            </a:r>
            <a:r>
              <a:rPr lang="en-US" sz="1200" b="1">
                <a:solidFill>
                  <a:srgbClr val="000000"/>
                </a:solidFill>
                <a:latin typeface="Verdana"/>
                <a:ea typeface="Verdana"/>
                <a:cs typeface="Arial"/>
                <a:sym typeface="Arial"/>
              </a:rPr>
              <a:t>March 1,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Arial"/>
                <a:sym typeface="Arial"/>
              </a:rPr>
              <a:t> 2025</a:t>
            </a:r>
            <a:endParaRPr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cs typeface="Arial"/>
            </a:endParaRPr>
          </a:p>
          <a:p>
            <a:pPr>
              <a:buClr>
                <a:srgbClr val="000000"/>
              </a:buClr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Arial"/>
                <a:sym typeface="Arial"/>
              </a:rPr>
              <a:t>Core </a:t>
            </a:r>
            <a:r>
              <a:rPr lang="en-US" sz="1200" kern="0">
                <a:solidFill>
                  <a:srgbClr val="000000"/>
                </a:solidFill>
                <a:latin typeface="Verdana"/>
                <a:ea typeface="Verdana"/>
                <a:cs typeface="Arial"/>
                <a:sym typeface="Arial"/>
              </a:rPr>
              <a:t>Education Committee</a:t>
            </a: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Arial"/>
                <a:sym typeface="Arial"/>
              </a:rPr>
              <a:t> </a:t>
            </a:r>
            <a:r>
              <a:rPr lang="en-US" sz="1200" kern="0">
                <a:solidFill>
                  <a:srgbClr val="000000"/>
                </a:solidFill>
                <a:latin typeface="Verdana"/>
                <a:ea typeface="Verdana"/>
                <a:cs typeface="Arial"/>
                <a:sym typeface="Arial"/>
              </a:rPr>
              <a:t>– </a:t>
            </a: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Arial"/>
                <a:sym typeface="Arial"/>
              </a:rPr>
              <a:t>review and approval of courses</a:t>
            </a:r>
            <a:endParaRPr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cs typeface="Arial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265E3F8-2AB6-2F87-829F-686DC32FA6C2}"/>
              </a:ext>
            </a:extLst>
          </p:cNvPr>
          <p:cNvSpPr txBox="1"/>
          <p:nvPr/>
        </p:nvSpPr>
        <p:spPr>
          <a:xfrm>
            <a:off x="8297685" y="2811895"/>
            <a:ext cx="181240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i="0" u="none" strike="noStrike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ievit Offc"/>
              <a:cs typeface="Arial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DA95AA-1857-BD44-2DA5-9E3F253C7783}"/>
              </a:ext>
            </a:extLst>
          </p:cNvPr>
          <p:cNvSpPr txBox="1"/>
          <p:nvPr/>
        </p:nvSpPr>
        <p:spPr>
          <a:xfrm>
            <a:off x="10110087" y="2812235"/>
            <a:ext cx="181240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Arial"/>
                <a:sym typeface="Arial"/>
              </a:rPr>
              <a:t>Summer 2025</a:t>
            </a:r>
            <a:endParaRPr lang="en-US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Verdana"/>
                <a:cs typeface="Arial"/>
                <a:sym typeface="Arial"/>
              </a:rPr>
              <a:t>General Education goes live!</a:t>
            </a:r>
            <a:endParaRPr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cs typeface="Arial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75197DD-9EC0-81E9-0B35-B42F237BE1C1}"/>
              </a:ext>
            </a:extLst>
          </p:cNvPr>
          <p:cNvCxnSpPr/>
          <p:nvPr/>
        </p:nvCxnSpPr>
        <p:spPr>
          <a:xfrm flipV="1">
            <a:off x="11054621" y="3657840"/>
            <a:ext cx="0" cy="258417"/>
          </a:xfrm>
          <a:prstGeom prst="line">
            <a:avLst/>
          </a:prstGeom>
          <a:ln>
            <a:solidFill>
              <a:srgbClr val="DC44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691538CC-C2F6-C915-4E94-285944679F48}"/>
              </a:ext>
            </a:extLst>
          </p:cNvPr>
          <p:cNvSpPr/>
          <p:nvPr/>
        </p:nvSpPr>
        <p:spPr>
          <a:xfrm>
            <a:off x="9040944" y="3583425"/>
            <a:ext cx="128016" cy="124768"/>
          </a:xfrm>
          <a:prstGeom prst="ellipse">
            <a:avLst/>
          </a:prstGeom>
          <a:solidFill>
            <a:srgbClr val="D73F09"/>
          </a:solidFill>
          <a:ln>
            <a:solidFill>
              <a:srgbClr val="D73F0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ievit Offc"/>
              <a:ea typeface="+mn-ea"/>
              <a:cs typeface="+mn-cs"/>
              <a:sym typeface="Arial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06E4881-4B81-990B-55D5-7B17076DDBDC}"/>
              </a:ext>
            </a:extLst>
          </p:cNvPr>
          <p:cNvSpPr/>
          <p:nvPr/>
        </p:nvSpPr>
        <p:spPr>
          <a:xfrm>
            <a:off x="10991024" y="3597073"/>
            <a:ext cx="128016" cy="124768"/>
          </a:xfrm>
          <a:prstGeom prst="ellipse">
            <a:avLst/>
          </a:prstGeom>
          <a:solidFill>
            <a:srgbClr val="D73F09"/>
          </a:solidFill>
          <a:ln>
            <a:solidFill>
              <a:srgbClr val="D73F0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ievit Offc"/>
              <a:ea typeface="+mn-ea"/>
              <a:cs typeface="+mn-cs"/>
              <a:sym typeface="Arial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A4E0E18-6B3D-5B6A-4CB9-0151BF8CE029}"/>
              </a:ext>
            </a:extLst>
          </p:cNvPr>
          <p:cNvSpPr/>
          <p:nvPr/>
        </p:nvSpPr>
        <p:spPr>
          <a:xfrm>
            <a:off x="6337204" y="4109245"/>
            <a:ext cx="128016" cy="124768"/>
          </a:xfrm>
          <a:prstGeom prst="ellipse">
            <a:avLst/>
          </a:prstGeom>
          <a:solidFill>
            <a:srgbClr val="D73F09"/>
          </a:solidFill>
          <a:ln>
            <a:solidFill>
              <a:srgbClr val="D73F0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ievit Offc"/>
              <a:ea typeface="+mn-ea"/>
              <a:cs typeface="+mn-cs"/>
              <a:sym typeface="Arial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5F5145D-AE39-A637-5598-A319590575AC}"/>
              </a:ext>
            </a:extLst>
          </p:cNvPr>
          <p:cNvSpPr/>
          <p:nvPr/>
        </p:nvSpPr>
        <p:spPr>
          <a:xfrm>
            <a:off x="5040475" y="3602187"/>
            <a:ext cx="128016" cy="124768"/>
          </a:xfrm>
          <a:prstGeom prst="ellipse">
            <a:avLst/>
          </a:prstGeom>
          <a:solidFill>
            <a:srgbClr val="D73F09"/>
          </a:solidFill>
          <a:ln>
            <a:solidFill>
              <a:srgbClr val="D73F0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ievit Offc"/>
              <a:ea typeface="+mn-ea"/>
              <a:cs typeface="+mn-cs"/>
              <a:sym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609339-96D4-4CD9-F4E2-223A9215EBBB}"/>
              </a:ext>
            </a:extLst>
          </p:cNvPr>
          <p:cNvSpPr txBox="1"/>
          <p:nvPr/>
        </p:nvSpPr>
        <p:spPr>
          <a:xfrm>
            <a:off x="409902" y="334704"/>
            <a:ext cx="11025337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cs typeface="Arial"/>
                <a:sym typeface="Georgia"/>
              </a:rPr>
              <a:t>Implementation Project Timeline</a:t>
            </a:r>
            <a:endParaRPr lang="en-US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cs typeface="Arial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18F25778-E86F-FD6C-AB45-F7E4E9D1D947}"/>
              </a:ext>
            </a:extLst>
          </p:cNvPr>
          <p:cNvSpPr txBox="1"/>
          <p:nvPr/>
        </p:nvSpPr>
        <p:spPr>
          <a:xfrm>
            <a:off x="8297685" y="2460365"/>
            <a:ext cx="181253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b="1">
                <a:solidFill>
                  <a:srgbClr val="000000"/>
                </a:solidFill>
                <a:latin typeface="Verdana"/>
                <a:ea typeface="Verdana"/>
                <a:cs typeface="Arial"/>
                <a:sym typeface="Arial"/>
              </a:rPr>
              <a:t>March 1, 2025</a:t>
            </a:r>
            <a:endParaRPr lang="en-US"/>
          </a:p>
          <a:p>
            <a:pPr>
              <a:buClr>
                <a:srgbClr val="000000"/>
              </a:buClr>
              <a:buFont typeface="Arial"/>
              <a:defRPr/>
            </a:pPr>
            <a:r>
              <a:rPr lang="en-US" sz="1200" kern="0">
                <a:solidFill>
                  <a:srgbClr val="000000"/>
                </a:solidFill>
                <a:latin typeface="Verdana"/>
                <a:ea typeface="Verdana"/>
                <a:cs typeface="Arial"/>
                <a:sym typeface="Arial"/>
              </a:rPr>
              <a:t>Initial set of courses approved through curriculum process (CIM)</a:t>
            </a:r>
            <a:endParaRPr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782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D3F87-F9A8-5F5A-86D1-36D45F857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Stratum2 Medium"/>
              </a:rPr>
              <a:t>Upcoming Deadlines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2499C-2F57-7B2F-3374-F1DC99C54B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4703" y="1530120"/>
            <a:ext cx="10856146" cy="37887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71450" indent="-171450">
              <a:buChar char="•"/>
            </a:pPr>
            <a:r>
              <a:rPr lang="en-US" sz="1800" b="1" dirty="0">
                <a:solidFill>
                  <a:srgbClr val="0E101A"/>
                </a:solidFill>
                <a:latin typeface="Kievit Offc"/>
              </a:rPr>
              <a:t>March 30, 2024 – </a:t>
            </a:r>
            <a:r>
              <a:rPr lang="en-US" sz="1800" dirty="0">
                <a:solidFill>
                  <a:srgbClr val="0E101A"/>
                </a:solidFill>
                <a:latin typeface="Kievit Offc"/>
              </a:rPr>
              <a:t>September and December 2023 Course Adaption and Design Institute (CADI) participants’ CIM submissions are due.</a:t>
            </a:r>
            <a:endParaRPr lang="en-US" sz="1800" dirty="0">
              <a:latin typeface="Kievit Offc"/>
            </a:endParaRPr>
          </a:p>
          <a:p>
            <a:pPr marL="171450" indent="-171450">
              <a:buChar char="•"/>
            </a:pPr>
            <a:r>
              <a:rPr lang="en-US" sz="1800" b="1" dirty="0">
                <a:solidFill>
                  <a:srgbClr val="0E101A"/>
                </a:solidFill>
                <a:latin typeface="Kievit Offc"/>
              </a:rPr>
              <a:t>April 30, 2024 – </a:t>
            </a:r>
            <a:r>
              <a:rPr lang="en-US" sz="1800" dirty="0">
                <a:solidFill>
                  <a:srgbClr val="0E101A"/>
                </a:solidFill>
                <a:latin typeface="Kievit Offc"/>
              </a:rPr>
              <a:t>Statement of Intent deadline for DPOA courses and Spring 2024 CADIs.</a:t>
            </a:r>
            <a:endParaRPr lang="en-US" sz="1800"/>
          </a:p>
          <a:p>
            <a:pPr marL="171450" indent="-171450">
              <a:buChar char="•"/>
            </a:pPr>
            <a:r>
              <a:rPr lang="en-US" sz="1800" b="1" dirty="0">
                <a:solidFill>
                  <a:srgbClr val="0E101A"/>
                </a:solidFill>
                <a:latin typeface="Kievit Offc"/>
              </a:rPr>
              <a:t>July 1, 2024 </a:t>
            </a:r>
            <a:r>
              <a:rPr lang="en-US" sz="1800" dirty="0">
                <a:solidFill>
                  <a:srgbClr val="0E101A"/>
                </a:solidFill>
                <a:latin typeface="Kievit Offc"/>
              </a:rPr>
              <a:t>– Statement of Intent deadline for Beyond OSU I and II courses and September 2024 CADIs.</a:t>
            </a:r>
          </a:p>
          <a:p>
            <a:pPr marL="171450" indent="-171450">
              <a:buChar char="•"/>
            </a:pPr>
            <a:r>
              <a:rPr lang="en-US" sz="1800" b="1" dirty="0">
                <a:solidFill>
                  <a:srgbClr val="0E101A"/>
                </a:solidFill>
                <a:latin typeface="Kievit Offc"/>
              </a:rPr>
              <a:t>September 2024</a:t>
            </a:r>
            <a:r>
              <a:rPr lang="en-US" sz="1800" dirty="0">
                <a:solidFill>
                  <a:srgbClr val="0E101A"/>
                </a:solidFill>
                <a:latin typeface="Kievit Offc"/>
              </a:rPr>
              <a:t> – The last opportunity to enroll in a CADI before the March 1, 2025 catalog deadline.</a:t>
            </a:r>
            <a:endParaRPr lang="en-US" sz="1800" dirty="0">
              <a:latin typeface="Kievit Offc"/>
            </a:endParaRPr>
          </a:p>
          <a:p>
            <a:pPr marL="171450" indent="-171450">
              <a:buChar char="•"/>
            </a:pPr>
            <a:r>
              <a:rPr lang="en-US" sz="1800" b="1" dirty="0">
                <a:latin typeface="Kievit Offc"/>
              </a:rPr>
              <a:t>Fall 2024 </a:t>
            </a:r>
            <a:r>
              <a:rPr lang="en-US" sz="1800" dirty="0">
                <a:solidFill>
                  <a:srgbClr val="0E101A"/>
                </a:solidFill>
                <a:latin typeface="Kievit Offc"/>
              </a:rPr>
              <a:t>–</a:t>
            </a:r>
            <a:r>
              <a:rPr lang="en-US" sz="1800" b="1" dirty="0">
                <a:latin typeface="Kievit Offc"/>
              </a:rPr>
              <a:t> </a:t>
            </a:r>
            <a:r>
              <a:rPr lang="en-US" sz="1800" dirty="0">
                <a:latin typeface="Kievit Offc"/>
              </a:rPr>
              <a:t>Recommended timeframe for submitting program change proposals.</a:t>
            </a:r>
            <a:endParaRPr lang="en-US" sz="1800" dirty="0">
              <a:solidFill>
                <a:srgbClr val="0E101A"/>
              </a:solidFill>
              <a:latin typeface="Kievit Offc"/>
            </a:endParaRPr>
          </a:p>
          <a:p>
            <a:pPr marL="171450" indent="-171450">
              <a:buChar char="•"/>
            </a:pPr>
            <a:r>
              <a:rPr lang="en-US" sz="1800" b="1" dirty="0">
                <a:latin typeface="Kievit Offc"/>
              </a:rPr>
              <a:t>November 1, 2024 </a:t>
            </a:r>
            <a:r>
              <a:rPr lang="en-US" sz="1800" dirty="0">
                <a:solidFill>
                  <a:srgbClr val="0E101A"/>
                </a:solidFill>
                <a:latin typeface="Kievit Offc"/>
              </a:rPr>
              <a:t>–</a:t>
            </a:r>
            <a:r>
              <a:rPr lang="en-US" sz="1800" b="1" dirty="0">
                <a:latin typeface="Kievit Offc"/>
              </a:rPr>
              <a:t> </a:t>
            </a:r>
            <a:r>
              <a:rPr lang="en-US" sz="1800" dirty="0">
                <a:latin typeface="Kievit Offc"/>
              </a:rPr>
              <a:t>Recommended submission date for Core Ed course proposals.</a:t>
            </a:r>
            <a:endParaRPr lang="en-US" sz="1800" dirty="0">
              <a:solidFill>
                <a:srgbClr val="0E101A"/>
              </a:solidFill>
              <a:latin typeface="Kievit Offc"/>
            </a:endParaRPr>
          </a:p>
          <a:p>
            <a:pPr marL="171450" indent="-171450">
              <a:buChar char="•"/>
            </a:pPr>
            <a:r>
              <a:rPr lang="en-US" sz="1800" b="1" dirty="0">
                <a:solidFill>
                  <a:srgbClr val="000000"/>
                </a:solidFill>
                <a:latin typeface="Kievit Offc"/>
              </a:rPr>
              <a:t>March 1, 2025</a:t>
            </a:r>
            <a:r>
              <a:rPr lang="en-US" sz="1800" dirty="0">
                <a:solidFill>
                  <a:srgbClr val="000000"/>
                </a:solidFill>
                <a:latin typeface="Kievit Offc"/>
              </a:rPr>
              <a:t> – Approval deadline for </a:t>
            </a:r>
            <a:r>
              <a:rPr lang="en-US" sz="1800" i="1" u="sng" dirty="0">
                <a:solidFill>
                  <a:srgbClr val="000000"/>
                </a:solidFill>
                <a:latin typeface="Kievit Offc"/>
              </a:rPr>
              <a:t>both</a:t>
            </a:r>
            <a:r>
              <a:rPr lang="en-US" sz="1800" dirty="0">
                <a:solidFill>
                  <a:srgbClr val="000000"/>
                </a:solidFill>
                <a:latin typeface="Kievit Offc"/>
              </a:rPr>
              <a:t> Core Education </a:t>
            </a:r>
            <a:r>
              <a:rPr lang="en-US" sz="1800" u="sng" dirty="0">
                <a:solidFill>
                  <a:srgbClr val="000000"/>
                </a:solidFill>
                <a:latin typeface="Kievit Offc"/>
              </a:rPr>
              <a:t>course proposals</a:t>
            </a:r>
            <a:r>
              <a:rPr lang="en-US" sz="1800" dirty="0">
                <a:solidFill>
                  <a:srgbClr val="000000"/>
                </a:solidFill>
                <a:latin typeface="Kievit Offc"/>
              </a:rPr>
              <a:t> and </a:t>
            </a:r>
            <a:r>
              <a:rPr lang="en-US" sz="1800" u="sng" dirty="0">
                <a:solidFill>
                  <a:srgbClr val="000000"/>
                </a:solidFill>
                <a:latin typeface="Kievit Offc"/>
              </a:rPr>
              <a:t>Core Education-related</a:t>
            </a:r>
            <a:r>
              <a:rPr lang="en-US" sz="1800" dirty="0">
                <a:solidFill>
                  <a:srgbClr val="000000"/>
                </a:solidFill>
                <a:latin typeface="Kievit Offc"/>
              </a:rPr>
              <a:t> </a:t>
            </a:r>
            <a:r>
              <a:rPr lang="en-US" sz="1800" u="sng" dirty="0">
                <a:solidFill>
                  <a:srgbClr val="000000"/>
                </a:solidFill>
                <a:latin typeface="Kievit Offc"/>
              </a:rPr>
              <a:t>program change proposals</a:t>
            </a:r>
            <a:r>
              <a:rPr lang="en-US" sz="1800" dirty="0">
                <a:solidFill>
                  <a:srgbClr val="000000"/>
                </a:solidFill>
                <a:latin typeface="Kievit Offc"/>
              </a:rPr>
              <a:t>. All Core Education courses, regardless of </a:t>
            </a:r>
            <a:r>
              <a:rPr lang="en-US" sz="1800" err="1">
                <a:solidFill>
                  <a:srgbClr val="000000"/>
                </a:solidFill>
                <a:latin typeface="Kievit Offc"/>
              </a:rPr>
              <a:t>Bacc</a:t>
            </a:r>
            <a:r>
              <a:rPr lang="en-US" sz="1800" dirty="0">
                <a:solidFill>
                  <a:srgbClr val="000000"/>
                </a:solidFill>
                <a:latin typeface="Kievit Offc"/>
              </a:rPr>
              <a:t> Core standing, must be approved in CIM by March 1, 2025, to be included in the 2025-26 catalog. Similarly, updated program requirements necessary to reflect Core Education must be approved in CIM by March 1, 2025, to be included in the 2025-26 catalog.</a:t>
            </a:r>
            <a:endParaRPr lang="en-US" sz="1800">
              <a:solidFill>
                <a:srgbClr val="0E101A"/>
              </a:solidFill>
              <a:latin typeface="Palatino"/>
            </a:endParaRPr>
          </a:p>
          <a:p>
            <a:br>
              <a:rPr lang="en-US" sz="1400" dirty="0">
                <a:latin typeface="Palatino"/>
              </a:rPr>
            </a:br>
            <a:r>
              <a:rPr lang="en-US" sz="1400" dirty="0">
                <a:solidFill>
                  <a:srgbClr val="0E101A"/>
                </a:solidFill>
                <a:latin typeface="Palatino"/>
              </a:rPr>
              <a:t> </a:t>
            </a:r>
            <a:br>
              <a:rPr lang="en-US" sz="1400" dirty="0">
                <a:latin typeface="Palatino"/>
              </a:rPr>
            </a:br>
            <a:endParaRPr lang="en-US" sz="1400">
              <a:solidFill>
                <a:srgbClr val="0E101A"/>
              </a:solidFill>
              <a:latin typeface="Palatino"/>
            </a:endParaRPr>
          </a:p>
          <a:p>
            <a:endParaRPr lang="en-US" sz="1100">
              <a:latin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46497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C1C8B-ED4F-FEB0-180A-A6C25AC85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42" y="86632"/>
            <a:ext cx="11241314" cy="1325563"/>
          </a:xfrm>
        </p:spPr>
        <p:txBody>
          <a:bodyPr>
            <a:normAutofit/>
          </a:bodyPr>
          <a:lstStyle/>
          <a:p>
            <a:r>
              <a:rPr lang="en-US" sz="2800">
                <a:latin typeface="Stratum2 Medium"/>
              </a:rPr>
              <a:t>Statement of Intent Submissions by Category (and CIM Submissions)</a:t>
            </a:r>
            <a:endParaRPr lang="en-US" sz="280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505973A-C40B-3CB3-261B-28B31E60F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170080"/>
              </p:ext>
            </p:extLst>
          </p:nvPr>
        </p:nvGraphicFramePr>
        <p:xfrm>
          <a:off x="496751" y="1203161"/>
          <a:ext cx="11016844" cy="3835223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2698749">
                  <a:extLst>
                    <a:ext uri="{9D8B030D-6E8A-4147-A177-3AD203B41FA5}">
                      <a16:colId xmlns:a16="http://schemas.microsoft.com/office/drawing/2014/main" val="2495929858"/>
                    </a:ext>
                  </a:extLst>
                </a:gridCol>
                <a:gridCol w="904675">
                  <a:extLst>
                    <a:ext uri="{9D8B030D-6E8A-4147-A177-3AD203B41FA5}">
                      <a16:colId xmlns:a16="http://schemas.microsoft.com/office/drawing/2014/main" val="1693729528"/>
                    </a:ext>
                  </a:extLst>
                </a:gridCol>
                <a:gridCol w="2744106">
                  <a:extLst>
                    <a:ext uri="{9D8B030D-6E8A-4147-A177-3AD203B41FA5}">
                      <a16:colId xmlns:a16="http://schemas.microsoft.com/office/drawing/2014/main" val="259812716"/>
                    </a:ext>
                  </a:extLst>
                </a:gridCol>
                <a:gridCol w="952499">
                  <a:extLst>
                    <a:ext uri="{9D8B030D-6E8A-4147-A177-3AD203B41FA5}">
                      <a16:colId xmlns:a16="http://schemas.microsoft.com/office/drawing/2014/main" val="1687519039"/>
                    </a:ext>
                  </a:extLst>
                </a:gridCol>
                <a:gridCol w="2764317">
                  <a:extLst>
                    <a:ext uri="{9D8B030D-6E8A-4147-A177-3AD203B41FA5}">
                      <a16:colId xmlns:a16="http://schemas.microsoft.com/office/drawing/2014/main" val="3872844462"/>
                    </a:ext>
                  </a:extLst>
                </a:gridCol>
                <a:gridCol w="952498">
                  <a:extLst>
                    <a:ext uri="{9D8B030D-6E8A-4147-A177-3AD203B41FA5}">
                      <a16:colId xmlns:a16="http://schemas.microsoft.com/office/drawing/2014/main" val="2330286287"/>
                    </a:ext>
                  </a:extLst>
                </a:gridCol>
              </a:tblGrid>
              <a:tr h="55562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dirty="0">
                          <a:latin typeface="Kievit Offc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dirty="0">
                          <a:latin typeface="Kievit Offc"/>
                        </a:rPr>
                        <a:t>Course Count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dirty="0">
                          <a:latin typeface="Kievit Offc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dirty="0">
                          <a:latin typeface="Kievit Offc"/>
                        </a:rPr>
                        <a:t>Course Count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dirty="0">
                          <a:latin typeface="Kievit Offc"/>
                        </a:rPr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dirty="0">
                          <a:latin typeface="Kievit Offc"/>
                        </a:rPr>
                        <a:t>Course Count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688505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Kievit Offc"/>
                        </a:rPr>
                        <a:t>Writing Foundation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Kievit Offc"/>
                        </a:rPr>
                        <a:t>1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Kievit Offc"/>
                        </a:rPr>
                        <a:t>Social Science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Kievit Offc"/>
                        </a:rPr>
                        <a:t>34 (5)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>
                          <a:latin typeface="Kievit Offc"/>
                        </a:rPr>
                        <a:t>Writing Elevation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dirty="0">
                          <a:latin typeface="Kievit Offc"/>
                        </a:rPr>
                        <a:t>5 (0)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430346"/>
                  </a:ext>
                </a:extLst>
              </a:tr>
              <a:tr h="74839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Kievit Offc"/>
                        </a:rPr>
                        <a:t>Quantitative Literacy and Analysis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Kievit Offc"/>
                        </a:rPr>
                        <a:t>6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Kievit Offc"/>
                        </a:rPr>
                        <a:t>Scientific Inquiry and Analysis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Kievit Offc"/>
                        </a:rPr>
                        <a:t>50 (16)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noProof="0" dirty="0">
                          <a:solidFill>
                            <a:srgbClr val="000000"/>
                          </a:solidFill>
                          <a:latin typeface="Kievit Offc"/>
                        </a:rPr>
                        <a:t>Difference, Power, and Oppression Advanced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dirty="0">
                          <a:latin typeface="Kievit Offc"/>
                        </a:rPr>
                        <a:t>24 (0)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5295190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Kievit Offc"/>
                        </a:rPr>
                        <a:t>Arts and Humanities General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Kievit Offc"/>
                        </a:rPr>
                        <a:t>26 (4)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Kievit Offc"/>
                        </a:rPr>
                        <a:t>Difference, Power, and Oppression Foundations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Kievit Offc"/>
                        </a:rPr>
                        <a:t>21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>
                          <a:latin typeface="Kievit Offc"/>
                        </a:rPr>
                        <a:t>Seeking Solutions </a:t>
                      </a:r>
                    </a:p>
                  </a:txBody>
                  <a:tcPr anchor="ctr"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dirty="0">
                          <a:latin typeface="Kievit Offc"/>
                        </a:rPr>
                        <a:t>29 (0)</a:t>
                      </a:r>
                    </a:p>
                  </a:txBody>
                  <a:tcPr anchor="ctr"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561791"/>
                  </a:ext>
                </a:extLst>
              </a:tr>
              <a:tr h="53813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Kievit Offc"/>
                        </a:rPr>
                        <a:t>Arts and Humanities Global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Kievit Offc"/>
                        </a:rPr>
                        <a:t>21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Kievit Offc"/>
                        </a:rPr>
                        <a:t>Transitions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Kievit Offc"/>
                        </a:rPr>
                        <a:t>1 (1)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>
                          <a:latin typeface="Kievit Offc"/>
                        </a:rPr>
                        <a:t>Writing Intensive Curriculum </a:t>
                      </a:r>
                      <a:r>
                        <a:rPr lang="en-US" sz="1400" dirty="0">
                          <a:latin typeface="Kievit Offc"/>
                        </a:rPr>
                        <a:t>(Courses granted legacy status from the </a:t>
                      </a:r>
                      <a:r>
                        <a:rPr lang="en-US" sz="1400" dirty="0" err="1">
                          <a:latin typeface="Kievit Offc"/>
                        </a:rPr>
                        <a:t>Bacc</a:t>
                      </a:r>
                      <a:r>
                        <a:rPr lang="en-US" sz="1400" dirty="0">
                          <a:latin typeface="Kievit Offc"/>
                        </a:rPr>
                        <a:t> Core)</a:t>
                      </a:r>
                      <a:endParaRPr lang="en-US" sz="1400" dirty="0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dirty="0">
                          <a:latin typeface="Kievit Offc"/>
                        </a:rPr>
                        <a:t>1 (1)</a:t>
                      </a:r>
                      <a:endParaRPr lang="en-US" sz="1600" dirty="0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49946286"/>
                  </a:ext>
                </a:extLst>
              </a:tr>
              <a:tr h="69957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Kievit Offc"/>
                        </a:rPr>
                        <a:t>Communication, Media, and Society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Kievit Offc"/>
                        </a:rPr>
                        <a:t>9 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Kievit Offc"/>
                        </a:rPr>
                        <a:t>Beyond OSU I and II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Kievit Offc"/>
                        </a:rPr>
                        <a:t>25 (1)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9777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08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0222E-59E3-64BE-4C07-D5A9ACA9B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42" y="2589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>
                <a:latin typeface="Stratum2 Medium"/>
              </a:rPr>
              <a:t>Course Adaptations and Design Institutes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495911-2E69-434F-032E-666642A5876A}"/>
              </a:ext>
            </a:extLst>
          </p:cNvPr>
          <p:cNvSpPr txBox="1"/>
          <p:nvPr/>
        </p:nvSpPr>
        <p:spPr>
          <a:xfrm>
            <a:off x="1000481" y="2182144"/>
            <a:ext cx="2743199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Kievit Offc"/>
                <a:ea typeface="Calibri"/>
                <a:cs typeface="Calibri"/>
              </a:rPr>
              <a:t>Upcoming dates:</a:t>
            </a:r>
            <a:endParaRPr lang="en-US" sz="2000">
              <a:latin typeface="Kievit Offc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FD742F-8DE4-7AF9-CDEF-D0E04BFC7C36}"/>
              </a:ext>
            </a:extLst>
          </p:cNvPr>
          <p:cNvSpPr txBox="1"/>
          <p:nvPr/>
        </p:nvSpPr>
        <p:spPr>
          <a:xfrm>
            <a:off x="1000480" y="1585523"/>
            <a:ext cx="9374413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>
                <a:latin typeface="Kievit Offc"/>
                <a:ea typeface="Calibri"/>
                <a:cs typeface="Calibri"/>
              </a:rPr>
              <a:t>CADI Attendance to Date: 112 Faculty; ~ 71 Scheduled to attend March - June</a:t>
            </a:r>
            <a:endParaRPr lang="en-US" dirty="0"/>
          </a:p>
          <a:p>
            <a:endParaRPr lang="en-US">
              <a:latin typeface="Kievit Offc"/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3379C0-E10A-67AE-2F2D-3B4F76DB7189}"/>
              </a:ext>
            </a:extLst>
          </p:cNvPr>
          <p:cNvSpPr txBox="1"/>
          <p:nvPr/>
        </p:nvSpPr>
        <p:spPr>
          <a:xfrm>
            <a:off x="1139092" y="2741246"/>
            <a:ext cx="10636738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423E3C"/>
                </a:solidFill>
                <a:latin typeface="Kievit Offc"/>
              </a:rPr>
              <a:t>Winter 2024:</a:t>
            </a:r>
          </a:p>
          <a:p>
            <a:pPr>
              <a:buFont typeface=""/>
              <a:buChar char="•"/>
            </a:pPr>
            <a:r>
              <a:rPr lang="en-US" sz="2000" dirty="0">
                <a:solidFill>
                  <a:srgbClr val="423E3C"/>
                </a:solidFill>
                <a:latin typeface="Kievit Offc"/>
                <a:ea typeface="Open Sans"/>
                <a:cs typeface="Open Sans"/>
              </a:rPr>
              <a:t>March 15, 18</a:t>
            </a:r>
            <a:br>
              <a:rPr lang="en-US" sz="2000" b="1" dirty="0">
                <a:latin typeface="Kievit Offc"/>
                <a:ea typeface="Open Sans"/>
                <a:cs typeface="Open Sans"/>
              </a:rPr>
            </a:br>
            <a:endParaRPr lang="en-US" sz="2000" b="1">
              <a:solidFill>
                <a:srgbClr val="423E3C"/>
              </a:solidFill>
              <a:latin typeface="Kievit Offc"/>
              <a:ea typeface="Open Sans"/>
              <a:cs typeface="Open Sans"/>
            </a:endParaRPr>
          </a:p>
          <a:p>
            <a:r>
              <a:rPr lang="en-US" sz="2000" b="1" dirty="0">
                <a:solidFill>
                  <a:srgbClr val="423E3C"/>
                </a:solidFill>
                <a:latin typeface="Kievit Offc"/>
              </a:rPr>
              <a:t>Spring 2024:</a:t>
            </a:r>
          </a:p>
          <a:p>
            <a:pPr>
              <a:buFont typeface=""/>
              <a:buChar char="•"/>
            </a:pPr>
            <a:r>
              <a:rPr lang="en-US" sz="2000" dirty="0">
                <a:solidFill>
                  <a:srgbClr val="423E3C"/>
                </a:solidFill>
                <a:latin typeface="Kievit Offc"/>
                <a:ea typeface="Open Sans"/>
                <a:cs typeface="Open Sans"/>
              </a:rPr>
              <a:t>June 7, 10, 11, 13, 26</a:t>
            </a:r>
            <a:br>
              <a:rPr lang="en-US" sz="2000" b="1" dirty="0">
                <a:latin typeface="Kievit Offc"/>
                <a:ea typeface="Open Sans"/>
                <a:cs typeface="Open Sans"/>
              </a:rPr>
            </a:br>
            <a:endParaRPr lang="en-US" sz="2000" b="1">
              <a:solidFill>
                <a:srgbClr val="423E3C"/>
              </a:solidFill>
              <a:latin typeface="Kievit Offc"/>
              <a:ea typeface="Open Sans"/>
              <a:cs typeface="Open Sans"/>
            </a:endParaRPr>
          </a:p>
          <a:p>
            <a:r>
              <a:rPr lang="en-US" sz="2000" b="1" dirty="0">
                <a:solidFill>
                  <a:srgbClr val="423E3C"/>
                </a:solidFill>
                <a:latin typeface="Kievit Offc"/>
              </a:rPr>
              <a:t>Summer 2024 - Final CADI dates to have courses incorporated in the Core Education Launch</a:t>
            </a:r>
          </a:p>
          <a:p>
            <a:pPr>
              <a:buFont typeface=""/>
              <a:buChar char="•"/>
            </a:pPr>
            <a:r>
              <a:rPr lang="en-US" sz="2000" dirty="0">
                <a:solidFill>
                  <a:srgbClr val="423E3C"/>
                </a:solidFill>
                <a:latin typeface="Kievit Offc"/>
                <a:ea typeface="Open Sans"/>
                <a:cs typeface="Open Sans"/>
              </a:rPr>
              <a:t>September 16, 19, 25</a:t>
            </a:r>
          </a:p>
        </p:txBody>
      </p:sp>
    </p:spTree>
    <p:extLst>
      <p:ext uri="{BB962C8B-B14F-4D97-AF65-F5344CB8AC3E}">
        <p14:creationId xmlns:p14="http://schemas.microsoft.com/office/powerpoint/2010/main" val="3515080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AA03-97BB-7D1D-08E5-067D65AB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Stratum2 Medium"/>
              </a:rPr>
              <a:t>Call to Action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6994F-FE15-BF2E-88D3-F1C5C0231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2800" b="1" u="sng">
                <a:latin typeface="Kievit Offc"/>
              </a:rPr>
              <a:t>Submit courses to CIM within three months of attending the CADI</a:t>
            </a:r>
            <a:endParaRPr lang="en-US" u="sng"/>
          </a:p>
          <a:p>
            <a:endParaRPr lang="en-US">
              <a:latin typeface="Kievit Offc"/>
            </a:endParaRPr>
          </a:p>
          <a:p>
            <a:r>
              <a:rPr lang="en-US">
                <a:latin typeface="Kievit Offc"/>
              </a:rPr>
              <a:t>Attend March, May, June CADIs specifically for:</a:t>
            </a:r>
            <a:endParaRPr lang="en-US"/>
          </a:p>
          <a:p>
            <a:pPr marL="342900" indent="-342900">
              <a:buChar char="•"/>
            </a:pPr>
            <a:r>
              <a:rPr lang="en-US">
                <a:latin typeface="Kievit Offc"/>
              </a:rPr>
              <a:t>Seeking Solutions </a:t>
            </a:r>
            <a:endParaRPr lang="en-US"/>
          </a:p>
          <a:p>
            <a:pPr marL="342900" indent="-342900">
              <a:buChar char="•"/>
            </a:pPr>
            <a:r>
              <a:rPr lang="en-US">
                <a:latin typeface="Kievit Offc"/>
              </a:rPr>
              <a:t>DPO Foundations and Advanced</a:t>
            </a:r>
          </a:p>
          <a:p>
            <a:pPr marL="342900" indent="-342900">
              <a:buChar char="•"/>
            </a:pPr>
            <a:r>
              <a:rPr lang="en-US">
                <a:latin typeface="Kievit Offc"/>
              </a:rPr>
              <a:t>Beyond OSU I and II</a:t>
            </a:r>
          </a:p>
          <a:p>
            <a:pPr marL="342900" indent="-342900">
              <a:buChar char="•"/>
            </a:pPr>
            <a:r>
              <a:rPr lang="en-US">
                <a:latin typeface="Kievit Offc"/>
              </a:rPr>
              <a:t>Writing Elevation </a:t>
            </a:r>
          </a:p>
          <a:p>
            <a:pPr marL="342900" indent="-342900">
              <a:buChar char="•"/>
            </a:pPr>
            <a:r>
              <a:rPr lang="en-US">
                <a:latin typeface="Kievit Offc"/>
              </a:rPr>
              <a:t>All other outstanding SOIs</a:t>
            </a:r>
          </a:p>
          <a:p>
            <a:endParaRPr lang="en-US">
              <a:latin typeface="Kievit Offc"/>
            </a:endParaRPr>
          </a:p>
          <a:p>
            <a:endParaRPr lang="en-US">
              <a:latin typeface="Kievit Offc"/>
            </a:endParaRPr>
          </a:p>
        </p:txBody>
      </p:sp>
    </p:spTree>
    <p:extLst>
      <p:ext uri="{BB962C8B-B14F-4D97-AF65-F5344CB8AC3E}">
        <p14:creationId xmlns:p14="http://schemas.microsoft.com/office/powerpoint/2010/main" val="243908077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SU Custom">
      <a:dk1>
        <a:sysClr val="windowText" lastClr="000000"/>
      </a:dk1>
      <a:lt1>
        <a:srgbClr val="F2F2F2"/>
      </a:lt1>
      <a:dk2>
        <a:srgbClr val="D73F09"/>
      </a:dk2>
      <a:lt2>
        <a:srgbClr val="A5A5A5"/>
      </a:lt2>
      <a:accent1>
        <a:srgbClr val="262626"/>
      </a:accent1>
      <a:accent2>
        <a:srgbClr val="A5A5A5"/>
      </a:accent2>
      <a:accent3>
        <a:srgbClr val="595959"/>
      </a:accent3>
      <a:accent4>
        <a:srgbClr val="D8D8D8"/>
      </a:accent4>
      <a:accent5>
        <a:srgbClr val="0C0C0C"/>
      </a:accent5>
      <a:accent6>
        <a:srgbClr val="7F7F7F"/>
      </a:accent6>
      <a:hlink>
        <a:srgbClr val="000000"/>
      </a:hlink>
      <a:folHlink>
        <a:srgbClr val="D73F0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A83FFF25D50845B624AA39CE199130" ma:contentTypeVersion="13" ma:contentTypeDescription="Create a new document." ma:contentTypeScope="" ma:versionID="1009ba18a797d6815db85d928073a55c">
  <xsd:schema xmlns:xsd="http://www.w3.org/2001/XMLSchema" xmlns:xs="http://www.w3.org/2001/XMLSchema" xmlns:p="http://schemas.microsoft.com/office/2006/metadata/properties" xmlns:ns2="4a5ab0c3-643f-425c-ad10-de3043e2e093" xmlns:ns3="a8bb1055-017e-4eec-97da-04c1c2015faa" targetNamespace="http://schemas.microsoft.com/office/2006/metadata/properties" ma:root="true" ma:fieldsID="2c7a3e4e289053f5eb38de1bebf6374d" ns2:_="" ns3:_="">
    <xsd:import namespace="4a5ab0c3-643f-425c-ad10-de3043e2e093"/>
    <xsd:import namespace="a8bb1055-017e-4eec-97da-04c1c2015fa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ab0c3-643f-425c-ad10-de3043e2e09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e67fbf92-1b53-425d-aad6-d94047b3bd1c}" ma:internalName="TaxCatchAll" ma:showField="CatchAllData" ma:web="4a5ab0c3-643f-425c-ad10-de3043e2e0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b1055-017e-4eec-97da-04c1c2015f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2777389-5812-4b7a-9ab1-3d72f20980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bb1055-017e-4eec-97da-04c1c2015faa">
      <Terms xmlns="http://schemas.microsoft.com/office/infopath/2007/PartnerControls"/>
    </lcf76f155ced4ddcb4097134ff3c332f>
    <TaxCatchAll xmlns="4a5ab0c3-643f-425c-ad10-de3043e2e093" xsi:nil="true"/>
  </documentManagement>
</p:properties>
</file>

<file path=customXml/itemProps1.xml><?xml version="1.0" encoding="utf-8"?>
<ds:datastoreItem xmlns:ds="http://schemas.openxmlformats.org/officeDocument/2006/customXml" ds:itemID="{B9935081-EF37-4592-A4C5-6A5A602AF2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1F29C8-F4F4-4B27-8B38-2A3312CBC4BC}">
  <ds:schemaRefs>
    <ds:schemaRef ds:uri="4a5ab0c3-643f-425c-ad10-de3043e2e093"/>
    <ds:schemaRef ds:uri="a8bb1055-017e-4eec-97da-04c1c2015fa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AD155B7-A543-42D0-9D16-5BECD9DFA69D}">
  <ds:schemaRefs>
    <ds:schemaRef ds:uri="4a5ab0c3-643f-425c-ad10-de3043e2e093"/>
    <ds:schemaRef ds:uri="a8bb1055-017e-4eec-97da-04c1c2015fa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570</Words>
  <Application>Microsoft Office PowerPoint</Application>
  <PresentationFormat>Widescreen</PresentationFormat>
  <Paragraphs>82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Georgia</vt:lpstr>
      <vt:lpstr>Kievit Offc</vt:lpstr>
      <vt:lpstr>Palatino</vt:lpstr>
      <vt:lpstr>Stratum2 Medium</vt:lpstr>
      <vt:lpstr>Verdana</vt:lpstr>
      <vt:lpstr>Custom Design</vt:lpstr>
      <vt:lpstr>PowerPoint Presentation</vt:lpstr>
      <vt:lpstr>PowerPoint Presentation</vt:lpstr>
      <vt:lpstr>Upcoming Deadlines</vt:lpstr>
      <vt:lpstr>Statement of Intent Submissions by Category (and CIM Submissions)</vt:lpstr>
      <vt:lpstr>Course Adaptations and Design Institutes </vt:lpstr>
      <vt:lpstr>Call to Action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Heather Nicole</dc:creator>
  <cp:lastModifiedBy>Calascibetta, Caitlin M</cp:lastModifiedBy>
  <cp:revision>29</cp:revision>
  <dcterms:created xsi:type="dcterms:W3CDTF">2019-10-07T20:57:28Z</dcterms:created>
  <dcterms:modified xsi:type="dcterms:W3CDTF">2024-03-13T17:35:19Z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0x01010020A83FFF25D50845B624AA39CE199130</vt:lpwstr>
  </property>
  <property fmtid="{D5CDD505-2E9C-101B-9397-08002B2CF9AE}" pid="3" name="MediaServiceImageTags">
    <vt:lpwstr/>
  </property>
</Properties>
</file>