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14"/>
  </p:notesMasterIdLst>
  <p:sldIdLst>
    <p:sldId id="264" r:id="rId2"/>
    <p:sldId id="272" r:id="rId3"/>
    <p:sldId id="265" r:id="rId4"/>
    <p:sldId id="267" r:id="rId5"/>
    <p:sldId id="268" r:id="rId6"/>
    <p:sldId id="269" r:id="rId7"/>
    <p:sldId id="270" r:id="rId8"/>
    <p:sldId id="273" r:id="rId9"/>
    <p:sldId id="271" r:id="rId10"/>
    <p:sldId id="274" r:id="rId11"/>
    <p:sldId id="275" r:id="rId12"/>
    <p:sldId id="27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44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8043"/>
  </p:normalViewPr>
  <p:slideViewPr>
    <p:cSldViewPr snapToGrid="0" snapToObjects="1">
      <p:cViewPr varScale="1">
        <p:scale>
          <a:sx n="53" d="100"/>
          <a:sy n="53" d="100"/>
        </p:scale>
        <p:origin x="54" y="84"/>
      </p:cViewPr>
      <p:guideLst/>
    </p:cSldViewPr>
  </p:slideViewPr>
  <p:notesTextViewPr>
    <p:cViewPr>
      <p:scale>
        <a:sx n="1" d="1"/>
        <a:sy n="1" d="1"/>
      </p:scale>
      <p:origin x="0" y="0"/>
    </p:cViewPr>
  </p:notesTextViewPr>
  <p:notesViewPr>
    <p:cSldViewPr snapToGrid="0" snapToObjects="1">
      <p:cViewPr varScale="1">
        <p:scale>
          <a:sx n="90" d="100"/>
          <a:sy n="90" d="100"/>
        </p:scale>
        <p:origin x="384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7E775B-00A5-8C42-BC27-A5C70D372A15}" type="doc">
      <dgm:prSet loTypeId="urn:microsoft.com/office/officeart/2005/8/layout/radial1" loCatId="" qsTypeId="urn:microsoft.com/office/officeart/2005/8/quickstyle/simple1" qsCatId="simple" csTypeId="urn:microsoft.com/office/officeart/2005/8/colors/accent2_1" csCatId="accent2" phldr="1"/>
      <dgm:spPr/>
      <dgm:t>
        <a:bodyPr/>
        <a:lstStyle/>
        <a:p>
          <a:endParaRPr lang="en-US"/>
        </a:p>
      </dgm:t>
    </dgm:pt>
    <dgm:pt modelId="{4D8067BB-E022-6D4E-9571-2D614857B0C9}">
      <dgm:prSet phldrT="[Text]" custT="1"/>
      <dgm:spPr>
        <a:ln w="28575">
          <a:solidFill>
            <a:schemeClr val="tx2"/>
          </a:solidFill>
        </a:ln>
      </dgm:spPr>
      <dgm:t>
        <a:bodyPr/>
        <a:lstStyle/>
        <a:p>
          <a:r>
            <a:rPr lang="en-US" sz="1600" dirty="0"/>
            <a:t>VV Workgroup and CMT</a:t>
          </a:r>
        </a:p>
      </dgm:t>
    </dgm:pt>
    <dgm:pt modelId="{EB367492-7884-104E-99B1-38328C04A301}" type="parTrans" cxnId="{28BFFC32-0C8B-7347-B208-AF693CEB22D4}">
      <dgm:prSet/>
      <dgm:spPr/>
      <dgm:t>
        <a:bodyPr/>
        <a:lstStyle/>
        <a:p>
          <a:endParaRPr lang="en-US"/>
        </a:p>
      </dgm:t>
    </dgm:pt>
    <dgm:pt modelId="{02996378-FA63-0248-8E1E-6B8823482093}" type="sibTrans" cxnId="{28BFFC32-0C8B-7347-B208-AF693CEB22D4}">
      <dgm:prSet/>
      <dgm:spPr/>
      <dgm:t>
        <a:bodyPr/>
        <a:lstStyle/>
        <a:p>
          <a:endParaRPr lang="en-US"/>
        </a:p>
      </dgm:t>
    </dgm:pt>
    <dgm:pt modelId="{3C276946-BC62-EA45-AAAC-CB5290026A18}">
      <dgm:prSet phldrT="[Text]" custT="1"/>
      <dgm:spPr>
        <a:ln w="28575">
          <a:solidFill>
            <a:schemeClr val="tx2"/>
          </a:solidFill>
        </a:ln>
      </dgm:spPr>
      <dgm:t>
        <a:bodyPr/>
        <a:lstStyle/>
        <a:p>
          <a:r>
            <a:rPr lang="en-US" sz="1600" dirty="0"/>
            <a:t>Outreach/ education (statewide)</a:t>
          </a:r>
        </a:p>
      </dgm:t>
    </dgm:pt>
    <dgm:pt modelId="{C6AD4712-3F7D-D949-B05A-EA9CF5EE84E4}" type="parTrans" cxnId="{43F16225-B28F-5C4C-8B99-7D8A227E37F9}">
      <dgm:prSet/>
      <dgm:spPr>
        <a:ln w="28575">
          <a:solidFill>
            <a:schemeClr val="tx2"/>
          </a:solidFill>
        </a:ln>
      </dgm:spPr>
      <dgm:t>
        <a:bodyPr/>
        <a:lstStyle/>
        <a:p>
          <a:endParaRPr lang="en-US"/>
        </a:p>
      </dgm:t>
    </dgm:pt>
    <dgm:pt modelId="{0D9D63EB-B3E0-FE40-A15E-C0125E60AE59}" type="sibTrans" cxnId="{43F16225-B28F-5C4C-8B99-7D8A227E37F9}">
      <dgm:prSet/>
      <dgm:spPr/>
      <dgm:t>
        <a:bodyPr/>
        <a:lstStyle/>
        <a:p>
          <a:endParaRPr lang="en-US"/>
        </a:p>
      </dgm:t>
    </dgm:pt>
    <dgm:pt modelId="{F9D04123-9C2E-EB47-9D16-59892FC1036A}">
      <dgm:prSet phldrT="[Text]" custT="1"/>
      <dgm:spPr>
        <a:ln w="28575">
          <a:solidFill>
            <a:schemeClr val="tx2"/>
          </a:solidFill>
        </a:ln>
      </dgm:spPr>
      <dgm:t>
        <a:bodyPr/>
        <a:lstStyle/>
        <a:p>
          <a:r>
            <a:rPr lang="en-US" sz="1600" dirty="0"/>
            <a:t>Vaccination (campuses)</a:t>
          </a:r>
        </a:p>
      </dgm:t>
    </dgm:pt>
    <dgm:pt modelId="{59E8E411-3B35-654E-AE9E-47B6C9217BB2}" type="parTrans" cxnId="{8E324575-AAA8-4F46-A9F7-88D0F490AEEB}">
      <dgm:prSet/>
      <dgm:spPr>
        <a:ln w="28575">
          <a:solidFill>
            <a:schemeClr val="tx2"/>
          </a:solidFill>
        </a:ln>
      </dgm:spPr>
      <dgm:t>
        <a:bodyPr/>
        <a:lstStyle/>
        <a:p>
          <a:endParaRPr lang="en-US"/>
        </a:p>
      </dgm:t>
    </dgm:pt>
    <dgm:pt modelId="{AF25BC2F-7D96-F749-81E9-D764B58715B6}" type="sibTrans" cxnId="{8E324575-AAA8-4F46-A9F7-88D0F490AEEB}">
      <dgm:prSet/>
      <dgm:spPr/>
      <dgm:t>
        <a:bodyPr/>
        <a:lstStyle/>
        <a:p>
          <a:endParaRPr lang="en-US"/>
        </a:p>
      </dgm:t>
    </dgm:pt>
    <dgm:pt modelId="{3323B4B8-1E52-CF4B-AEEB-0E6C09BC8DF2}">
      <dgm:prSet phldrT="[Text]" custT="1"/>
      <dgm:spPr>
        <a:ln w="28575">
          <a:solidFill>
            <a:schemeClr val="tx2"/>
          </a:solidFill>
        </a:ln>
      </dgm:spPr>
      <dgm:t>
        <a:bodyPr/>
        <a:lstStyle/>
        <a:p>
          <a:r>
            <a:rPr lang="en-US" sz="1600" dirty="0"/>
            <a:t>Vaccination</a:t>
          </a:r>
          <a:br>
            <a:rPr lang="en-US" sz="1600" dirty="0"/>
          </a:br>
          <a:r>
            <a:rPr lang="en-US" sz="1600" dirty="0"/>
            <a:t>(statewide)</a:t>
          </a:r>
        </a:p>
      </dgm:t>
    </dgm:pt>
    <dgm:pt modelId="{FC3F4412-840A-B04F-9E09-AEF667F5E9D9}" type="parTrans" cxnId="{EF5C01B7-E6AF-014C-9DA6-FB57828A54AB}">
      <dgm:prSet/>
      <dgm:spPr>
        <a:ln w="28575">
          <a:solidFill>
            <a:schemeClr val="tx2"/>
          </a:solidFill>
        </a:ln>
      </dgm:spPr>
      <dgm:t>
        <a:bodyPr/>
        <a:lstStyle/>
        <a:p>
          <a:endParaRPr lang="en-US"/>
        </a:p>
      </dgm:t>
    </dgm:pt>
    <dgm:pt modelId="{2070BFCD-E5A1-8D49-8A78-053CB2351CA5}" type="sibTrans" cxnId="{EF5C01B7-E6AF-014C-9DA6-FB57828A54AB}">
      <dgm:prSet/>
      <dgm:spPr/>
      <dgm:t>
        <a:bodyPr/>
        <a:lstStyle/>
        <a:p>
          <a:endParaRPr lang="en-US"/>
        </a:p>
      </dgm:t>
    </dgm:pt>
    <dgm:pt modelId="{533D96DF-E29A-1545-9110-54DA66D3C82A}">
      <dgm:prSet phldrT="[Text]" custT="1"/>
      <dgm:spPr>
        <a:ln w="28575">
          <a:solidFill>
            <a:schemeClr val="tx2"/>
          </a:solidFill>
        </a:ln>
      </dgm:spPr>
      <dgm:t>
        <a:bodyPr/>
        <a:lstStyle/>
        <a:p>
          <a:r>
            <a:rPr lang="en-US" sz="1600" dirty="0"/>
            <a:t>Outreach/ education (campuses)</a:t>
          </a:r>
        </a:p>
      </dgm:t>
    </dgm:pt>
    <dgm:pt modelId="{F85EF900-5A3B-D347-88ED-AEF31A0134E1}" type="parTrans" cxnId="{FE51AA09-D390-7C4B-8653-56E80E767E2C}">
      <dgm:prSet/>
      <dgm:spPr>
        <a:ln w="28575">
          <a:solidFill>
            <a:schemeClr val="tx2"/>
          </a:solidFill>
        </a:ln>
      </dgm:spPr>
      <dgm:t>
        <a:bodyPr/>
        <a:lstStyle/>
        <a:p>
          <a:endParaRPr lang="en-US"/>
        </a:p>
      </dgm:t>
    </dgm:pt>
    <dgm:pt modelId="{B533F92E-8C37-7440-AB5D-A3237A1FEBB6}" type="sibTrans" cxnId="{FE51AA09-D390-7C4B-8653-56E80E767E2C}">
      <dgm:prSet/>
      <dgm:spPr/>
      <dgm:t>
        <a:bodyPr/>
        <a:lstStyle/>
        <a:p>
          <a:endParaRPr lang="en-US"/>
        </a:p>
      </dgm:t>
    </dgm:pt>
    <dgm:pt modelId="{8ED8B9C9-4179-5D45-A70F-77E4C96EDE43}" type="pres">
      <dgm:prSet presAssocID="{F97E775B-00A5-8C42-BC27-A5C70D372A15}" presName="cycle" presStyleCnt="0">
        <dgm:presLayoutVars>
          <dgm:chMax val="1"/>
          <dgm:dir/>
          <dgm:animLvl val="ctr"/>
          <dgm:resizeHandles val="exact"/>
        </dgm:presLayoutVars>
      </dgm:prSet>
      <dgm:spPr/>
    </dgm:pt>
    <dgm:pt modelId="{3238AC94-D6FF-574D-B0C6-6C531B0BE95D}" type="pres">
      <dgm:prSet presAssocID="{4D8067BB-E022-6D4E-9571-2D614857B0C9}" presName="centerShape" presStyleLbl="node0" presStyleIdx="0" presStyleCnt="1"/>
      <dgm:spPr/>
    </dgm:pt>
    <dgm:pt modelId="{7467058B-CB37-BB43-B5C9-8ADB8295B7D4}" type="pres">
      <dgm:prSet presAssocID="{C6AD4712-3F7D-D949-B05A-EA9CF5EE84E4}" presName="Name9" presStyleLbl="parChTrans1D2" presStyleIdx="0" presStyleCnt="4"/>
      <dgm:spPr/>
    </dgm:pt>
    <dgm:pt modelId="{59B5DAA8-BE7D-644E-9CBC-1864A7A38588}" type="pres">
      <dgm:prSet presAssocID="{C6AD4712-3F7D-D949-B05A-EA9CF5EE84E4}" presName="connTx" presStyleLbl="parChTrans1D2" presStyleIdx="0" presStyleCnt="4"/>
      <dgm:spPr/>
    </dgm:pt>
    <dgm:pt modelId="{512305F1-059E-324C-A390-5DCDBB28B221}" type="pres">
      <dgm:prSet presAssocID="{3C276946-BC62-EA45-AAAC-CB5290026A18}" presName="node" presStyleLbl="node1" presStyleIdx="0" presStyleCnt="4" custScaleX="105061" custScaleY="105061">
        <dgm:presLayoutVars>
          <dgm:bulletEnabled val="1"/>
        </dgm:presLayoutVars>
      </dgm:prSet>
      <dgm:spPr/>
    </dgm:pt>
    <dgm:pt modelId="{9919E01F-5F2F-474E-B91C-EB2DA582A530}" type="pres">
      <dgm:prSet presAssocID="{59E8E411-3B35-654E-AE9E-47B6C9217BB2}" presName="Name9" presStyleLbl="parChTrans1D2" presStyleIdx="1" presStyleCnt="4"/>
      <dgm:spPr/>
    </dgm:pt>
    <dgm:pt modelId="{FCA58710-A583-BA45-9AFE-54E455371CDA}" type="pres">
      <dgm:prSet presAssocID="{59E8E411-3B35-654E-AE9E-47B6C9217BB2}" presName="connTx" presStyleLbl="parChTrans1D2" presStyleIdx="1" presStyleCnt="4"/>
      <dgm:spPr/>
    </dgm:pt>
    <dgm:pt modelId="{78F4F09C-1448-3C4D-8875-819A4C7B59B4}" type="pres">
      <dgm:prSet presAssocID="{F9D04123-9C2E-EB47-9D16-59892FC1036A}" presName="node" presStyleLbl="node1" presStyleIdx="1" presStyleCnt="4" custScaleX="105061" custScaleY="105061">
        <dgm:presLayoutVars>
          <dgm:bulletEnabled val="1"/>
        </dgm:presLayoutVars>
      </dgm:prSet>
      <dgm:spPr/>
    </dgm:pt>
    <dgm:pt modelId="{D5593BF9-85DC-B642-A294-FD40CB1CB967}" type="pres">
      <dgm:prSet presAssocID="{FC3F4412-840A-B04F-9E09-AEF667F5E9D9}" presName="Name9" presStyleLbl="parChTrans1D2" presStyleIdx="2" presStyleCnt="4"/>
      <dgm:spPr/>
    </dgm:pt>
    <dgm:pt modelId="{B296C593-09D6-3C4A-9E30-4097C318E333}" type="pres">
      <dgm:prSet presAssocID="{FC3F4412-840A-B04F-9E09-AEF667F5E9D9}" presName="connTx" presStyleLbl="parChTrans1D2" presStyleIdx="2" presStyleCnt="4"/>
      <dgm:spPr/>
    </dgm:pt>
    <dgm:pt modelId="{D95BFED3-3BDA-2441-B9D8-83826E33A2B4}" type="pres">
      <dgm:prSet presAssocID="{3323B4B8-1E52-CF4B-AEEB-0E6C09BC8DF2}" presName="node" presStyleLbl="node1" presStyleIdx="2" presStyleCnt="4" custScaleX="105061" custScaleY="105061">
        <dgm:presLayoutVars>
          <dgm:bulletEnabled val="1"/>
        </dgm:presLayoutVars>
      </dgm:prSet>
      <dgm:spPr/>
    </dgm:pt>
    <dgm:pt modelId="{CAB807E3-6CA9-7F4E-AD4E-BC432301295B}" type="pres">
      <dgm:prSet presAssocID="{F85EF900-5A3B-D347-88ED-AEF31A0134E1}" presName="Name9" presStyleLbl="parChTrans1D2" presStyleIdx="3" presStyleCnt="4"/>
      <dgm:spPr/>
    </dgm:pt>
    <dgm:pt modelId="{9604B650-1602-F941-B7D9-8A78249FE0FB}" type="pres">
      <dgm:prSet presAssocID="{F85EF900-5A3B-D347-88ED-AEF31A0134E1}" presName="connTx" presStyleLbl="parChTrans1D2" presStyleIdx="3" presStyleCnt="4"/>
      <dgm:spPr/>
    </dgm:pt>
    <dgm:pt modelId="{3317712F-F985-8244-BE34-C046FAA447DB}" type="pres">
      <dgm:prSet presAssocID="{533D96DF-E29A-1545-9110-54DA66D3C82A}" presName="node" presStyleLbl="node1" presStyleIdx="3" presStyleCnt="4" custScaleX="105061" custScaleY="105061">
        <dgm:presLayoutVars>
          <dgm:bulletEnabled val="1"/>
        </dgm:presLayoutVars>
      </dgm:prSet>
      <dgm:spPr/>
    </dgm:pt>
  </dgm:ptLst>
  <dgm:cxnLst>
    <dgm:cxn modelId="{4C92B107-7BAE-C14E-9C8E-A3AA6611AA59}" type="presOf" srcId="{59E8E411-3B35-654E-AE9E-47B6C9217BB2}" destId="{FCA58710-A583-BA45-9AFE-54E455371CDA}" srcOrd="1" destOrd="0" presId="urn:microsoft.com/office/officeart/2005/8/layout/radial1"/>
    <dgm:cxn modelId="{FE51AA09-D390-7C4B-8653-56E80E767E2C}" srcId="{4D8067BB-E022-6D4E-9571-2D614857B0C9}" destId="{533D96DF-E29A-1545-9110-54DA66D3C82A}" srcOrd="3" destOrd="0" parTransId="{F85EF900-5A3B-D347-88ED-AEF31A0134E1}" sibTransId="{B533F92E-8C37-7440-AB5D-A3237A1FEBB6}"/>
    <dgm:cxn modelId="{17E98A0B-61D8-AE42-AD2E-9A6D4D25AA7E}" type="presOf" srcId="{F85EF900-5A3B-D347-88ED-AEF31A0134E1}" destId="{CAB807E3-6CA9-7F4E-AD4E-BC432301295B}" srcOrd="0" destOrd="0" presId="urn:microsoft.com/office/officeart/2005/8/layout/radial1"/>
    <dgm:cxn modelId="{4BEAA70D-78E0-3C42-9B32-07F9473602D3}" type="presOf" srcId="{F9D04123-9C2E-EB47-9D16-59892FC1036A}" destId="{78F4F09C-1448-3C4D-8875-819A4C7B59B4}" srcOrd="0" destOrd="0" presId="urn:microsoft.com/office/officeart/2005/8/layout/radial1"/>
    <dgm:cxn modelId="{43F16225-B28F-5C4C-8B99-7D8A227E37F9}" srcId="{4D8067BB-E022-6D4E-9571-2D614857B0C9}" destId="{3C276946-BC62-EA45-AAAC-CB5290026A18}" srcOrd="0" destOrd="0" parTransId="{C6AD4712-3F7D-D949-B05A-EA9CF5EE84E4}" sibTransId="{0D9D63EB-B3E0-FE40-A15E-C0125E60AE59}"/>
    <dgm:cxn modelId="{38241D2A-2888-104A-A582-001987F9CB6B}" type="presOf" srcId="{FC3F4412-840A-B04F-9E09-AEF667F5E9D9}" destId="{D5593BF9-85DC-B642-A294-FD40CB1CB967}" srcOrd="0" destOrd="0" presId="urn:microsoft.com/office/officeart/2005/8/layout/radial1"/>
    <dgm:cxn modelId="{28BFFC32-0C8B-7347-B208-AF693CEB22D4}" srcId="{F97E775B-00A5-8C42-BC27-A5C70D372A15}" destId="{4D8067BB-E022-6D4E-9571-2D614857B0C9}" srcOrd="0" destOrd="0" parTransId="{EB367492-7884-104E-99B1-38328C04A301}" sibTransId="{02996378-FA63-0248-8E1E-6B8823482093}"/>
    <dgm:cxn modelId="{8E324575-AAA8-4F46-A9F7-88D0F490AEEB}" srcId="{4D8067BB-E022-6D4E-9571-2D614857B0C9}" destId="{F9D04123-9C2E-EB47-9D16-59892FC1036A}" srcOrd="1" destOrd="0" parTransId="{59E8E411-3B35-654E-AE9E-47B6C9217BB2}" sibTransId="{AF25BC2F-7D96-F749-81E9-D764B58715B6}"/>
    <dgm:cxn modelId="{0DD74A7D-9DC3-FC4D-AF7B-D990C58E9418}" type="presOf" srcId="{C6AD4712-3F7D-D949-B05A-EA9CF5EE84E4}" destId="{59B5DAA8-BE7D-644E-9CBC-1864A7A38588}" srcOrd="1" destOrd="0" presId="urn:microsoft.com/office/officeart/2005/8/layout/radial1"/>
    <dgm:cxn modelId="{99343691-F511-A04C-8A01-8901F4A452F0}" type="presOf" srcId="{4D8067BB-E022-6D4E-9571-2D614857B0C9}" destId="{3238AC94-D6FF-574D-B0C6-6C531B0BE95D}" srcOrd="0" destOrd="0" presId="urn:microsoft.com/office/officeart/2005/8/layout/radial1"/>
    <dgm:cxn modelId="{2C56619B-1D3A-4147-A4EC-4F8B63CEA7F1}" type="presOf" srcId="{FC3F4412-840A-B04F-9E09-AEF667F5E9D9}" destId="{B296C593-09D6-3C4A-9E30-4097C318E333}" srcOrd="1" destOrd="0" presId="urn:microsoft.com/office/officeart/2005/8/layout/radial1"/>
    <dgm:cxn modelId="{940884A8-9067-4440-9BE6-491BD746AD93}" type="presOf" srcId="{F97E775B-00A5-8C42-BC27-A5C70D372A15}" destId="{8ED8B9C9-4179-5D45-A70F-77E4C96EDE43}" srcOrd="0" destOrd="0" presId="urn:microsoft.com/office/officeart/2005/8/layout/radial1"/>
    <dgm:cxn modelId="{907C31AC-5627-0345-850D-00B30FF16C54}" type="presOf" srcId="{533D96DF-E29A-1545-9110-54DA66D3C82A}" destId="{3317712F-F985-8244-BE34-C046FAA447DB}" srcOrd="0" destOrd="0" presId="urn:microsoft.com/office/officeart/2005/8/layout/radial1"/>
    <dgm:cxn modelId="{EF5C01B7-E6AF-014C-9DA6-FB57828A54AB}" srcId="{4D8067BB-E022-6D4E-9571-2D614857B0C9}" destId="{3323B4B8-1E52-CF4B-AEEB-0E6C09BC8DF2}" srcOrd="2" destOrd="0" parTransId="{FC3F4412-840A-B04F-9E09-AEF667F5E9D9}" sibTransId="{2070BFCD-E5A1-8D49-8A78-053CB2351CA5}"/>
    <dgm:cxn modelId="{DC3CC7CA-DCA0-1649-ABCF-F6751186D9C9}" type="presOf" srcId="{C6AD4712-3F7D-D949-B05A-EA9CF5EE84E4}" destId="{7467058B-CB37-BB43-B5C9-8ADB8295B7D4}" srcOrd="0" destOrd="0" presId="urn:microsoft.com/office/officeart/2005/8/layout/radial1"/>
    <dgm:cxn modelId="{E75CD3D3-9213-5042-A4A9-43C48202733A}" type="presOf" srcId="{3C276946-BC62-EA45-AAAC-CB5290026A18}" destId="{512305F1-059E-324C-A390-5DCDBB28B221}" srcOrd="0" destOrd="0" presId="urn:microsoft.com/office/officeart/2005/8/layout/radial1"/>
    <dgm:cxn modelId="{95883BD5-A3E3-164E-A76C-E7EC94EE6E99}" type="presOf" srcId="{59E8E411-3B35-654E-AE9E-47B6C9217BB2}" destId="{9919E01F-5F2F-474E-B91C-EB2DA582A530}" srcOrd="0" destOrd="0" presId="urn:microsoft.com/office/officeart/2005/8/layout/radial1"/>
    <dgm:cxn modelId="{541C3BE5-CCE8-844D-8A83-F9F32ABB0197}" type="presOf" srcId="{F85EF900-5A3B-D347-88ED-AEF31A0134E1}" destId="{9604B650-1602-F941-B7D9-8A78249FE0FB}" srcOrd="1" destOrd="0" presId="urn:microsoft.com/office/officeart/2005/8/layout/radial1"/>
    <dgm:cxn modelId="{E887D8F4-4D01-3144-9D65-28809FC7E2C4}" type="presOf" srcId="{3323B4B8-1E52-CF4B-AEEB-0E6C09BC8DF2}" destId="{D95BFED3-3BDA-2441-B9D8-83826E33A2B4}" srcOrd="0" destOrd="0" presId="urn:microsoft.com/office/officeart/2005/8/layout/radial1"/>
    <dgm:cxn modelId="{482A5EA8-64ED-3441-8FB3-92BBD82B5360}" type="presParOf" srcId="{8ED8B9C9-4179-5D45-A70F-77E4C96EDE43}" destId="{3238AC94-D6FF-574D-B0C6-6C531B0BE95D}" srcOrd="0" destOrd="0" presId="urn:microsoft.com/office/officeart/2005/8/layout/radial1"/>
    <dgm:cxn modelId="{887CB874-987B-C948-B8BB-F88B8742DA15}" type="presParOf" srcId="{8ED8B9C9-4179-5D45-A70F-77E4C96EDE43}" destId="{7467058B-CB37-BB43-B5C9-8ADB8295B7D4}" srcOrd="1" destOrd="0" presId="urn:microsoft.com/office/officeart/2005/8/layout/radial1"/>
    <dgm:cxn modelId="{D07F7783-3C6C-3741-9101-6FF432A04CCA}" type="presParOf" srcId="{7467058B-CB37-BB43-B5C9-8ADB8295B7D4}" destId="{59B5DAA8-BE7D-644E-9CBC-1864A7A38588}" srcOrd="0" destOrd="0" presId="urn:microsoft.com/office/officeart/2005/8/layout/radial1"/>
    <dgm:cxn modelId="{42819838-0781-AF44-ACA3-6CDF18FA40CD}" type="presParOf" srcId="{8ED8B9C9-4179-5D45-A70F-77E4C96EDE43}" destId="{512305F1-059E-324C-A390-5DCDBB28B221}" srcOrd="2" destOrd="0" presId="urn:microsoft.com/office/officeart/2005/8/layout/radial1"/>
    <dgm:cxn modelId="{6920E660-46A7-A844-A4A5-A07236A81201}" type="presParOf" srcId="{8ED8B9C9-4179-5D45-A70F-77E4C96EDE43}" destId="{9919E01F-5F2F-474E-B91C-EB2DA582A530}" srcOrd="3" destOrd="0" presId="urn:microsoft.com/office/officeart/2005/8/layout/radial1"/>
    <dgm:cxn modelId="{8394ED05-0009-1447-89A3-EE020B982B49}" type="presParOf" srcId="{9919E01F-5F2F-474E-B91C-EB2DA582A530}" destId="{FCA58710-A583-BA45-9AFE-54E455371CDA}" srcOrd="0" destOrd="0" presId="urn:microsoft.com/office/officeart/2005/8/layout/radial1"/>
    <dgm:cxn modelId="{E12C54E2-9E38-0545-B494-526F14C77A26}" type="presParOf" srcId="{8ED8B9C9-4179-5D45-A70F-77E4C96EDE43}" destId="{78F4F09C-1448-3C4D-8875-819A4C7B59B4}" srcOrd="4" destOrd="0" presId="urn:microsoft.com/office/officeart/2005/8/layout/radial1"/>
    <dgm:cxn modelId="{C4BB561B-2DDD-BF45-B2A4-A0D5DFF9D2BF}" type="presParOf" srcId="{8ED8B9C9-4179-5D45-A70F-77E4C96EDE43}" destId="{D5593BF9-85DC-B642-A294-FD40CB1CB967}" srcOrd="5" destOrd="0" presId="urn:microsoft.com/office/officeart/2005/8/layout/radial1"/>
    <dgm:cxn modelId="{C9FB2719-105D-5D4F-A6C7-C5C6E5B3AFB5}" type="presParOf" srcId="{D5593BF9-85DC-B642-A294-FD40CB1CB967}" destId="{B296C593-09D6-3C4A-9E30-4097C318E333}" srcOrd="0" destOrd="0" presId="urn:microsoft.com/office/officeart/2005/8/layout/radial1"/>
    <dgm:cxn modelId="{EAEF2DCE-A14D-CB44-8914-4EDB8F0045F0}" type="presParOf" srcId="{8ED8B9C9-4179-5D45-A70F-77E4C96EDE43}" destId="{D95BFED3-3BDA-2441-B9D8-83826E33A2B4}" srcOrd="6" destOrd="0" presId="urn:microsoft.com/office/officeart/2005/8/layout/radial1"/>
    <dgm:cxn modelId="{29C1341C-8F9D-EF43-BDC7-69544DECC69E}" type="presParOf" srcId="{8ED8B9C9-4179-5D45-A70F-77E4C96EDE43}" destId="{CAB807E3-6CA9-7F4E-AD4E-BC432301295B}" srcOrd="7" destOrd="0" presId="urn:microsoft.com/office/officeart/2005/8/layout/radial1"/>
    <dgm:cxn modelId="{287BBD48-3ADE-CA45-B77A-7F3D949CB999}" type="presParOf" srcId="{CAB807E3-6CA9-7F4E-AD4E-BC432301295B}" destId="{9604B650-1602-F941-B7D9-8A78249FE0FB}" srcOrd="0" destOrd="0" presId="urn:microsoft.com/office/officeart/2005/8/layout/radial1"/>
    <dgm:cxn modelId="{513F8283-FF78-544C-995A-E19812CE5CED}" type="presParOf" srcId="{8ED8B9C9-4179-5D45-A70F-77E4C96EDE43}" destId="{3317712F-F985-8244-BE34-C046FAA447DB}"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38AC94-D6FF-574D-B0C6-6C531B0BE95D}">
      <dsp:nvSpPr>
        <dsp:cNvPr id="0" name=""/>
        <dsp:cNvSpPr/>
      </dsp:nvSpPr>
      <dsp:spPr>
        <a:xfrm>
          <a:off x="2437876" y="1832320"/>
          <a:ext cx="1392311" cy="1392311"/>
        </a:xfrm>
        <a:prstGeom prst="ellipse">
          <a:avLst/>
        </a:prstGeom>
        <a:solidFill>
          <a:schemeClr val="lt1">
            <a:hueOff val="0"/>
            <a:satOff val="0"/>
            <a:lumOff val="0"/>
            <a:alphaOff val="0"/>
          </a:schemeClr>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VV Workgroup and CMT</a:t>
          </a:r>
        </a:p>
      </dsp:txBody>
      <dsp:txXfrm>
        <a:off x="2641775" y="2036219"/>
        <a:ext cx="984513" cy="984513"/>
      </dsp:txXfrm>
    </dsp:sp>
    <dsp:sp modelId="{7467058B-CB37-BB43-B5C9-8ADB8295B7D4}">
      <dsp:nvSpPr>
        <dsp:cNvPr id="0" name=""/>
        <dsp:cNvSpPr/>
      </dsp:nvSpPr>
      <dsp:spPr>
        <a:xfrm rot="16200000">
          <a:off x="2941448" y="1619745"/>
          <a:ext cx="385166" cy="39983"/>
        </a:xfrm>
        <a:custGeom>
          <a:avLst/>
          <a:gdLst/>
          <a:ahLst/>
          <a:cxnLst/>
          <a:rect l="0" t="0" r="0" b="0"/>
          <a:pathLst>
            <a:path>
              <a:moveTo>
                <a:pt x="0" y="19991"/>
              </a:moveTo>
              <a:lnTo>
                <a:pt x="385166" y="19991"/>
              </a:lnTo>
            </a:path>
          </a:pathLst>
        </a:custGeom>
        <a:noFill/>
        <a:ln w="28575" cap="flat" cmpd="sng" algn="ctr">
          <a:solidFill>
            <a:schemeClr val="tx2"/>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24402" y="1630107"/>
        <a:ext cx="19258" cy="19258"/>
      </dsp:txXfrm>
    </dsp:sp>
    <dsp:sp modelId="{512305F1-059E-324C-A390-5DCDBB28B221}">
      <dsp:nvSpPr>
        <dsp:cNvPr id="0" name=""/>
        <dsp:cNvSpPr/>
      </dsp:nvSpPr>
      <dsp:spPr>
        <a:xfrm>
          <a:off x="2402643" y="-15623"/>
          <a:ext cx="1462776" cy="1462776"/>
        </a:xfrm>
        <a:prstGeom prst="ellipse">
          <a:avLst/>
        </a:prstGeom>
        <a:solidFill>
          <a:schemeClr val="lt1">
            <a:hueOff val="0"/>
            <a:satOff val="0"/>
            <a:lumOff val="0"/>
            <a:alphaOff val="0"/>
          </a:schemeClr>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Outreach/ education (statewide)</a:t>
          </a:r>
        </a:p>
      </dsp:txBody>
      <dsp:txXfrm>
        <a:off x="2616862" y="198596"/>
        <a:ext cx="1034338" cy="1034338"/>
      </dsp:txXfrm>
    </dsp:sp>
    <dsp:sp modelId="{9919E01F-5F2F-474E-B91C-EB2DA582A530}">
      <dsp:nvSpPr>
        <dsp:cNvPr id="0" name=""/>
        <dsp:cNvSpPr/>
      </dsp:nvSpPr>
      <dsp:spPr>
        <a:xfrm>
          <a:off x="3830187" y="2508484"/>
          <a:ext cx="385166" cy="39983"/>
        </a:xfrm>
        <a:custGeom>
          <a:avLst/>
          <a:gdLst/>
          <a:ahLst/>
          <a:cxnLst/>
          <a:rect l="0" t="0" r="0" b="0"/>
          <a:pathLst>
            <a:path>
              <a:moveTo>
                <a:pt x="0" y="19991"/>
              </a:moveTo>
              <a:lnTo>
                <a:pt x="385166" y="19991"/>
              </a:lnTo>
            </a:path>
          </a:pathLst>
        </a:custGeom>
        <a:noFill/>
        <a:ln w="28575" cap="flat" cmpd="sng" algn="ctr">
          <a:solidFill>
            <a:schemeClr val="tx2"/>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13141" y="2518846"/>
        <a:ext cx="19258" cy="19258"/>
      </dsp:txXfrm>
    </dsp:sp>
    <dsp:sp modelId="{78F4F09C-1448-3C4D-8875-819A4C7B59B4}">
      <dsp:nvSpPr>
        <dsp:cNvPr id="0" name=""/>
        <dsp:cNvSpPr/>
      </dsp:nvSpPr>
      <dsp:spPr>
        <a:xfrm>
          <a:off x="4215354" y="1797087"/>
          <a:ext cx="1462776" cy="1462776"/>
        </a:xfrm>
        <a:prstGeom prst="ellipse">
          <a:avLst/>
        </a:prstGeom>
        <a:solidFill>
          <a:schemeClr val="lt1">
            <a:hueOff val="0"/>
            <a:satOff val="0"/>
            <a:lumOff val="0"/>
            <a:alphaOff val="0"/>
          </a:schemeClr>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Vaccination (campuses)</a:t>
          </a:r>
        </a:p>
      </dsp:txBody>
      <dsp:txXfrm>
        <a:off x="4429573" y="2011306"/>
        <a:ext cx="1034338" cy="1034338"/>
      </dsp:txXfrm>
    </dsp:sp>
    <dsp:sp modelId="{D5593BF9-85DC-B642-A294-FD40CB1CB967}">
      <dsp:nvSpPr>
        <dsp:cNvPr id="0" name=""/>
        <dsp:cNvSpPr/>
      </dsp:nvSpPr>
      <dsp:spPr>
        <a:xfrm rot="5400000">
          <a:off x="2941448" y="3397223"/>
          <a:ext cx="385166" cy="39983"/>
        </a:xfrm>
        <a:custGeom>
          <a:avLst/>
          <a:gdLst/>
          <a:ahLst/>
          <a:cxnLst/>
          <a:rect l="0" t="0" r="0" b="0"/>
          <a:pathLst>
            <a:path>
              <a:moveTo>
                <a:pt x="0" y="19991"/>
              </a:moveTo>
              <a:lnTo>
                <a:pt x="385166" y="19991"/>
              </a:lnTo>
            </a:path>
          </a:pathLst>
        </a:custGeom>
        <a:noFill/>
        <a:ln w="28575" cap="flat" cmpd="sng" algn="ctr">
          <a:solidFill>
            <a:schemeClr val="tx2"/>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24402" y="3407585"/>
        <a:ext cx="19258" cy="19258"/>
      </dsp:txXfrm>
    </dsp:sp>
    <dsp:sp modelId="{D95BFED3-3BDA-2441-B9D8-83826E33A2B4}">
      <dsp:nvSpPr>
        <dsp:cNvPr id="0" name=""/>
        <dsp:cNvSpPr/>
      </dsp:nvSpPr>
      <dsp:spPr>
        <a:xfrm>
          <a:off x="2402643" y="3609798"/>
          <a:ext cx="1462776" cy="1462776"/>
        </a:xfrm>
        <a:prstGeom prst="ellipse">
          <a:avLst/>
        </a:prstGeom>
        <a:solidFill>
          <a:schemeClr val="lt1">
            <a:hueOff val="0"/>
            <a:satOff val="0"/>
            <a:lumOff val="0"/>
            <a:alphaOff val="0"/>
          </a:schemeClr>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Vaccination</a:t>
          </a:r>
          <a:br>
            <a:rPr lang="en-US" sz="1600" kern="1200" dirty="0"/>
          </a:br>
          <a:r>
            <a:rPr lang="en-US" sz="1600" kern="1200" dirty="0"/>
            <a:t>(statewide)</a:t>
          </a:r>
        </a:p>
      </dsp:txBody>
      <dsp:txXfrm>
        <a:off x="2616862" y="3824017"/>
        <a:ext cx="1034338" cy="1034338"/>
      </dsp:txXfrm>
    </dsp:sp>
    <dsp:sp modelId="{CAB807E3-6CA9-7F4E-AD4E-BC432301295B}">
      <dsp:nvSpPr>
        <dsp:cNvPr id="0" name=""/>
        <dsp:cNvSpPr/>
      </dsp:nvSpPr>
      <dsp:spPr>
        <a:xfrm rot="10800000">
          <a:off x="2052709" y="2508484"/>
          <a:ext cx="385166" cy="39983"/>
        </a:xfrm>
        <a:custGeom>
          <a:avLst/>
          <a:gdLst/>
          <a:ahLst/>
          <a:cxnLst/>
          <a:rect l="0" t="0" r="0" b="0"/>
          <a:pathLst>
            <a:path>
              <a:moveTo>
                <a:pt x="0" y="19991"/>
              </a:moveTo>
              <a:lnTo>
                <a:pt x="385166" y="19991"/>
              </a:lnTo>
            </a:path>
          </a:pathLst>
        </a:custGeom>
        <a:noFill/>
        <a:ln w="28575" cap="flat" cmpd="sng" algn="ctr">
          <a:solidFill>
            <a:schemeClr val="tx2"/>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235663" y="2518846"/>
        <a:ext cx="19258" cy="19258"/>
      </dsp:txXfrm>
    </dsp:sp>
    <dsp:sp modelId="{3317712F-F985-8244-BE34-C046FAA447DB}">
      <dsp:nvSpPr>
        <dsp:cNvPr id="0" name=""/>
        <dsp:cNvSpPr/>
      </dsp:nvSpPr>
      <dsp:spPr>
        <a:xfrm>
          <a:off x="589932" y="1797087"/>
          <a:ext cx="1462776" cy="1462776"/>
        </a:xfrm>
        <a:prstGeom prst="ellipse">
          <a:avLst/>
        </a:prstGeom>
        <a:solidFill>
          <a:schemeClr val="lt1">
            <a:hueOff val="0"/>
            <a:satOff val="0"/>
            <a:lumOff val="0"/>
            <a:alphaOff val="0"/>
          </a:schemeClr>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Outreach/ education (campuses)</a:t>
          </a:r>
        </a:p>
      </dsp:txBody>
      <dsp:txXfrm>
        <a:off x="804151" y="2011306"/>
        <a:ext cx="1034338" cy="1034338"/>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8A0696-E8A4-5E47-B426-CB2DE1C28947}" type="datetimeFigureOut">
              <a:rPr lang="en-US" smtClean="0"/>
              <a:t>2/11/2021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A39D37-EB39-9B49-85DF-DD837FDB43E8}" type="slidenum">
              <a:rPr lang="en-US" smtClean="0"/>
              <a:t>‹#›</a:t>
            </a:fld>
            <a:endParaRPr lang="en-US"/>
          </a:p>
        </p:txBody>
      </p:sp>
    </p:spTree>
    <p:extLst>
      <p:ext uri="{BB962C8B-B14F-4D97-AF65-F5344CB8AC3E}">
        <p14:creationId xmlns:p14="http://schemas.microsoft.com/office/powerpoint/2010/main" val="63214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Must be in Slide</a:t>
            </a:r>
            <a:r>
              <a:rPr lang="en-US" baseline="0" dirty="0"/>
              <a:t> Master mode to swap out photos. </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0</a:t>
            </a:fld>
            <a:endParaRPr lang="en-US"/>
          </a:p>
        </p:txBody>
      </p:sp>
    </p:spTree>
    <p:extLst>
      <p:ext uri="{BB962C8B-B14F-4D97-AF65-F5344CB8AC3E}">
        <p14:creationId xmlns:p14="http://schemas.microsoft.com/office/powerpoint/2010/main" val="338416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A39D37-EB39-9B49-85DF-DD837FDB43E8}" type="slidenum">
              <a:rPr lang="en-US" smtClean="0"/>
              <a:t>3</a:t>
            </a:fld>
            <a:endParaRPr lang="en-US"/>
          </a:p>
        </p:txBody>
      </p:sp>
    </p:spTree>
    <p:extLst>
      <p:ext uri="{BB962C8B-B14F-4D97-AF65-F5344CB8AC3E}">
        <p14:creationId xmlns:p14="http://schemas.microsoft.com/office/powerpoint/2010/main" val="2825512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4A39D37-EB39-9B49-85DF-DD837FDB43E8}" type="slidenum">
              <a:rPr lang="en-US" smtClean="0"/>
              <a:t>8</a:t>
            </a:fld>
            <a:endParaRPr lang="en-US"/>
          </a:p>
        </p:txBody>
      </p:sp>
    </p:spTree>
    <p:extLst>
      <p:ext uri="{BB962C8B-B14F-4D97-AF65-F5344CB8AC3E}">
        <p14:creationId xmlns:p14="http://schemas.microsoft.com/office/powerpoint/2010/main" val="2046899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Family and Community Health program within the Extension Service and the College of Public Health and Human Sciences will be leading the statewide OSU effort for state and campus-level messaging for vaccine readiness and in support of on-going public health measures.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In the College of Pharmacy: students are supporting the vaccination effort; students will be assisting with the 211 call service that will answer questions related to vaccine and vaccinations.</a:t>
            </a:r>
          </a:p>
          <a:p>
            <a:r>
              <a:rPr lang="en-US" sz="1200" b="0" i="0" u="none" strike="noStrike"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4A39D37-EB39-9B49-85DF-DD837FDB43E8}" type="slidenum">
              <a:rPr lang="en-US" smtClean="0"/>
              <a:t>9</a:t>
            </a:fld>
            <a:endParaRPr lang="en-US"/>
          </a:p>
        </p:txBody>
      </p:sp>
    </p:spTree>
    <p:extLst>
      <p:ext uri="{BB962C8B-B14F-4D97-AF65-F5344CB8AC3E}">
        <p14:creationId xmlns:p14="http://schemas.microsoft.com/office/powerpoint/2010/main" val="387740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4A39D37-EB39-9B49-85DF-DD837FDB43E8}" type="slidenum">
              <a:rPr lang="en-US" smtClean="0"/>
              <a:t>10</a:t>
            </a:fld>
            <a:endParaRPr lang="en-US"/>
          </a:p>
        </p:txBody>
      </p:sp>
    </p:spTree>
    <p:extLst>
      <p:ext uri="{BB962C8B-B14F-4D97-AF65-F5344CB8AC3E}">
        <p14:creationId xmlns:p14="http://schemas.microsoft.com/office/powerpoint/2010/main" val="14175854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Full Image 1">
    <p:spTree>
      <p:nvGrpSpPr>
        <p:cNvPr id="1" name=""/>
        <p:cNvGrpSpPr/>
        <p:nvPr/>
      </p:nvGrpSpPr>
      <p:grpSpPr>
        <a:xfrm>
          <a:off x="0" y="0"/>
          <a:ext cx="0" cy="0"/>
          <a:chOff x="0" y="0"/>
          <a:chExt cx="0" cy="0"/>
        </a:xfrm>
      </p:grpSpPr>
      <p:sp>
        <p:nvSpPr>
          <p:cNvPr id="11" name="Rectangle 10"/>
          <p:cNvSpPr/>
          <p:nvPr userDrawn="1"/>
        </p:nvSpPr>
        <p:spPr>
          <a:xfrm>
            <a:off x="0" y="0"/>
            <a:ext cx="12192000" cy="55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hasCustomPrompt="1"/>
          </p:nvPr>
        </p:nvSpPr>
        <p:spPr>
          <a:xfrm>
            <a:off x="0" y="0"/>
            <a:ext cx="12192000" cy="5588000"/>
          </a:xfrm>
        </p:spPr>
        <p:txBody>
          <a:bodyPr/>
          <a:lstStyle>
            <a:lvl1pPr marL="0" indent="0">
              <a:buNone/>
              <a:defRPr baseline="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Insert Picture Background</a:t>
            </a:r>
          </a:p>
        </p:txBody>
      </p:sp>
      <p:sp>
        <p:nvSpPr>
          <p:cNvPr id="4" name="Rectangle 3"/>
          <p:cNvSpPr/>
          <p:nvPr userDrawn="1"/>
        </p:nvSpPr>
        <p:spPr>
          <a:xfrm>
            <a:off x="0" y="5587320"/>
            <a:ext cx="12192000" cy="1270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66801" y="1637759"/>
            <a:ext cx="5375563" cy="3480716"/>
          </a:xfrm>
        </p:spPr>
        <p:txBody>
          <a:bodyPr wrap="square" lIns="0" tIns="0" rIns="0" bIns="0" anchor="t" anchorCtr="0">
            <a:normAutofit/>
          </a:bodyPr>
          <a:lstStyle>
            <a:lvl1pPr algn="l">
              <a:defRPr sz="8000" cap="all" baseline="0">
                <a:solidFill>
                  <a:srgbClr val="DC4405"/>
                </a:solidFill>
                <a:latin typeface="Impact" panose="020B0806030902050204" pitchFamily="34" charset="0"/>
              </a:defRPr>
            </a:lvl1pPr>
          </a:lstStyle>
          <a:p>
            <a:r>
              <a:rPr lang="en-US" dirty="0"/>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tx2"/>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College or department</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60781" y="5692095"/>
            <a:ext cx="3270437" cy="104474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 White - No Crest">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OREGON STATE UNIVERSITY</a:t>
            </a:r>
          </a:p>
        </p:txBody>
      </p:sp>
      <p:sp>
        <p:nvSpPr>
          <p:cNvPr id="4" name="Slide Number Placeholder 3"/>
          <p:cNvSpPr>
            <a:spLocks noGrp="1"/>
          </p:cNvSpPr>
          <p:nvPr>
            <p:ph type="sldNum" sz="quarter" idx="12"/>
          </p:nvPr>
        </p:nvSpPr>
        <p:spPr/>
        <p:txBody>
          <a:bodyPr/>
          <a:lstStyle>
            <a:lvl1pPr>
              <a:defRPr>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AAB6004F-53F9-E74D-AC89-56EA63355CB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 White - No Cre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aseline="0">
                <a:solidFill>
                  <a:schemeClr val="tx2"/>
                </a:solidFill>
                <a:latin typeface="Georgia" panose="02040502050405020303"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a:defRPr sz="2800" baseline="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a:defRPr sz="2400" baseline="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a:defRPr sz="2000" baseline="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a:defRPr sz="2000" baseline="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lvl1pPr>
              <a:defRPr>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OREGON STATE UNIVERSITY</a:t>
            </a:r>
          </a:p>
        </p:txBody>
      </p:sp>
      <p:sp>
        <p:nvSpPr>
          <p:cNvPr id="7" name="Slide Number Placeholder 6"/>
          <p:cNvSpPr>
            <a:spLocks noGrp="1"/>
          </p:cNvSpPr>
          <p:nvPr>
            <p:ph type="sldNum" sz="quarter" idx="12"/>
          </p:nvPr>
        </p:nvSpPr>
        <p:spPr/>
        <p:txBody>
          <a:bodyPr/>
          <a:lstStyle>
            <a:lvl1pPr>
              <a:defRPr>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AAB6004F-53F9-E74D-AC89-56EA63355CB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 White - No Cre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aseline="0">
                <a:solidFill>
                  <a:schemeClr val="tx2"/>
                </a:solidFill>
                <a:latin typeface="Georgia" panose="02040502050405020303" pitchFamily="18" charset="0"/>
              </a:defRPr>
            </a:lvl1pPr>
          </a:lstStyle>
          <a:p>
            <a:r>
              <a:rPr lang="en-US"/>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lvl1pPr>
              <a:defRPr>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OREGON STATE UNIVERSITY</a:t>
            </a:r>
          </a:p>
        </p:txBody>
      </p:sp>
      <p:sp>
        <p:nvSpPr>
          <p:cNvPr id="7" name="Slide Number Placeholder 6"/>
          <p:cNvSpPr>
            <a:spLocks noGrp="1"/>
          </p:cNvSpPr>
          <p:nvPr>
            <p:ph type="sldNum" sz="quarter" idx="12"/>
          </p:nvPr>
        </p:nvSpPr>
        <p:spPr/>
        <p:txBody>
          <a:bodyPr/>
          <a:lstStyle>
            <a:lvl1pPr>
              <a:defRPr>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AAB6004F-53F9-E74D-AC89-56EA63355CB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Black">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rgbClr val="DC4405"/>
                </a:solidFill>
                <a:latin typeface="Impact" panose="020B0806030902050204" pitchFamily="34" charset="0"/>
              </a:defRPr>
            </a:lvl1pPr>
          </a:lstStyle>
          <a:p>
            <a:r>
              <a:rPr lang="en-US" dirty="0"/>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bg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College or department</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39150" y="5493828"/>
            <a:ext cx="3314705" cy="1058890"/>
          </a:xfrm>
          <a:prstGeom prst="rect">
            <a:avLst/>
          </a:prstGeom>
        </p:spPr>
      </p:pic>
    </p:spTree>
    <p:extLst>
      <p:ext uri="{BB962C8B-B14F-4D97-AF65-F5344CB8AC3E}">
        <p14:creationId xmlns:p14="http://schemas.microsoft.com/office/powerpoint/2010/main" val="1525237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 Orang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chemeClr val="bg1"/>
                </a:solidFill>
                <a:latin typeface="Impact" panose="020B0806030902050204" pitchFamily="34" charset="0"/>
              </a:defRPr>
            </a:lvl1pPr>
          </a:lstStyle>
          <a:p>
            <a:r>
              <a:rPr lang="en-US" dirty="0"/>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tx2"/>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College or department</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56685" y="5493964"/>
            <a:ext cx="3270437" cy="104474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 White - No Crest">
    <p:spTree>
      <p:nvGrpSpPr>
        <p:cNvPr id="1" name=""/>
        <p:cNvGrpSpPr/>
        <p:nvPr/>
      </p:nvGrpSpPr>
      <p:grpSpPr>
        <a:xfrm>
          <a:off x="0" y="0"/>
          <a:ext cx="0" cy="0"/>
          <a:chOff x="0" y="0"/>
          <a:chExt cx="0" cy="0"/>
        </a:xfrm>
      </p:grpSpPr>
      <p:sp>
        <p:nvSpPr>
          <p:cNvPr id="5" name="Rectangle 4"/>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rgbClr val="DC4405"/>
                </a:solidFill>
                <a:latin typeface="Impact" panose="020B0806030902050204" pitchFamily="34" charset="0"/>
              </a:defRPr>
            </a:lvl1pPr>
          </a:lstStyle>
          <a:p>
            <a:r>
              <a:rPr lang="en-US" dirty="0"/>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tx2"/>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College or department</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50396" y="5347017"/>
            <a:ext cx="3483016" cy="143378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White - No Cre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latin typeface="Georgia" panose="02040502050405020303" pitchFamily="18"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a:defRPr>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a:defRPr>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a:defRPr>
                <a:solidFill>
                  <a:schemeClr val="tx2"/>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OREGON STATE UNIVERSITY</a:t>
            </a:r>
          </a:p>
        </p:txBody>
      </p:sp>
      <p:sp>
        <p:nvSpPr>
          <p:cNvPr id="6" name="Slide Number Placeholder 5"/>
          <p:cNvSpPr>
            <a:spLocks noGrp="1"/>
          </p:cNvSpPr>
          <p:nvPr>
            <p:ph type="sldNum" sz="quarter" idx="12"/>
          </p:nvPr>
        </p:nvSpPr>
        <p:spPr/>
        <p:txBody>
          <a:bodyPr/>
          <a:lstStyle>
            <a:lvl1pPr>
              <a:defRPr>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AAB6004F-53F9-E74D-AC89-56EA63355CB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 Whit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6600">
                <a:solidFill>
                  <a:schemeClr val="tx2"/>
                </a:solidFill>
                <a:latin typeface="Georgia" panose="02040502050405020303" pitchFamily="18" charset="0"/>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OREGON STATE UNIVERSITY</a:t>
            </a:r>
          </a:p>
        </p:txBody>
      </p:sp>
      <p:sp>
        <p:nvSpPr>
          <p:cNvPr id="6" name="Slide Number Placeholder 5"/>
          <p:cNvSpPr>
            <a:spLocks noGrp="1"/>
          </p:cNvSpPr>
          <p:nvPr>
            <p:ph type="sldNum" sz="quarter" idx="12"/>
          </p:nvPr>
        </p:nvSpPr>
        <p:spPr/>
        <p:txBody>
          <a:bodyPr/>
          <a:lstStyle>
            <a:lvl1pPr>
              <a:defRPr>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AAB6004F-53F9-E74D-AC89-56EA63355CB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 White - No Cre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2"/>
                </a:solidFill>
                <a:latin typeface="Georgia" panose="02040502050405020303" pitchFamily="18"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2"/>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2"/>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lvl1pPr>
              <a:defRPr>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OREGON STATE UNIVERSITY</a:t>
            </a:r>
          </a:p>
        </p:txBody>
      </p:sp>
      <p:sp>
        <p:nvSpPr>
          <p:cNvPr id="7" name="Slide Number Placeholder 6"/>
          <p:cNvSpPr>
            <a:spLocks noGrp="1"/>
          </p:cNvSpPr>
          <p:nvPr>
            <p:ph type="sldNum" sz="quarter" idx="12"/>
          </p:nvPr>
        </p:nvSpPr>
        <p:spPr/>
        <p:txBody>
          <a:bodyPr/>
          <a:lstStyle>
            <a:lvl1pPr>
              <a:defRPr>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AAB6004F-53F9-E74D-AC89-56EA63355CB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 White - No Crest">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aseline="0">
                <a:solidFill>
                  <a:schemeClr val="tx2"/>
                </a:solidFill>
                <a:latin typeface="Georgia" panose="02040502050405020303" pitchFamily="18" charset="0"/>
              </a:defRPr>
            </a:lvl1p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2"/>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2"/>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lvl1pPr>
              <a:defRPr>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OREGON STATE UNIVERSITY</a:t>
            </a:r>
          </a:p>
        </p:txBody>
      </p:sp>
      <p:sp>
        <p:nvSpPr>
          <p:cNvPr id="9" name="Slide Number Placeholder 8"/>
          <p:cNvSpPr>
            <a:spLocks noGrp="1"/>
          </p:cNvSpPr>
          <p:nvPr>
            <p:ph type="sldNum" sz="quarter" idx="12"/>
          </p:nvPr>
        </p:nvSpPr>
        <p:spPr/>
        <p:txBody>
          <a:bodyPr/>
          <a:lstStyle>
            <a:lvl1pPr>
              <a:defRPr>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AAB6004F-53F9-E74D-AC89-56EA63355CB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 White - No Cre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2"/>
                </a:solidFill>
                <a:latin typeface="Georgia" panose="02040502050405020303" pitchFamily="18" charset="0"/>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lvl1pPr>
              <a:defRPr>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OREGON STATE UNIVERSITY</a:t>
            </a:r>
          </a:p>
        </p:txBody>
      </p:sp>
      <p:sp>
        <p:nvSpPr>
          <p:cNvPr id="5" name="Slide Number Placeholder 4"/>
          <p:cNvSpPr>
            <a:spLocks noGrp="1"/>
          </p:cNvSpPr>
          <p:nvPr>
            <p:ph type="sldNum" sz="quarter" idx="12"/>
          </p:nvPr>
        </p:nvSpPr>
        <p:spPr/>
        <p:txBody>
          <a:bodyPr/>
          <a:lstStyle>
            <a:lvl1pPr>
              <a:defRPr>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AAB6004F-53F9-E74D-AC89-56EA63355CB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a:xfrm>
            <a:off x="228600" y="209550"/>
            <a:ext cx="11725275" cy="6429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038600" y="6226174"/>
            <a:ext cx="6680200" cy="365125"/>
          </a:xfrm>
          <a:prstGeom prst="rect">
            <a:avLst/>
          </a:prstGeom>
        </p:spPr>
        <p:txBody>
          <a:bodyPr vert="horz" lIns="91440" tIns="45720" rIns="91440" bIns="45720" rtlCol="0" anchor="ctr"/>
          <a:lstStyle>
            <a:lvl1pPr algn="r">
              <a:defRPr sz="120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OREGON STATE UNIVERSITY</a:t>
            </a:r>
          </a:p>
        </p:txBody>
      </p:sp>
      <p:sp>
        <p:nvSpPr>
          <p:cNvPr id="6" name="Slide Number Placeholder 5"/>
          <p:cNvSpPr>
            <a:spLocks noGrp="1"/>
          </p:cNvSpPr>
          <p:nvPr>
            <p:ph type="sldNum" sz="quarter" idx="4"/>
          </p:nvPr>
        </p:nvSpPr>
        <p:spPr>
          <a:xfrm>
            <a:off x="10718800" y="6226174"/>
            <a:ext cx="635000" cy="365125"/>
          </a:xfrm>
          <a:prstGeom prst="rect">
            <a:avLst/>
          </a:prstGeom>
        </p:spPr>
        <p:txBody>
          <a:bodyPr vert="horz" lIns="91440" tIns="45720" rIns="91440" bIns="45720" rtlCol="0" anchor="ctr"/>
          <a:lstStyle>
            <a:lvl1pPr algn="l">
              <a:defRPr sz="120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 </a:t>
            </a:r>
            <a:fld id="{AAB6004F-53F9-E74D-AC89-56EA63355CB3}" type="slidenum">
              <a:rPr lang="en-US" smtClean="0"/>
              <a:pPr/>
              <a:t>‹#›</a:t>
            </a:fld>
            <a:endParaRPr lang="en-US" dirty="0"/>
          </a:p>
        </p:txBody>
      </p:sp>
    </p:spTree>
    <p:extLst>
      <p:ext uri="{BB962C8B-B14F-4D97-AF65-F5344CB8AC3E}">
        <p14:creationId xmlns:p14="http://schemas.microsoft.com/office/powerpoint/2010/main" val="679971781"/>
      </p:ext>
    </p:extLst>
  </p:cSld>
  <p:clrMap bg1="lt1" tx1="dk1" bg2="lt2" tx2="dk2" accent1="accent1" accent2="accent2" accent3="accent3" accent4="accent4" accent5="accent5" accent6="accent6" hlink="hlink" folHlink="folHlink"/>
  <p:sldLayoutIdLst>
    <p:sldLayoutId id="2147483703" r:id="rId1"/>
    <p:sldLayoutId id="2147483649" r:id="rId2"/>
    <p:sldLayoutId id="2147483677" r:id="rId3"/>
    <p:sldLayoutId id="2147483678" r:id="rId4"/>
    <p:sldLayoutId id="2147483681" r:id="rId5"/>
    <p:sldLayoutId id="2147483669" r:id="rId6"/>
    <p:sldLayoutId id="2147483687" r:id="rId7"/>
    <p:sldLayoutId id="2147483690" r:id="rId8"/>
    <p:sldLayoutId id="2147483693" r:id="rId9"/>
    <p:sldLayoutId id="2147483696" r:id="rId10"/>
    <p:sldLayoutId id="2147483699" r:id="rId11"/>
    <p:sldLayoutId id="2147483702" r:id="rId12"/>
  </p:sldLayoutIdLst>
  <p:hf hdr="0" dt="0"/>
  <p:txStyles>
    <p:titleStyle>
      <a:lvl1pPr algn="l" defTabSz="914400" rtl="0" eaLnBrk="1" latinLnBrk="0" hangingPunct="1">
        <a:lnSpc>
          <a:spcPct val="90000"/>
        </a:lnSpc>
        <a:spcBef>
          <a:spcPct val="0"/>
        </a:spcBef>
        <a:buNone/>
        <a:defRPr sz="4400" kern="1200" baseline="0">
          <a:solidFill>
            <a:schemeClr val="bg1"/>
          </a:solidFill>
          <a:latin typeface="Rufina-Stencil-Bold"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bg1"/>
          </a:solidFill>
          <a:latin typeface="KievitPro-Regular"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bg1"/>
          </a:solidFill>
          <a:latin typeface="KievitPro-Regular"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bg1"/>
          </a:solidFill>
          <a:latin typeface="KievitPro-Regular"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bg1"/>
          </a:solidFill>
          <a:latin typeface="KievitPro-Regular"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bg1"/>
          </a:solidFill>
          <a:latin typeface="KievitPro-Regular"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covid.oregonstate.edu/faq"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sharedsystems.dhsoha.state.or.us/DHSForms/Served/le3527a.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p:sp>
      <p:sp>
        <p:nvSpPr>
          <p:cNvPr id="8" name="Title 7"/>
          <p:cNvSpPr>
            <a:spLocks noGrp="1"/>
          </p:cNvSpPr>
          <p:nvPr>
            <p:ph type="ctrTitle"/>
          </p:nvPr>
        </p:nvSpPr>
        <p:spPr>
          <a:xfrm>
            <a:off x="1066800" y="1637759"/>
            <a:ext cx="10058399" cy="3480716"/>
          </a:xfrm>
        </p:spPr>
        <p:txBody>
          <a:bodyPr>
            <a:normAutofit/>
          </a:bodyPr>
          <a:lstStyle/>
          <a:p>
            <a:r>
              <a:rPr lang="en-US" sz="6000" dirty="0"/>
              <a:t>COVID-19 Planning</a:t>
            </a:r>
            <a:br>
              <a:rPr lang="en-US" sz="6000" dirty="0"/>
            </a:br>
            <a:r>
              <a:rPr lang="en-US" sz="6000" dirty="0"/>
              <a:t>Vaccine distribution support</a:t>
            </a:r>
          </a:p>
        </p:txBody>
      </p:sp>
      <p:sp>
        <p:nvSpPr>
          <p:cNvPr id="9" name="Subtitle 8"/>
          <p:cNvSpPr>
            <a:spLocks noGrp="1"/>
          </p:cNvSpPr>
          <p:nvPr>
            <p:ph type="subTitle" idx="1"/>
          </p:nvPr>
        </p:nvSpPr>
        <p:spPr/>
        <p:txBody>
          <a:bodyPr/>
          <a:lstStyle/>
          <a:p>
            <a:r>
              <a:rPr lang="en-US" dirty="0"/>
              <a:t>Update to Faculty Senate, February 11, 2021</a:t>
            </a:r>
          </a:p>
        </p:txBody>
      </p:sp>
    </p:spTree>
    <p:extLst>
      <p:ext uri="{BB962C8B-B14F-4D97-AF65-F5344CB8AC3E}">
        <p14:creationId xmlns:p14="http://schemas.microsoft.com/office/powerpoint/2010/main" val="2087322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OSU statewide support</a:t>
            </a:r>
          </a:p>
        </p:txBody>
      </p:sp>
      <p:sp>
        <p:nvSpPr>
          <p:cNvPr id="3" name="Content Placeholder 2">
            <a:extLst>
              <a:ext uri="{FF2B5EF4-FFF2-40B4-BE49-F238E27FC236}">
                <a16:creationId xmlns:a16="http://schemas.microsoft.com/office/drawing/2014/main" id="{35896FE8-E274-1F4B-A3BC-3B31A63D078C}"/>
              </a:ext>
            </a:extLst>
          </p:cNvPr>
          <p:cNvSpPr>
            <a:spLocks noGrp="1"/>
          </p:cNvSpPr>
          <p:nvPr>
            <p:ph sz="half" idx="2"/>
          </p:nvPr>
        </p:nvSpPr>
        <p:spPr>
          <a:xfrm>
            <a:off x="838200" y="1825624"/>
            <a:ext cx="10515600" cy="4548671"/>
          </a:xfrm>
        </p:spPr>
        <p:txBody>
          <a:bodyPr>
            <a:normAutofit fontScale="92500" lnSpcReduction="10000"/>
          </a:bodyPr>
          <a:lstStyle/>
          <a:p>
            <a:pPr marL="0" indent="0">
              <a:buNone/>
            </a:pPr>
            <a:r>
              <a:rPr lang="en-US" b="1" dirty="0"/>
              <a:t>Extension</a:t>
            </a:r>
          </a:p>
          <a:p>
            <a:r>
              <a:rPr lang="en-US" dirty="0"/>
              <a:t>Assess and address local needs/gaps with community partners</a:t>
            </a:r>
          </a:p>
          <a:p>
            <a:r>
              <a:rPr lang="en-US" dirty="0"/>
              <a:t>Share credible, trusted information with the public</a:t>
            </a:r>
          </a:p>
          <a:p>
            <a:r>
              <a:rPr lang="en-US" dirty="0"/>
              <a:t>Create and modify toolkits/resources for OSU employees</a:t>
            </a:r>
          </a:p>
          <a:p>
            <a:r>
              <a:rPr lang="en-US" dirty="0"/>
              <a:t>Provide indirect/logistics support</a:t>
            </a:r>
          </a:p>
          <a:p>
            <a:pPr marL="0" indent="0">
              <a:buNone/>
            </a:pPr>
            <a:endParaRPr lang="en-US" dirty="0"/>
          </a:p>
          <a:p>
            <a:pPr marL="0" indent="0">
              <a:buNone/>
            </a:pPr>
            <a:r>
              <a:rPr lang="en-US" b="1" dirty="0"/>
              <a:t>College of Pharmacy</a:t>
            </a:r>
          </a:p>
          <a:p>
            <a:r>
              <a:rPr lang="en-US" dirty="0"/>
              <a:t>Vaccinations by clinical students</a:t>
            </a:r>
          </a:p>
          <a:p>
            <a:r>
              <a:rPr lang="en-US" dirty="0"/>
              <a:t>Support 211 call center</a:t>
            </a:r>
          </a:p>
          <a:p>
            <a:endParaRPr lang="en-US" dirty="0"/>
          </a:p>
        </p:txBody>
      </p:sp>
    </p:spTree>
    <p:extLst>
      <p:ext uri="{BB962C8B-B14F-4D97-AF65-F5344CB8AC3E}">
        <p14:creationId xmlns:p14="http://schemas.microsoft.com/office/powerpoint/2010/main" val="1804762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FAQs and resources</a:t>
            </a:r>
          </a:p>
        </p:txBody>
      </p:sp>
      <p:sp>
        <p:nvSpPr>
          <p:cNvPr id="5" name="Content Placeholder 4">
            <a:extLst>
              <a:ext uri="{FF2B5EF4-FFF2-40B4-BE49-F238E27FC236}">
                <a16:creationId xmlns:a16="http://schemas.microsoft.com/office/drawing/2014/main" id="{693A4AB1-618C-D448-ACE9-B23C76C99204}"/>
              </a:ext>
            </a:extLst>
          </p:cNvPr>
          <p:cNvSpPr>
            <a:spLocks noGrp="1"/>
          </p:cNvSpPr>
          <p:nvPr>
            <p:ph idx="1"/>
          </p:nvPr>
        </p:nvSpPr>
        <p:spPr>
          <a:xfrm>
            <a:off x="838200" y="1825625"/>
            <a:ext cx="4913671" cy="4351338"/>
          </a:xfrm>
        </p:spPr>
        <p:txBody>
          <a:bodyPr>
            <a:normAutofit/>
          </a:bodyPr>
          <a:lstStyle/>
          <a:p>
            <a:pPr marL="514350" indent="-514350">
              <a:buFont typeface="+mj-lt"/>
              <a:buAutoNum type="arabicPeriod"/>
            </a:pPr>
            <a:r>
              <a:rPr lang="en-US" sz="2400" dirty="0"/>
              <a:t>Will there be a requirement?</a:t>
            </a:r>
          </a:p>
          <a:p>
            <a:pPr marL="514350" indent="-514350">
              <a:buFont typeface="+mj-lt"/>
              <a:buAutoNum type="arabicPeriod"/>
            </a:pPr>
            <a:endParaRPr lang="en-US" sz="2400" dirty="0"/>
          </a:p>
          <a:p>
            <a:pPr marL="514350" indent="-514350">
              <a:buFont typeface="+mj-lt"/>
              <a:buAutoNum type="arabicPeriod"/>
            </a:pPr>
            <a:r>
              <a:rPr lang="en-US" sz="2400" dirty="0"/>
              <a:t>Can I implement a requirement in my workspace/unit/lab?</a:t>
            </a:r>
          </a:p>
          <a:p>
            <a:pPr marL="514350" indent="-514350">
              <a:buFont typeface="+mj-lt"/>
              <a:buAutoNum type="arabicPeriod"/>
            </a:pPr>
            <a:endParaRPr lang="en-US" sz="2400" dirty="0"/>
          </a:p>
          <a:p>
            <a:pPr marL="514350" indent="-514350">
              <a:buFont typeface="+mj-lt"/>
              <a:buAutoNum type="arabicPeriod"/>
            </a:pPr>
            <a:r>
              <a:rPr lang="en-US" sz="2400" dirty="0"/>
              <a:t>Other</a:t>
            </a:r>
            <a:br>
              <a:rPr lang="en-US" sz="2400" dirty="0"/>
            </a:br>
            <a:r>
              <a:rPr lang="en-US" sz="1800" dirty="0"/>
              <a:t>See </a:t>
            </a:r>
            <a:r>
              <a:rPr lang="en-US" sz="1800" dirty="0">
                <a:hlinkClick r:id="rId3"/>
              </a:rPr>
              <a:t>OSU COVID-19 Safety &amp; Success FAQs</a:t>
            </a:r>
            <a:endParaRPr lang="en-US" sz="1800" dirty="0"/>
          </a:p>
        </p:txBody>
      </p:sp>
      <p:pic>
        <p:nvPicPr>
          <p:cNvPr id="10" name="Picture 9">
            <a:extLst>
              <a:ext uri="{FF2B5EF4-FFF2-40B4-BE49-F238E27FC236}">
                <a16:creationId xmlns:a16="http://schemas.microsoft.com/office/drawing/2014/main" id="{A8B747E0-ED06-6F4E-BBF1-28712156F6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47186" y="1555752"/>
            <a:ext cx="6566983" cy="4621211"/>
          </a:xfrm>
          <a:prstGeom prst="rect">
            <a:avLst/>
          </a:prstGeom>
          <a:ln>
            <a:solidFill>
              <a:schemeClr val="tx2"/>
            </a:solidFill>
          </a:ln>
        </p:spPr>
      </p:pic>
      <p:sp>
        <p:nvSpPr>
          <p:cNvPr id="11" name="Oval 10">
            <a:extLst>
              <a:ext uri="{FF2B5EF4-FFF2-40B4-BE49-F238E27FC236}">
                <a16:creationId xmlns:a16="http://schemas.microsoft.com/office/drawing/2014/main" id="{B6E664A9-ABD2-7E48-8FBB-3258968829EE}"/>
              </a:ext>
            </a:extLst>
          </p:cNvPr>
          <p:cNvSpPr/>
          <p:nvPr/>
        </p:nvSpPr>
        <p:spPr>
          <a:xfrm>
            <a:off x="10397612" y="3691577"/>
            <a:ext cx="811161" cy="688694"/>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3755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2D74D-BBF8-3C49-80C6-0602F6D31B99}"/>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3DF9F7BF-EE13-0D44-924C-AB807924A300}"/>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7ACB5C38-6ED0-904B-90CF-A3C687F292AE}"/>
              </a:ext>
            </a:extLst>
          </p:cNvPr>
          <p:cNvSpPr>
            <a:spLocks noGrp="1"/>
          </p:cNvSpPr>
          <p:nvPr>
            <p:ph type="ftr" sz="quarter" idx="11"/>
          </p:nvPr>
        </p:nvSpPr>
        <p:spPr/>
        <p:txBody>
          <a:bodyPr/>
          <a:lstStyle/>
          <a:p>
            <a:r>
              <a:rPr lang="en-US"/>
              <a:t>OREGON STATE UNIVERSITY</a:t>
            </a:r>
            <a:endParaRPr lang="en-US" dirty="0"/>
          </a:p>
        </p:txBody>
      </p:sp>
      <p:sp>
        <p:nvSpPr>
          <p:cNvPr id="5" name="Slide Number Placeholder 4">
            <a:extLst>
              <a:ext uri="{FF2B5EF4-FFF2-40B4-BE49-F238E27FC236}">
                <a16:creationId xmlns:a16="http://schemas.microsoft.com/office/drawing/2014/main" id="{E5299EE0-D990-A843-B085-9354E6395C17}"/>
              </a:ext>
            </a:extLst>
          </p:cNvPr>
          <p:cNvSpPr>
            <a:spLocks noGrp="1"/>
          </p:cNvSpPr>
          <p:nvPr>
            <p:ph type="sldNum" sz="quarter" idx="12"/>
          </p:nvPr>
        </p:nvSpPr>
        <p:spPr/>
        <p:txBody>
          <a:bodyPr/>
          <a:lstStyle/>
          <a:p>
            <a:fld id="{AAB6004F-53F9-E74D-AC89-56EA63355CB3}" type="slidenum">
              <a:rPr lang="en-US" smtClean="0"/>
              <a:pPr/>
              <a:t>11</a:t>
            </a:fld>
            <a:endParaRPr lang="en-US" dirty="0"/>
          </a:p>
        </p:txBody>
      </p:sp>
    </p:spTree>
    <p:extLst>
      <p:ext uri="{BB962C8B-B14F-4D97-AF65-F5344CB8AC3E}">
        <p14:creationId xmlns:p14="http://schemas.microsoft.com/office/powerpoint/2010/main" val="3689054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Presenters</a:t>
            </a:r>
          </a:p>
        </p:txBody>
      </p:sp>
      <p:sp>
        <p:nvSpPr>
          <p:cNvPr id="7" name="Content Placeholder 6"/>
          <p:cNvSpPr>
            <a:spLocks noGrp="1"/>
          </p:cNvSpPr>
          <p:nvPr>
            <p:ph idx="1"/>
          </p:nvPr>
        </p:nvSpPr>
        <p:spPr/>
        <p:txBody>
          <a:bodyPr>
            <a:normAutofit fontScale="92500"/>
          </a:bodyPr>
          <a:lstStyle/>
          <a:p>
            <a:pPr>
              <a:lnSpc>
                <a:spcPct val="110000"/>
              </a:lnSpc>
            </a:pPr>
            <a:r>
              <a:rPr lang="en-US" b="1" dirty="0"/>
              <a:t>Dan Larson</a:t>
            </a:r>
            <a:r>
              <a:rPr lang="en-US" dirty="0"/>
              <a:t>, Vice Provost for Student Affairs and </a:t>
            </a:r>
            <a:br>
              <a:rPr lang="en-US" dirty="0"/>
            </a:br>
            <a:r>
              <a:rPr lang="en-US" dirty="0"/>
              <a:t>OSU Coronavirus Response Coordinator</a:t>
            </a:r>
          </a:p>
          <a:p>
            <a:pPr>
              <a:lnSpc>
                <a:spcPct val="110000"/>
              </a:lnSpc>
            </a:pPr>
            <a:endParaRPr lang="en-US" dirty="0"/>
          </a:p>
          <a:p>
            <a:pPr>
              <a:lnSpc>
                <a:spcPct val="110000"/>
              </a:lnSpc>
            </a:pPr>
            <a:r>
              <a:rPr lang="en-US" b="1" dirty="0"/>
              <a:t>Jenny Haubenreiser</a:t>
            </a:r>
            <a:r>
              <a:rPr lang="en-US" dirty="0"/>
              <a:t>, Associate Vice Provost for Health &amp; Well Being and Executive Director, Student Health Services</a:t>
            </a:r>
          </a:p>
          <a:p>
            <a:pPr marL="0" indent="0">
              <a:lnSpc>
                <a:spcPct val="110000"/>
              </a:lnSpc>
              <a:buNone/>
            </a:pPr>
            <a:r>
              <a:rPr lang="en-US" dirty="0"/>
              <a:t> </a:t>
            </a:r>
          </a:p>
          <a:p>
            <a:pPr>
              <a:lnSpc>
                <a:spcPct val="110000"/>
              </a:lnSpc>
            </a:pPr>
            <a:r>
              <a:rPr lang="en-US" b="1" dirty="0"/>
              <a:t>Anita Azarenko</a:t>
            </a:r>
            <a:r>
              <a:rPr lang="en-US" dirty="0"/>
              <a:t>, Interim Vice Provost for Extension &amp; Engagement and chair, OSU Vaccine-Vaccination Workgroup</a:t>
            </a:r>
          </a:p>
        </p:txBody>
      </p:sp>
    </p:spTree>
    <p:extLst>
      <p:ext uri="{BB962C8B-B14F-4D97-AF65-F5344CB8AC3E}">
        <p14:creationId xmlns:p14="http://schemas.microsoft.com/office/powerpoint/2010/main" val="1193416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Agenda</a:t>
            </a:r>
          </a:p>
        </p:txBody>
      </p:sp>
      <p:sp>
        <p:nvSpPr>
          <p:cNvPr id="7" name="Content Placeholder 6"/>
          <p:cNvSpPr>
            <a:spLocks noGrp="1"/>
          </p:cNvSpPr>
          <p:nvPr>
            <p:ph idx="1"/>
          </p:nvPr>
        </p:nvSpPr>
        <p:spPr/>
        <p:txBody>
          <a:bodyPr>
            <a:normAutofit fontScale="92500"/>
          </a:bodyPr>
          <a:lstStyle/>
          <a:p>
            <a:pPr marL="342900" indent="-342900">
              <a:buFont typeface="+mj-lt"/>
              <a:buAutoNum type="arabicPeriod"/>
            </a:pPr>
            <a:r>
              <a:rPr lang="en-US" dirty="0"/>
              <a:t>General Overview of OHA Vaccine Distribution Sequencing</a:t>
            </a:r>
            <a:br>
              <a:rPr lang="en-US" dirty="0"/>
            </a:br>
            <a:endParaRPr lang="en-US" dirty="0"/>
          </a:p>
          <a:p>
            <a:pPr marL="342900" indent="-342900">
              <a:buFont typeface="+mj-lt"/>
              <a:buAutoNum type="arabicPeriod"/>
            </a:pPr>
            <a:r>
              <a:rPr lang="en-US" dirty="0"/>
              <a:t>OSU/Higher Education Community – placement in sequence</a:t>
            </a:r>
            <a:br>
              <a:rPr lang="en-US" dirty="0"/>
            </a:br>
            <a:endParaRPr lang="en-US" dirty="0"/>
          </a:p>
          <a:p>
            <a:pPr marL="342900" indent="-342900">
              <a:buFont typeface="+mj-lt"/>
              <a:buAutoNum type="arabicPeriod"/>
            </a:pPr>
            <a:r>
              <a:rPr lang="en-US" dirty="0"/>
              <a:t>OSU Support of Regional Clinics</a:t>
            </a:r>
            <a:br>
              <a:rPr lang="en-US" dirty="0"/>
            </a:br>
            <a:endParaRPr lang="en-US" dirty="0"/>
          </a:p>
          <a:p>
            <a:pPr marL="342900" indent="-342900">
              <a:buFont typeface="+mj-lt"/>
              <a:buAutoNum type="arabicPeriod"/>
            </a:pPr>
            <a:r>
              <a:rPr lang="en-US" dirty="0"/>
              <a:t>OSU Statewide Support</a:t>
            </a:r>
            <a:br>
              <a:rPr lang="en-US" dirty="0"/>
            </a:br>
            <a:endParaRPr lang="en-US" dirty="0"/>
          </a:p>
          <a:p>
            <a:pPr marL="342900" indent="-342900">
              <a:buFont typeface="+mj-lt"/>
              <a:buAutoNum type="arabicPeriod"/>
            </a:pPr>
            <a:r>
              <a:rPr lang="en-US" dirty="0"/>
              <a:t>Frequently Asked Questions and Resources</a:t>
            </a:r>
          </a:p>
        </p:txBody>
      </p:sp>
    </p:spTree>
    <p:extLst>
      <p:ext uri="{BB962C8B-B14F-4D97-AF65-F5344CB8AC3E}">
        <p14:creationId xmlns:p14="http://schemas.microsoft.com/office/powerpoint/2010/main" val="2207829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General overview of OHA vaccine distribution sequencing</a:t>
            </a:r>
          </a:p>
        </p:txBody>
      </p:sp>
      <p:sp>
        <p:nvSpPr>
          <p:cNvPr id="7" name="Content Placeholder 6"/>
          <p:cNvSpPr>
            <a:spLocks noGrp="1"/>
          </p:cNvSpPr>
          <p:nvPr>
            <p:ph idx="1"/>
          </p:nvPr>
        </p:nvSpPr>
        <p:spPr>
          <a:xfrm>
            <a:off x="6935821" y="1690688"/>
            <a:ext cx="4974528" cy="4486275"/>
          </a:xfrm>
        </p:spPr>
        <p:txBody>
          <a:bodyPr>
            <a:normAutofit fontScale="77500" lnSpcReduction="20000"/>
          </a:bodyPr>
          <a:lstStyle/>
          <a:p>
            <a:pPr marL="0" indent="0">
              <a:buNone/>
            </a:pPr>
            <a:r>
              <a:rPr lang="en-US" b="1" dirty="0"/>
              <a:t>In Process</a:t>
            </a:r>
          </a:p>
          <a:p>
            <a:r>
              <a:rPr lang="en-US" dirty="0"/>
              <a:t>Healthcare Providers</a:t>
            </a:r>
          </a:p>
          <a:p>
            <a:r>
              <a:rPr lang="en-US" dirty="0"/>
              <a:t>Emergency Responders</a:t>
            </a:r>
          </a:p>
          <a:p>
            <a:r>
              <a:rPr lang="en-US" dirty="0"/>
              <a:t>Childcare &amp; Early Learning</a:t>
            </a:r>
          </a:p>
          <a:p>
            <a:r>
              <a:rPr lang="en-US" dirty="0"/>
              <a:t>K-12 Educators and Staff</a:t>
            </a:r>
          </a:p>
          <a:p>
            <a:pPr marL="0" indent="0">
              <a:buNone/>
            </a:pPr>
            <a:endParaRPr lang="en-US" dirty="0"/>
          </a:p>
          <a:p>
            <a:pPr marL="0" indent="0">
              <a:buNone/>
            </a:pPr>
            <a:r>
              <a:rPr lang="en-US" b="1" dirty="0"/>
              <a:t>Next Up (February)</a:t>
            </a:r>
          </a:p>
          <a:p>
            <a:r>
              <a:rPr lang="en-US" dirty="0"/>
              <a:t>People 65 and up (in sequence)</a:t>
            </a:r>
          </a:p>
          <a:p>
            <a:pPr marL="0" indent="0">
              <a:buNone/>
            </a:pPr>
            <a:endParaRPr lang="en-US" dirty="0"/>
          </a:p>
          <a:p>
            <a:pPr marL="0" indent="0">
              <a:buNone/>
            </a:pPr>
            <a:r>
              <a:rPr lang="en-US" b="1" dirty="0"/>
              <a:t>Then…(TBD)</a:t>
            </a:r>
          </a:p>
          <a:p>
            <a:r>
              <a:rPr lang="en-US" dirty="0"/>
              <a:t>Critical Workers and People with Underlying Conditions</a:t>
            </a:r>
          </a:p>
          <a:p>
            <a:pPr marL="0" indent="0">
              <a:buNone/>
            </a:pPr>
            <a:endParaRPr lang="en-US" dirty="0"/>
          </a:p>
        </p:txBody>
      </p:sp>
      <p:pic>
        <p:nvPicPr>
          <p:cNvPr id="8" name="Picture 7">
            <a:extLst>
              <a:ext uri="{FF2B5EF4-FFF2-40B4-BE49-F238E27FC236}">
                <a16:creationId xmlns:a16="http://schemas.microsoft.com/office/drawing/2014/main" id="{62F0FCF0-5B23-AE40-9280-6D2A7B67E6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6062" y="1729939"/>
            <a:ext cx="6092591" cy="4678797"/>
          </a:xfrm>
          <a:prstGeom prst="rect">
            <a:avLst/>
          </a:prstGeom>
          <a:ln w="57150">
            <a:solidFill>
              <a:schemeClr val="accent5"/>
            </a:solidFill>
          </a:ln>
        </p:spPr>
      </p:pic>
      <p:sp>
        <p:nvSpPr>
          <p:cNvPr id="9" name="TextBox 8">
            <a:extLst>
              <a:ext uri="{FF2B5EF4-FFF2-40B4-BE49-F238E27FC236}">
                <a16:creationId xmlns:a16="http://schemas.microsoft.com/office/drawing/2014/main" id="{220D8442-2D81-A248-9569-C7B364039EAC}"/>
              </a:ext>
            </a:extLst>
          </p:cNvPr>
          <p:cNvSpPr txBox="1"/>
          <p:nvPr/>
        </p:nvSpPr>
        <p:spPr>
          <a:xfrm>
            <a:off x="7003915" y="6123543"/>
            <a:ext cx="2673752" cy="369332"/>
          </a:xfrm>
          <a:prstGeom prst="rect">
            <a:avLst/>
          </a:prstGeom>
          <a:noFill/>
        </p:spPr>
        <p:txBody>
          <a:bodyPr wrap="square" rtlCol="0">
            <a:spAutoFit/>
          </a:bodyPr>
          <a:lstStyle/>
          <a:p>
            <a:r>
              <a:rPr lang="en-US" dirty="0">
                <a:hlinkClick r:id="rId4"/>
              </a:rPr>
              <a:t>Link</a:t>
            </a:r>
            <a:endParaRPr lang="en-US" dirty="0"/>
          </a:p>
        </p:txBody>
      </p:sp>
    </p:spTree>
    <p:extLst>
      <p:ext uri="{BB962C8B-B14F-4D97-AF65-F5344CB8AC3E}">
        <p14:creationId xmlns:p14="http://schemas.microsoft.com/office/powerpoint/2010/main" val="3276969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OSU/higher education community – placement in sequence</a:t>
            </a:r>
          </a:p>
        </p:txBody>
      </p:sp>
      <p:sp>
        <p:nvSpPr>
          <p:cNvPr id="7" name="Content Placeholder 6"/>
          <p:cNvSpPr>
            <a:spLocks noGrp="1"/>
          </p:cNvSpPr>
          <p:nvPr>
            <p:ph idx="1"/>
          </p:nvPr>
        </p:nvSpPr>
        <p:spPr/>
        <p:txBody>
          <a:bodyPr>
            <a:normAutofit fontScale="62500" lnSpcReduction="20000"/>
          </a:bodyPr>
          <a:lstStyle/>
          <a:p>
            <a:pPr marL="0" indent="0">
              <a:buNone/>
            </a:pPr>
            <a:r>
              <a:rPr lang="en-US" sz="3800" b="1" dirty="0"/>
              <a:t>Key points</a:t>
            </a:r>
          </a:p>
          <a:p>
            <a:pPr marL="342900" indent="-342900">
              <a:lnSpc>
                <a:spcPct val="120000"/>
              </a:lnSpc>
              <a:buFont typeface="+mj-lt"/>
              <a:buAutoNum type="arabicPeriod"/>
            </a:pPr>
            <a:r>
              <a:rPr lang="en-US" dirty="0"/>
              <a:t>OSU does not have the discretion or authority to determine eligibility for faculty, staff and students.  OHA, with the guidance from the Vaccine Advisory Committee, is in the process of adding more detail to OHA’s phased sequencing priorities to ensure access is equitable, including access for those in greatest need to be prioritized. </a:t>
            </a:r>
          </a:p>
          <a:p>
            <a:pPr marL="342900" indent="-342900">
              <a:lnSpc>
                <a:spcPct val="120000"/>
              </a:lnSpc>
              <a:buFont typeface="+mj-lt"/>
              <a:buAutoNum type="arabicPeriod"/>
            </a:pPr>
            <a:endParaRPr lang="en-US" dirty="0"/>
          </a:p>
          <a:p>
            <a:pPr marL="342900" indent="-342900">
              <a:lnSpc>
                <a:spcPct val="120000"/>
              </a:lnSpc>
              <a:buFont typeface="+mj-lt"/>
              <a:buAutoNum type="arabicPeriod"/>
            </a:pPr>
            <a:r>
              <a:rPr lang="en-US" dirty="0"/>
              <a:t>Vaccination status does not determine ability to return to onsite activity. </a:t>
            </a:r>
            <a:br>
              <a:rPr lang="en-US" dirty="0"/>
            </a:br>
            <a:endParaRPr lang="en-US" dirty="0"/>
          </a:p>
          <a:p>
            <a:pPr marL="342900" indent="-342900">
              <a:lnSpc>
                <a:spcPct val="120000"/>
              </a:lnSpc>
              <a:buFont typeface="+mj-lt"/>
              <a:buAutoNum type="arabicPeriod"/>
            </a:pPr>
            <a:r>
              <a:rPr lang="en-US" dirty="0"/>
              <a:t>OSU community members are eligible based on OHA eligibility criteria, not on university affiliation.</a:t>
            </a:r>
            <a:br>
              <a:rPr lang="en-US" dirty="0"/>
            </a:br>
            <a:endParaRPr lang="en-US" dirty="0"/>
          </a:p>
          <a:p>
            <a:pPr marL="342900" indent="-342900">
              <a:lnSpc>
                <a:spcPct val="120000"/>
              </a:lnSpc>
              <a:buFont typeface="+mj-lt"/>
              <a:buAutoNum type="arabicPeriod"/>
            </a:pPr>
            <a:r>
              <a:rPr lang="en-US" dirty="0"/>
              <a:t>OSU supports an equity-based distribution approach.</a:t>
            </a:r>
          </a:p>
        </p:txBody>
      </p:sp>
    </p:spTree>
    <p:extLst>
      <p:ext uri="{BB962C8B-B14F-4D97-AF65-F5344CB8AC3E}">
        <p14:creationId xmlns:p14="http://schemas.microsoft.com/office/powerpoint/2010/main" val="2227888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OSU/higher education community – placement in sequence</a:t>
            </a:r>
          </a:p>
        </p:txBody>
      </p:sp>
      <p:sp>
        <p:nvSpPr>
          <p:cNvPr id="7" name="Content Placeholder 6"/>
          <p:cNvSpPr>
            <a:spLocks noGrp="1"/>
          </p:cNvSpPr>
          <p:nvPr>
            <p:ph idx="1"/>
          </p:nvPr>
        </p:nvSpPr>
        <p:spPr/>
        <p:txBody>
          <a:bodyPr>
            <a:normAutofit/>
          </a:bodyPr>
          <a:lstStyle/>
          <a:p>
            <a:pPr marL="0" indent="0">
              <a:buNone/>
            </a:pPr>
            <a:r>
              <a:rPr lang="en-US" b="1" dirty="0"/>
              <a:t>Defining critical workers</a:t>
            </a:r>
          </a:p>
          <a:p>
            <a:pPr marL="342900" indent="-342900">
              <a:lnSpc>
                <a:spcPct val="100000"/>
              </a:lnSpc>
              <a:buFont typeface="+mj-lt"/>
              <a:buAutoNum type="arabicPeriod"/>
            </a:pPr>
            <a:r>
              <a:rPr lang="en-US" sz="1800" dirty="0"/>
              <a:t>Statewide effort in defining critical for the purposes of anticipating demand.</a:t>
            </a:r>
            <a:br>
              <a:rPr lang="en-US" sz="1800" dirty="0"/>
            </a:br>
            <a:endParaRPr lang="en-US" sz="1800" dirty="0"/>
          </a:p>
          <a:p>
            <a:pPr marL="342900" indent="-342900">
              <a:lnSpc>
                <a:spcPct val="100000"/>
              </a:lnSpc>
              <a:buFont typeface="+mj-lt"/>
              <a:buAutoNum type="arabicPeriod"/>
            </a:pPr>
            <a:r>
              <a:rPr lang="en-US" sz="1800" dirty="0"/>
              <a:t>Public, Private and Community College will submit counts and work with their counties on communication.</a:t>
            </a:r>
            <a:br>
              <a:rPr lang="en-US" sz="1800" dirty="0"/>
            </a:br>
            <a:endParaRPr lang="en-US" sz="1800" dirty="0"/>
          </a:p>
          <a:p>
            <a:pPr marL="342900" indent="-342900">
              <a:lnSpc>
                <a:spcPct val="100000"/>
              </a:lnSpc>
              <a:buFont typeface="+mj-lt"/>
              <a:buAutoNum type="arabicPeriod"/>
            </a:pPr>
            <a:r>
              <a:rPr lang="en-US" sz="1800" dirty="0"/>
              <a:t>General Definition: Employees, including student employees, required to keep the essential systems running and their job required them to be on-site for current operations.</a:t>
            </a:r>
          </a:p>
          <a:p>
            <a:pPr marL="342900" indent="-342900">
              <a:lnSpc>
                <a:spcPct val="120000"/>
              </a:lnSpc>
              <a:buFont typeface="+mj-lt"/>
              <a:buAutoNum type="arabicPeriod"/>
            </a:pPr>
            <a:endParaRPr lang="en-US" dirty="0"/>
          </a:p>
        </p:txBody>
      </p:sp>
    </p:spTree>
    <p:extLst>
      <p:ext uri="{BB962C8B-B14F-4D97-AF65-F5344CB8AC3E}">
        <p14:creationId xmlns:p14="http://schemas.microsoft.com/office/powerpoint/2010/main" val="1342335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OSU support of regional clinics</a:t>
            </a:r>
          </a:p>
        </p:txBody>
      </p:sp>
      <p:sp>
        <p:nvSpPr>
          <p:cNvPr id="7" name="Content Placeholder 6"/>
          <p:cNvSpPr>
            <a:spLocks noGrp="1"/>
          </p:cNvSpPr>
          <p:nvPr>
            <p:ph idx="1"/>
          </p:nvPr>
        </p:nvSpPr>
        <p:spPr/>
        <p:txBody>
          <a:bodyPr>
            <a:normAutofit fontScale="92500" lnSpcReduction="20000"/>
          </a:bodyPr>
          <a:lstStyle/>
          <a:p>
            <a:pPr marL="342900" indent="-342900">
              <a:buFont typeface="+mj-lt"/>
              <a:buAutoNum type="arabicPeriod"/>
            </a:pPr>
            <a:r>
              <a:rPr lang="en-US" dirty="0"/>
              <a:t>OHA Distribution Approach</a:t>
            </a:r>
          </a:p>
          <a:p>
            <a:pPr marL="800100" lvl="1" indent="-342900">
              <a:buFont typeface="Arial" panose="020B0604020202020204" pitchFamily="34" charset="0"/>
              <a:buChar char="•"/>
            </a:pPr>
            <a:r>
              <a:rPr lang="en-US" dirty="0"/>
              <a:t>Regional</a:t>
            </a:r>
          </a:p>
          <a:p>
            <a:pPr marL="800100" lvl="1" indent="-342900">
              <a:buFont typeface="Arial" panose="020B0604020202020204" pitchFamily="34" charset="0"/>
              <a:buChar char="•"/>
            </a:pPr>
            <a:r>
              <a:rPr lang="en-US" dirty="0"/>
              <a:t>Each county is unique</a:t>
            </a:r>
          </a:p>
          <a:p>
            <a:pPr marL="800100" lvl="1" indent="-342900">
              <a:buFont typeface="Arial" panose="020B0604020202020204" pitchFamily="34" charset="0"/>
              <a:buChar char="•"/>
            </a:pPr>
            <a:r>
              <a:rPr lang="en-US" dirty="0"/>
              <a:t>OSU is support – not lead</a:t>
            </a:r>
            <a:br>
              <a:rPr lang="en-US" dirty="0"/>
            </a:br>
            <a:endParaRPr lang="en-US" dirty="0"/>
          </a:p>
          <a:p>
            <a:pPr marL="342900" indent="-342900">
              <a:buFont typeface="+mj-lt"/>
              <a:buAutoNum type="arabicPeriod"/>
            </a:pPr>
            <a:r>
              <a:rPr lang="en-US" dirty="0"/>
              <a:t>Benton/Linn/Lincoln Plan</a:t>
            </a:r>
          </a:p>
          <a:p>
            <a:pPr marL="800100" lvl="1" indent="-342900">
              <a:buFont typeface="Arial" panose="020B0604020202020204" pitchFamily="34" charset="0"/>
              <a:buChar char="•"/>
            </a:pPr>
            <a:r>
              <a:rPr lang="en-US" dirty="0"/>
              <a:t>Samaritan Health Services is lead agency</a:t>
            </a:r>
          </a:p>
          <a:p>
            <a:pPr marL="800100" lvl="1" indent="-342900">
              <a:buFont typeface="Arial" panose="020B0604020202020204" pitchFamily="34" charset="0"/>
              <a:buChar char="•"/>
            </a:pPr>
            <a:r>
              <a:rPr lang="en-US" dirty="0"/>
              <a:t>Linn County Fair Grounds</a:t>
            </a:r>
          </a:p>
          <a:p>
            <a:pPr marL="800100" lvl="1" indent="-342900">
              <a:buFont typeface="Arial" panose="020B0604020202020204" pitchFamily="34" charset="0"/>
              <a:buChar char="•"/>
            </a:pPr>
            <a:r>
              <a:rPr lang="en-US" dirty="0" err="1"/>
              <a:t>Reser</a:t>
            </a:r>
            <a:r>
              <a:rPr lang="en-US" dirty="0"/>
              <a:t> Stadium</a:t>
            </a:r>
            <a:br>
              <a:rPr lang="en-US" dirty="0"/>
            </a:br>
            <a:endParaRPr lang="en-US" dirty="0"/>
          </a:p>
          <a:p>
            <a:pPr marL="342900" indent="-342900">
              <a:buFont typeface="+mj-lt"/>
              <a:buAutoNum type="arabicPeriod"/>
            </a:pPr>
            <a:r>
              <a:rPr lang="en-US" dirty="0"/>
              <a:t>Deschutes County and OSU-Cascades </a:t>
            </a:r>
            <a:br>
              <a:rPr lang="en-US" dirty="0"/>
            </a:br>
            <a:endParaRPr lang="en-US" dirty="0"/>
          </a:p>
          <a:p>
            <a:pPr marL="342900" indent="-342900">
              <a:buFont typeface="+mj-lt"/>
              <a:buAutoNum type="arabicPeriod"/>
            </a:pPr>
            <a:r>
              <a:rPr lang="en-US" dirty="0"/>
              <a:t>Extension Support</a:t>
            </a:r>
          </a:p>
        </p:txBody>
      </p:sp>
    </p:spTree>
    <p:extLst>
      <p:ext uri="{BB962C8B-B14F-4D97-AF65-F5344CB8AC3E}">
        <p14:creationId xmlns:p14="http://schemas.microsoft.com/office/powerpoint/2010/main" val="2213710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OSU vaccine-vaccination workgroup</a:t>
            </a:r>
          </a:p>
        </p:txBody>
      </p:sp>
      <p:sp>
        <p:nvSpPr>
          <p:cNvPr id="7" name="Content Placeholder 6"/>
          <p:cNvSpPr>
            <a:spLocks noGrp="1"/>
          </p:cNvSpPr>
          <p:nvPr>
            <p:ph idx="1"/>
          </p:nvPr>
        </p:nvSpPr>
        <p:spPr>
          <a:xfrm>
            <a:off x="838200" y="1825625"/>
            <a:ext cx="5008122" cy="4351338"/>
          </a:xfrm>
        </p:spPr>
        <p:txBody>
          <a:bodyPr>
            <a:normAutofit/>
          </a:bodyPr>
          <a:lstStyle/>
          <a:p>
            <a:pPr marL="0" indent="0">
              <a:buNone/>
            </a:pPr>
            <a:r>
              <a:rPr lang="en-US" b="1" dirty="0"/>
              <a:t>Purpose:</a:t>
            </a:r>
            <a:r>
              <a:rPr lang="en-US" dirty="0"/>
              <a:t> Coordinated university approach to assist in state/regional plans and community education, and to effectively manage operations within the university</a:t>
            </a:r>
          </a:p>
        </p:txBody>
      </p:sp>
      <p:graphicFrame>
        <p:nvGraphicFramePr>
          <p:cNvPr id="2" name="Diagram 1">
            <a:extLst>
              <a:ext uri="{FF2B5EF4-FFF2-40B4-BE49-F238E27FC236}">
                <a16:creationId xmlns:a16="http://schemas.microsoft.com/office/drawing/2014/main" id="{087EE4A5-2B01-5945-83B6-BED3C2405016}"/>
              </a:ext>
            </a:extLst>
          </p:cNvPr>
          <p:cNvGraphicFramePr/>
          <p:nvPr>
            <p:extLst>
              <p:ext uri="{D42A27DB-BD31-4B8C-83A1-F6EECF244321}">
                <p14:modId xmlns:p14="http://schemas.microsoft.com/office/powerpoint/2010/main" val="1617968400"/>
              </p:ext>
            </p:extLst>
          </p:nvPr>
        </p:nvGraphicFramePr>
        <p:xfrm>
          <a:off x="5397910" y="1506387"/>
          <a:ext cx="6268064" cy="5056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8502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OSU statewide support</a:t>
            </a:r>
          </a:p>
        </p:txBody>
      </p:sp>
      <p:sp>
        <p:nvSpPr>
          <p:cNvPr id="7" name="Content Placeholder 6"/>
          <p:cNvSpPr>
            <a:spLocks noGrp="1"/>
          </p:cNvSpPr>
          <p:nvPr>
            <p:ph sz="half" idx="1"/>
          </p:nvPr>
        </p:nvSpPr>
        <p:spPr>
          <a:xfrm>
            <a:off x="762001" y="1690688"/>
            <a:ext cx="4625008" cy="4486275"/>
          </a:xfrm>
        </p:spPr>
        <p:txBody>
          <a:bodyPr>
            <a:noAutofit/>
          </a:bodyPr>
          <a:lstStyle/>
          <a:p>
            <a:pPr marL="342900" indent="-342900">
              <a:lnSpc>
                <a:spcPct val="120000"/>
              </a:lnSpc>
              <a:buFont typeface="+mj-lt"/>
              <a:buAutoNum type="arabicPeriod"/>
            </a:pPr>
            <a:r>
              <a:rPr lang="en-US" sz="2400" dirty="0"/>
              <a:t>Outreach - Access</a:t>
            </a:r>
            <a:endParaRPr lang="en-US" dirty="0"/>
          </a:p>
          <a:p>
            <a:pPr marL="342900" indent="-342900">
              <a:lnSpc>
                <a:spcPct val="120000"/>
              </a:lnSpc>
              <a:buFont typeface="+mj-lt"/>
              <a:buAutoNum type="arabicPeriod"/>
            </a:pPr>
            <a:r>
              <a:rPr lang="en-US" sz="2400" dirty="0"/>
              <a:t>Outreach - Safety/efficacy</a:t>
            </a:r>
          </a:p>
          <a:p>
            <a:pPr marL="342900" indent="-342900">
              <a:lnSpc>
                <a:spcPct val="120000"/>
              </a:lnSpc>
              <a:buFont typeface="+mj-lt"/>
              <a:buAutoNum type="arabicPeriod"/>
            </a:pPr>
            <a:r>
              <a:rPr lang="en-US" sz="2400" dirty="0"/>
              <a:t>On-site assistance</a:t>
            </a:r>
          </a:p>
          <a:p>
            <a:pPr marL="342900" indent="-342900">
              <a:lnSpc>
                <a:spcPct val="120000"/>
              </a:lnSpc>
              <a:buFont typeface="+mj-lt"/>
              <a:buAutoNum type="arabicPeriod"/>
            </a:pPr>
            <a:endParaRPr lang="en-US" sz="2400" dirty="0"/>
          </a:p>
          <a:p>
            <a:pPr marL="0" indent="0">
              <a:lnSpc>
                <a:spcPct val="120000"/>
              </a:lnSpc>
              <a:buNone/>
            </a:pPr>
            <a:r>
              <a:rPr lang="en-US" sz="2400" b="1" dirty="0"/>
              <a:t>Follow OHA and </a:t>
            </a:r>
            <a:br>
              <a:rPr lang="en-US" sz="2400" b="1" dirty="0"/>
            </a:br>
            <a:r>
              <a:rPr lang="en-US" sz="2400" b="1" dirty="0"/>
              <a:t>County Health Authority lead in all aspects of distribution.</a:t>
            </a:r>
          </a:p>
        </p:txBody>
      </p:sp>
      <p:pic>
        <p:nvPicPr>
          <p:cNvPr id="3" name="Picture 2">
            <a:extLst>
              <a:ext uri="{FF2B5EF4-FFF2-40B4-BE49-F238E27FC236}">
                <a16:creationId xmlns:a16="http://schemas.microsoft.com/office/drawing/2014/main" id="{0EC89DE9-314B-D242-9D5A-D03077CC02C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3232" b="4810"/>
          <a:stretch/>
        </p:blipFill>
        <p:spPr>
          <a:xfrm>
            <a:off x="5088194" y="1493173"/>
            <a:ext cx="7022503" cy="4846023"/>
          </a:xfrm>
          <a:prstGeom prst="rect">
            <a:avLst/>
          </a:prstGeom>
        </p:spPr>
      </p:pic>
    </p:spTree>
    <p:extLst>
      <p:ext uri="{BB962C8B-B14F-4D97-AF65-F5344CB8AC3E}">
        <p14:creationId xmlns:p14="http://schemas.microsoft.com/office/powerpoint/2010/main" val="2998870823"/>
      </p:ext>
    </p:extLst>
  </p:cSld>
  <p:clrMapOvr>
    <a:masterClrMapping/>
  </p:clrMapOvr>
</p:sld>
</file>

<file path=ppt/theme/theme1.xml><?xml version="1.0" encoding="utf-8"?>
<a:theme xmlns:a="http://schemas.openxmlformats.org/drawingml/2006/main" name="Office Theme">
  <a:themeElements>
    <a:clrScheme name="OSU RGB 2017">
      <a:dk1>
        <a:srgbClr val="DC4405"/>
      </a:dk1>
      <a:lt1>
        <a:srgbClr val="FFFFFF"/>
      </a:lt1>
      <a:dk2>
        <a:srgbClr val="000000"/>
      </a:dk2>
      <a:lt2>
        <a:srgbClr val="B7A99A"/>
      </a:lt2>
      <a:accent1>
        <a:srgbClr val="A7ACA2"/>
      </a:accent1>
      <a:accent2>
        <a:srgbClr val="7A6855"/>
      </a:accent2>
      <a:accent3>
        <a:srgbClr val="8E9089"/>
      </a:accent3>
      <a:accent4>
        <a:srgbClr val="4A773C"/>
      </a:accent4>
      <a:accent5>
        <a:srgbClr val="00859B"/>
      </a:accent5>
      <a:accent6>
        <a:srgbClr val="FFB500"/>
      </a:accent6>
      <a:hlink>
        <a:srgbClr val="006A8E"/>
      </a:hlink>
      <a:folHlink>
        <a:srgbClr val="0D5257"/>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A072476-4F45-4167-807F-BBC3FF2E5EF5}" vid="{63CA6216-3BBA-46F6-A698-C32CF2D09E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TotalTime>
  <Words>624</Words>
  <Application>Microsoft Office PowerPoint</Application>
  <PresentationFormat>Widescreen</PresentationFormat>
  <Paragraphs>92</Paragraphs>
  <Slides>12</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Georgia</vt:lpstr>
      <vt:lpstr>Impact</vt:lpstr>
      <vt:lpstr>KievitPro-Regular</vt:lpstr>
      <vt:lpstr>Rufina-Stencil-Bold</vt:lpstr>
      <vt:lpstr>Verdana</vt:lpstr>
      <vt:lpstr>Office Theme</vt:lpstr>
      <vt:lpstr>COVID-19 Planning Vaccine distribution support</vt:lpstr>
      <vt:lpstr>Presenters</vt:lpstr>
      <vt:lpstr>Agenda</vt:lpstr>
      <vt:lpstr>General overview of OHA vaccine distribution sequencing</vt:lpstr>
      <vt:lpstr>OSU/higher education community – placement in sequence</vt:lpstr>
      <vt:lpstr>OSU/higher education community – placement in sequence</vt:lpstr>
      <vt:lpstr>OSU support of regional clinics</vt:lpstr>
      <vt:lpstr>OSU vaccine-vaccination workgroup</vt:lpstr>
      <vt:lpstr>OSU statewide support</vt:lpstr>
      <vt:lpstr>OSU statewide support</vt:lpstr>
      <vt:lpstr>FAQs and 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Planning Vaccine distribution support</dc:title>
  <dc:creator>Alexander, Jennifer Lynn</dc:creator>
  <cp:lastModifiedBy>Nunnemaker, Vickie</cp:lastModifiedBy>
  <cp:revision>11</cp:revision>
  <dcterms:created xsi:type="dcterms:W3CDTF">2021-01-28T23:36:42Z</dcterms:created>
  <dcterms:modified xsi:type="dcterms:W3CDTF">2021-02-12T00:17:33Z</dcterms:modified>
</cp:coreProperties>
</file>