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7"/>
  </p:notesMasterIdLst>
  <p:handoutMasterIdLst>
    <p:handoutMasterId r:id="rId8"/>
  </p:handoutMasterIdLst>
  <p:sldIdLst>
    <p:sldId id="261" r:id="rId2"/>
    <p:sldId id="288" r:id="rId3"/>
    <p:sldId id="289" r:id="rId4"/>
    <p:sldId id="291" r:id="rId5"/>
    <p:sldId id="290"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6" autoAdjust="0"/>
    <p:restoredTop sz="72824" autoAdjust="0"/>
  </p:normalViewPr>
  <p:slideViewPr>
    <p:cSldViewPr snapToGrid="0" snapToObjects="1">
      <p:cViewPr varScale="1">
        <p:scale>
          <a:sx n="82" d="100"/>
          <a:sy n="82" d="100"/>
        </p:scale>
        <p:origin x="16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4F3D4E-B6A5-4C40-8D22-38EAD0A0BC88}" type="datetimeFigureOut">
              <a:rPr lang="en-US" smtClean="0"/>
              <a:pPr/>
              <a:t>10/13/2016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D8419A-972E-C94D-8C1A-EF576930903B}" type="slidenum">
              <a:rPr lang="en-US" smtClean="0"/>
              <a:pPr/>
              <a:t>‹#›</a:t>
            </a:fld>
            <a:endParaRPr lang="en-US"/>
          </a:p>
        </p:txBody>
      </p:sp>
    </p:spTree>
    <p:extLst>
      <p:ext uri="{BB962C8B-B14F-4D97-AF65-F5344CB8AC3E}">
        <p14:creationId xmlns:p14="http://schemas.microsoft.com/office/powerpoint/2010/main" val="25105712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05FD90-5CF3-8E47-BAA2-F1C24D32FADE}" type="datetimeFigureOut">
              <a:rPr lang="en-US" smtClean="0"/>
              <a:pPr/>
              <a:t>10/13/2016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B29A70-522C-3A41-B132-651B32078DD9}" type="slidenum">
              <a:rPr lang="en-US" smtClean="0"/>
              <a:pPr/>
              <a:t>‹#›</a:t>
            </a:fld>
            <a:endParaRPr lang="en-US"/>
          </a:p>
        </p:txBody>
      </p:sp>
    </p:spTree>
    <p:extLst>
      <p:ext uri="{BB962C8B-B14F-4D97-AF65-F5344CB8AC3E}">
        <p14:creationId xmlns:p14="http://schemas.microsoft.com/office/powerpoint/2010/main" val="26191675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9A70-522C-3A41-B132-651B32078DD9}" type="slidenum">
              <a:rPr lang="en-US" smtClean="0"/>
              <a:pPr/>
              <a:t>0</a:t>
            </a:fld>
            <a:endParaRPr lang="en-US"/>
          </a:p>
        </p:txBody>
      </p:sp>
    </p:spTree>
    <p:extLst>
      <p:ext uri="{BB962C8B-B14F-4D97-AF65-F5344CB8AC3E}">
        <p14:creationId xmlns:p14="http://schemas.microsoft.com/office/powerpoint/2010/main" val="219121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1</a:t>
            </a:fld>
            <a:endParaRPr lang="en-US"/>
          </a:p>
        </p:txBody>
      </p:sp>
    </p:spTree>
    <p:extLst>
      <p:ext uri="{BB962C8B-B14F-4D97-AF65-F5344CB8AC3E}">
        <p14:creationId xmlns:p14="http://schemas.microsoft.com/office/powerpoint/2010/main" val="174571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2</a:t>
            </a:fld>
            <a:endParaRPr lang="en-US"/>
          </a:p>
        </p:txBody>
      </p:sp>
    </p:spTree>
    <p:extLst>
      <p:ext uri="{BB962C8B-B14F-4D97-AF65-F5344CB8AC3E}">
        <p14:creationId xmlns:p14="http://schemas.microsoft.com/office/powerpoint/2010/main" val="285401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6588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3</a:t>
            </a:fld>
            <a:endParaRPr lang="en-US"/>
          </a:p>
        </p:txBody>
      </p:sp>
    </p:spTree>
    <p:extLst>
      <p:ext uri="{BB962C8B-B14F-4D97-AF65-F5344CB8AC3E}">
        <p14:creationId xmlns:p14="http://schemas.microsoft.com/office/powerpoint/2010/main" val="35133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6588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4</a:t>
            </a:fld>
            <a:endParaRPr lang="en-US"/>
          </a:p>
        </p:txBody>
      </p:sp>
    </p:spTree>
    <p:extLst>
      <p:ext uri="{BB962C8B-B14F-4D97-AF65-F5344CB8AC3E}">
        <p14:creationId xmlns:p14="http://schemas.microsoft.com/office/powerpoint/2010/main" val="2835896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130552" y="974491"/>
            <a:ext cx="6400800" cy="854309"/>
          </a:xfrm>
        </p:spPr>
        <p:txBody>
          <a:bodyPr/>
          <a:lstStyle>
            <a:lvl1pPr algn="l">
              <a:defRPr sz="3600">
                <a:solidFill>
                  <a:schemeClr val="accent1">
                    <a:lumMod val="20000"/>
                    <a:lumOff val="80000"/>
                  </a:schemeClr>
                </a:solidFill>
                <a:effectLst/>
              </a:defRPr>
            </a:lvl1pPr>
          </a:lstStyle>
          <a:p>
            <a:r>
              <a:rPr lang="en-US" dirty="0" smtClean="0"/>
              <a:t>Click to edit Master title style</a:t>
            </a:r>
            <a:endParaRPr lang="en-US" dirty="0"/>
          </a:p>
        </p:txBody>
      </p:sp>
      <p:sp>
        <p:nvSpPr>
          <p:cNvPr id="5" name="Rectangle 3"/>
          <p:cNvSpPr>
            <a:spLocks noGrp="1" noChangeArrowheads="1"/>
          </p:cNvSpPr>
          <p:nvPr>
            <p:ph type="subTitle" idx="1"/>
          </p:nvPr>
        </p:nvSpPr>
        <p:spPr>
          <a:xfrm>
            <a:off x="2130552" y="1828800"/>
            <a:ext cx="6400800" cy="457200"/>
          </a:xfrm>
        </p:spPr>
        <p:txBody>
          <a:bodyPr/>
          <a:lstStyle>
            <a:lvl1pPr marL="0" indent="0" algn="l">
              <a:buFont typeface="Times" pitchFamily="-96" charset="0"/>
              <a:buNone/>
              <a:defRPr kumimoji="0" lang="en-US" sz="1800" b="0" i="0" u="none" strike="noStrike" kern="0" cap="none" spc="0" normalizeH="0" baseline="0" noProof="0" dirty="0">
                <a:ln>
                  <a:noFill/>
                </a:ln>
                <a:solidFill>
                  <a:schemeClr val="tx2">
                    <a:lumMod val="20000"/>
                    <a:lumOff val="80000"/>
                  </a:schemeClr>
                </a:solidFill>
                <a:effectLst/>
                <a:uLnTx/>
                <a:uFillTx/>
                <a:latin typeface="Calibri"/>
                <a:ea typeface="+mn-ea"/>
                <a:cs typeface="Calibri"/>
              </a:defRPr>
            </a:lvl1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45691D9D-B151-42A8-8203-2F4A2C67BEA5}" type="datetime4">
              <a:rPr lang="en-US" smtClean="0"/>
              <a:pPr/>
              <a:t>October 13,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61CF2EA0-3352-4516-9E27-97C88A0B6624}" type="datetime4">
              <a:rPr lang="en-US" smtClean="0"/>
              <a:pPr/>
              <a:t>October 13, 2016</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29E3C976-A9A9-4A56-8A84-70466730FCE2}" type="datetime4">
              <a:rPr lang="en-US" smtClean="0"/>
              <a:pPr/>
              <a:t>October 13, 2016</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p>
            <a:fld id="{5A547CC2-62B6-4EAB-9922-77700EB9E0C3}" type="datetime4">
              <a:rPr lang="en-US" smtClean="0"/>
              <a:pPr/>
              <a:t>October 13, 2016</a:t>
            </a:fld>
            <a:endParaRPr lang="en-US"/>
          </a:p>
        </p:txBody>
      </p:sp>
      <p:sp>
        <p:nvSpPr>
          <p:cNvPr id="8" name="Slide Number Placeholder 7"/>
          <p:cNvSpPr>
            <a:spLocks noGrp="1"/>
          </p:cNvSpPr>
          <p:nvPr>
            <p:ph type="sldNum" sz="quarter" idx="12"/>
          </p:nvPr>
        </p:nvSpPr>
        <p:spPr/>
        <p:txBody>
          <a:bodyPr/>
          <a:lstStyle/>
          <a:p>
            <a:fld id="{43183C4C-EBF1-1A4D-90EC-74EBA7EEE60F}" type="slidenum">
              <a:rPr lang="en-US" smtClean="0"/>
              <a:pPr/>
              <a:t>‹#›</a:t>
            </a:fld>
            <a:endParaRPr lang="en-US" dirty="0"/>
          </a:p>
        </p:txBody>
      </p:sp>
      <p:sp>
        <p:nvSpPr>
          <p:cNvPr id="9" name="Footer Placeholder 8"/>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Date Placeholder 5"/>
          <p:cNvSpPr>
            <a:spLocks noGrp="1"/>
          </p:cNvSpPr>
          <p:nvPr>
            <p:ph type="dt" sz="half" idx="11"/>
          </p:nvPr>
        </p:nvSpPr>
        <p:spPr/>
        <p:txBody>
          <a:bodyPr/>
          <a:lstStyle/>
          <a:p>
            <a:fld id="{2FFC7E65-2E5C-442C-BE2A-DE6A869D7353}" type="datetime4">
              <a:rPr lang="en-US" smtClean="0"/>
              <a:pPr/>
              <a:t>October 13,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0" name="Footer Placeholder 9"/>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Date Placeholder 8"/>
          <p:cNvSpPr>
            <a:spLocks noGrp="1"/>
          </p:cNvSpPr>
          <p:nvPr>
            <p:ph type="dt" sz="half" idx="11"/>
          </p:nvPr>
        </p:nvSpPr>
        <p:spPr/>
        <p:txBody>
          <a:bodyPr/>
          <a:lstStyle/>
          <a:p>
            <a:fld id="{82C5DB41-1E26-4C99-AAE1-84E432A56B4A}" type="datetime4">
              <a:rPr lang="en-US" smtClean="0"/>
              <a:pPr/>
              <a:t>October 13, 2016</a:t>
            </a:fld>
            <a:endParaRPr lang="en-US"/>
          </a:p>
        </p:txBody>
      </p:sp>
      <p:sp>
        <p:nvSpPr>
          <p:cNvPr id="10" name="Slide Number Placeholder 9"/>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0E9ECF-EA4F-46B9-8205-567987781B24}" type="datetime4">
              <a:rPr lang="en-US" smtClean="0"/>
              <a:pPr/>
              <a:t>October 13, 2016</a:t>
            </a:fld>
            <a:endParaRPr lang="en-US"/>
          </a:p>
        </p:txBody>
      </p:sp>
      <p:sp>
        <p:nvSpPr>
          <p:cNvPr id="5" name="Slide Number Placeholder 4"/>
          <p:cNvSpPr>
            <a:spLocks noGrp="1"/>
          </p:cNvSpPr>
          <p:nvPr>
            <p:ph type="sldNum" sz="quarter" idx="11"/>
          </p:nvPr>
        </p:nvSpPr>
        <p:spPr/>
        <p:txBody>
          <a:bodyPr/>
          <a:lstStyle/>
          <a:p>
            <a:fld id="{43183C4C-EBF1-1A4D-90EC-74EBA7EEE60F}"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EE70120-1B58-488B-B999-CE1B488C9400}" type="datetime4">
              <a:rPr lang="en-US" smtClean="0"/>
              <a:pPr/>
              <a:t>October 13, 2016</a:t>
            </a:fld>
            <a:endParaRPr lang="en-US" dirty="0"/>
          </a:p>
        </p:txBody>
      </p:sp>
      <p:sp>
        <p:nvSpPr>
          <p:cNvPr id="5" name="Slide Number Placeholder 4"/>
          <p:cNvSpPr>
            <a:spLocks noGrp="1"/>
          </p:cNvSpPr>
          <p:nvPr>
            <p:ph type="sldNum" sz="quarter" idx="12"/>
          </p:nvPr>
        </p:nvSpPr>
        <p:spPr/>
        <p:txBody>
          <a:bodyPr/>
          <a:lstStyle/>
          <a:p>
            <a:fld id="{43183C4C-EBF1-1A4D-90EC-74EBA7EEE6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8FDC965-7079-4FF3-AE33-48291CC3087C}" type="datetime4">
              <a:rPr lang="en-US" smtClean="0"/>
              <a:pPr/>
              <a:t>October 13, 2016</a:t>
            </a:fld>
            <a:endParaRPr lang="en-US"/>
          </a:p>
        </p:txBody>
      </p:sp>
      <p:sp>
        <p:nvSpPr>
          <p:cNvPr id="8" name="Slide Number Placeholder 7"/>
          <p:cNvSpPr>
            <a:spLocks noGrp="1"/>
          </p:cNvSpPr>
          <p:nvPr>
            <p:ph type="sldNum" sz="quarter" idx="11"/>
          </p:nvPr>
        </p:nvSpPr>
        <p:spPr/>
        <p:txBody>
          <a:bodyPr/>
          <a:lstStyle/>
          <a:p>
            <a:fld id="{43183C4C-EBF1-1A4D-90EC-74EBA7EEE60F}"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Date Placeholder 9"/>
          <p:cNvSpPr>
            <a:spLocks noGrp="1"/>
          </p:cNvSpPr>
          <p:nvPr>
            <p:ph type="dt" sz="half" idx="11"/>
          </p:nvPr>
        </p:nvSpPr>
        <p:spPr/>
        <p:txBody>
          <a:bodyPr/>
          <a:lstStyle/>
          <a:p>
            <a:fld id="{8AFCC98E-4B64-4E26-B957-7B59E2AEE0A9}" type="datetime4">
              <a:rPr lang="en-US" smtClean="0"/>
              <a:pPr/>
              <a:t>October 13, 2016</a:t>
            </a:fld>
            <a:endParaRPr lang="en-US"/>
          </a:p>
        </p:txBody>
      </p:sp>
      <p:sp>
        <p:nvSpPr>
          <p:cNvPr id="11" name="Slide Number Placeholder 10"/>
          <p:cNvSpPr>
            <a:spLocks noGrp="1"/>
          </p:cNvSpPr>
          <p:nvPr>
            <p:ph type="sldNum" sz="quarter" idx="12"/>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1"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8" name="Date Placeholder 7"/>
          <p:cNvSpPr>
            <a:spLocks noGrp="1"/>
          </p:cNvSpPr>
          <p:nvPr>
            <p:ph type="dt" sz="half" idx="12"/>
          </p:nvPr>
        </p:nvSpPr>
        <p:spPr/>
        <p:txBody>
          <a:bodyPr/>
          <a:lstStyle/>
          <a:p>
            <a:fld id="{E30F88EE-F8E5-4B77-8D10-458365FD454E}" type="datetime4">
              <a:rPr lang="en-US" smtClean="0"/>
              <a:pPr/>
              <a:t>October 13, 2016</a:t>
            </a:fld>
            <a:endParaRPr lang="en-US"/>
          </a:p>
        </p:txBody>
      </p:sp>
      <p:sp>
        <p:nvSpPr>
          <p:cNvPr id="9" name="Slide Number Placeholder 8"/>
          <p:cNvSpPr>
            <a:spLocks noGrp="1"/>
          </p:cNvSpPr>
          <p:nvPr>
            <p:ph type="sldNum" sz="quarter" idx="13"/>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Date Placeholder 4"/>
          <p:cNvSpPr>
            <a:spLocks noGrp="1"/>
          </p:cNvSpPr>
          <p:nvPr>
            <p:ph type="dt" sz="half" idx="11"/>
          </p:nvPr>
        </p:nvSpPr>
        <p:spPr/>
        <p:txBody>
          <a:bodyPr/>
          <a:lstStyle/>
          <a:p>
            <a:fld id="{EB02E76D-49DA-4D00-B201-4CAFB3856B74}" type="datetime4">
              <a:rPr lang="en-US" smtClean="0"/>
              <a:pPr/>
              <a:t>October 13, 2016</a:t>
            </a:fld>
            <a:endParaRPr lang="en-US"/>
          </a:p>
        </p:txBody>
      </p:sp>
      <p:sp>
        <p:nvSpPr>
          <p:cNvPr id="6" name="Slide Number Placeholder 5"/>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Click icon to add picture</a:t>
            </a:r>
            <a:endParaRPr lang="en-US" noProof="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9FC62CA5-351D-4F61-9691-48907EF0D8EB}" type="datetime4">
              <a:rPr lang="en-US" smtClean="0"/>
              <a:pPr/>
              <a:t>October 13, 2016</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C1DBA4-7E69-49DF-9D2E-94FDC65A3417}" type="datetime4">
              <a:rPr lang="en-US" smtClean="0"/>
              <a:pPr/>
              <a:t>October 13, 2016</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D220C5AA-993C-455D-89B6-699B78B1ABD8}" type="datetime4">
              <a:rPr lang="en-US" smtClean="0"/>
              <a:pPr/>
              <a:t>October 13, 2016</a:t>
            </a:fld>
            <a:endParaRPr lang="en-US"/>
          </a:p>
        </p:txBody>
      </p:sp>
      <p:sp>
        <p:nvSpPr>
          <p:cNvPr id="10" name="Slide Number Placeholder 9"/>
          <p:cNvSpPr>
            <a:spLocks noGrp="1"/>
          </p:cNvSpPr>
          <p:nvPr>
            <p:ph type="sldNum" sz="quarter" idx="11"/>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D2D1627D-2435-4679-B9EF-20C33C7CFB7B}" type="datetime4">
              <a:rPr lang="en-US" smtClean="0"/>
              <a:pPr/>
              <a:t>October 13,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292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3363" marR="0" lvl="0" indent="-233363" algn="l" defTabSz="914400" rtl="0" eaLnBrk="1" fontAlgn="base" latinLnBrk="0" hangingPunct="1">
              <a:lnSpc>
                <a:spcPct val="100000"/>
              </a:lnSpc>
              <a:spcBef>
                <a:spcPct val="20000"/>
              </a:spcBef>
              <a:spcAft>
                <a:spcPct val="0"/>
              </a:spcAft>
              <a:buClrTx/>
              <a:buSzTx/>
              <a:buFont typeface="Arial"/>
              <a:buChar char="•"/>
              <a:tabLst/>
              <a:defRPr/>
            </a:pPr>
            <a:r>
              <a:rPr lang="en-US" dirty="0" smtClean="0"/>
              <a:t>Click to edit Master text style</a:t>
            </a:r>
          </a:p>
          <a:p>
            <a:pPr marL="460375" marR="0" lvl="1" indent="-285750" algn="l" defTabSz="914400" rtl="0" eaLnBrk="1" fontAlgn="base" latinLnBrk="0" hangingPunct="1">
              <a:lnSpc>
                <a:spcPct val="100000"/>
              </a:lnSpc>
              <a:spcBef>
                <a:spcPct val="20000"/>
              </a:spcBef>
              <a:spcAft>
                <a:spcPct val="0"/>
              </a:spcAft>
              <a:buClrTx/>
              <a:buSzTx/>
              <a:buFont typeface="Arial"/>
              <a:buChar char="•"/>
              <a:tabLst/>
              <a:defRP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Footer Placeholder 10"/>
          <p:cNvSpPr>
            <a:spLocks noGrp="1"/>
          </p:cNvSpPr>
          <p:nvPr>
            <p:ph type="ftr" sz="quarter" idx="3"/>
          </p:nvPr>
        </p:nvSpPr>
        <p:spPr>
          <a:xfrm>
            <a:off x="457200" y="6355080"/>
            <a:ext cx="2895600" cy="182880"/>
          </a:xfrm>
          <a:prstGeom prst="rect">
            <a:avLst/>
          </a:prstGeom>
        </p:spPr>
        <p:txBody>
          <a:bodyPr vert="horz" lIns="91440" tIns="0" rIns="91440" bIns="0" rtlCol="0" anchor="ctr"/>
          <a:lstStyle>
            <a:lvl1pPr algn="l">
              <a:defRPr sz="1100" b="0" i="0">
                <a:solidFill>
                  <a:srgbClr val="717171"/>
                </a:solidFill>
                <a:latin typeface="Calibri"/>
                <a:cs typeface="Calibri"/>
              </a:defRPr>
            </a:lvl1pPr>
          </a:lstStyle>
          <a:p>
            <a:endParaRPr lang="en-US" dirty="0"/>
          </a:p>
        </p:txBody>
      </p:sp>
      <p:sp>
        <p:nvSpPr>
          <p:cNvPr id="12" name="Date Placeholder 11"/>
          <p:cNvSpPr>
            <a:spLocks noGrp="1"/>
          </p:cNvSpPr>
          <p:nvPr>
            <p:ph type="dt" sz="half" idx="2"/>
          </p:nvPr>
        </p:nvSpPr>
        <p:spPr>
          <a:xfrm>
            <a:off x="457200" y="6172200"/>
            <a:ext cx="1828800" cy="182880"/>
          </a:xfrm>
          <a:prstGeom prst="rect">
            <a:avLst/>
          </a:prstGeom>
        </p:spPr>
        <p:txBody>
          <a:bodyPr vert="horz" lIns="91440" tIns="0" rIns="91440" bIns="0" rtlCol="0" anchor="ctr"/>
          <a:lstStyle>
            <a:lvl1pPr algn="l">
              <a:defRPr sz="1100" b="0" i="0">
                <a:solidFill>
                  <a:srgbClr val="717171"/>
                </a:solidFill>
                <a:latin typeface="Calibri"/>
                <a:cs typeface="Calibri"/>
              </a:defRPr>
            </a:lvl1pPr>
          </a:lstStyle>
          <a:p>
            <a:fld id="{2EE70120-1B58-488B-B999-CE1B488C9400}" type="datetime4">
              <a:rPr lang="en-US" smtClean="0"/>
              <a:pPr/>
              <a:t>October 13, 2016</a:t>
            </a:fld>
            <a:endParaRPr lang="en-US" dirty="0"/>
          </a:p>
        </p:txBody>
      </p:sp>
      <p:sp>
        <p:nvSpPr>
          <p:cNvPr id="13" name="Slide Number Placeholder 12"/>
          <p:cNvSpPr>
            <a:spLocks noGrp="1"/>
          </p:cNvSpPr>
          <p:nvPr>
            <p:ph type="sldNum" sz="quarter" idx="4"/>
          </p:nvPr>
        </p:nvSpPr>
        <p:spPr>
          <a:xfrm>
            <a:off x="457200" y="5991225"/>
            <a:ext cx="365760" cy="182880"/>
          </a:xfrm>
          <a:prstGeom prst="rect">
            <a:avLst/>
          </a:prstGeom>
        </p:spPr>
        <p:txBody>
          <a:bodyPr vert="horz" lIns="91440" tIns="0" rIns="0" bIns="0" rtlCol="0" anchor="t" anchorCtr="0"/>
          <a:lstStyle>
            <a:lvl1pPr algn="l">
              <a:defRPr sz="1100" b="0" i="0">
                <a:solidFill>
                  <a:srgbClr val="717171"/>
                </a:solidFill>
                <a:latin typeface="Calibri"/>
                <a:cs typeface="Calibri"/>
              </a:defRPr>
            </a:lvl1pPr>
          </a:lstStyle>
          <a:p>
            <a:fld id="{43183C4C-EBF1-1A4D-90EC-74EBA7EEE60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5" r:id="rId2"/>
    <p:sldLayoutId id="2147483671" r:id="rId3"/>
    <p:sldLayoutId id="2147483668" r:id="rId4"/>
    <p:sldLayoutId id="2147483680" r:id="rId5"/>
    <p:sldLayoutId id="2147483677" r:id="rId6"/>
    <p:sldLayoutId id="2147483666" r:id="rId7"/>
    <p:sldLayoutId id="2147483667" r:id="rId8"/>
    <p:sldLayoutId id="2147483672" r:id="rId9"/>
    <p:sldLayoutId id="2147483673" r:id="rId10"/>
    <p:sldLayoutId id="2147483669" r:id="rId11"/>
    <p:sldLayoutId id="2147483670" r:id="rId12"/>
    <p:sldLayoutId id="2147483674" r:id="rId13"/>
    <p:sldLayoutId id="2147483675" r:id="rId14"/>
    <p:sldLayoutId id="2147483676" r:id="rId15"/>
    <p:sldLayoutId id="2147483678" r:id="rId16"/>
    <p:sldLayoutId id="2147483681" r:id="rId17"/>
  </p:sldLayoutIdLst>
  <p:timing>
    <p:tnLst>
      <p:par>
        <p:cTn id="1" dur="indefinite" restart="never" nodeType="tmRoot"/>
      </p:par>
    </p:tnLst>
  </p:timing>
  <p:hf hdr="0" ftr="0"/>
  <p:txStyles>
    <p:titleStyle>
      <a:lvl1pPr algn="l" rtl="0" eaLnBrk="1" fontAlgn="base" hangingPunct="1">
        <a:spcBef>
          <a:spcPct val="0"/>
        </a:spcBef>
        <a:spcAft>
          <a:spcPct val="0"/>
        </a:spcAft>
        <a:defRPr kumimoji="0" lang="en-US" sz="2400" b="1" i="0" u="none" strike="noStrike" kern="1200" cap="none" spc="0" normalizeH="0" baseline="0" noProof="0" dirty="0" smtClean="0">
          <a:ln>
            <a:noFill/>
          </a:ln>
          <a:solidFill>
            <a:prstClr val="black">
              <a:lumMod val="65000"/>
              <a:lumOff val="35000"/>
            </a:prstClr>
          </a:solidFill>
          <a:effectLst/>
          <a:uLnTx/>
          <a:uFillTx/>
          <a:latin typeface="Cambria"/>
          <a:ea typeface="+mn-ea"/>
          <a:cs typeface="Cambria"/>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marR="0" indent="-233363" algn="l" defTabSz="914400" rtl="0" eaLnBrk="1" fontAlgn="base" latinLnBrk="0" hangingPunct="1">
        <a:lnSpc>
          <a:spcPct val="100000"/>
        </a:lnSpc>
        <a:spcBef>
          <a:spcPct val="20000"/>
        </a:spcBef>
        <a:spcAft>
          <a:spcPct val="0"/>
        </a:spcAft>
        <a:buClrTx/>
        <a:buSzTx/>
        <a:buFontTx/>
        <a:buNone/>
        <a:tabLst/>
        <a:defRPr kumimoji="0" lang="en-US" sz="24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1pPr>
      <a:lvl2pPr marL="460375" marR="0" indent="-285750" algn="l" defTabSz="914400" rtl="0" eaLnBrk="1" fontAlgn="base" latinLnBrk="0" hangingPunct="1">
        <a:lnSpc>
          <a:spcPct val="100000"/>
        </a:lnSpc>
        <a:spcBef>
          <a:spcPct val="20000"/>
        </a:spcBef>
        <a:spcAft>
          <a:spcPct val="0"/>
        </a:spcAft>
        <a:buClrTx/>
        <a:buSzTx/>
        <a:buFont typeface="Arial"/>
        <a:buChar char="•"/>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2pPr>
      <a:lvl3pPr marL="687388" indent="-228600" algn="l" rtl="0" eaLnBrk="1" fontAlgn="base" hangingPunct="1">
        <a:spcBef>
          <a:spcPct val="20000"/>
        </a:spcBef>
        <a:spcAft>
          <a:spcPct val="0"/>
        </a:spcAft>
        <a:buClrTx/>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3pPr>
      <a:lvl4pPr marL="922338" indent="-228600" algn="l" rtl="0" eaLnBrk="1" fontAlgn="base" hangingPunct="1">
        <a:spcBef>
          <a:spcPct val="20000"/>
        </a:spcBef>
        <a:spcAft>
          <a:spcPct val="0"/>
        </a:spcAft>
        <a:buClrTx/>
        <a:buFont typeface="Arial"/>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4pPr>
      <a:lvl5pPr marL="1136650" marR="0" indent="-228600" algn="l" defTabSz="914400" rtl="0" eaLnBrk="1" fontAlgn="base" latinLnBrk="0" hangingPunct="1">
        <a:lnSpc>
          <a:spcPct val="100000"/>
        </a:lnSpc>
        <a:spcBef>
          <a:spcPct val="20000"/>
        </a:spcBef>
        <a:spcAft>
          <a:spcPct val="0"/>
        </a:spcAft>
        <a:buClrTx/>
        <a:buSzTx/>
        <a:buFont typeface="Arial"/>
        <a:buNone/>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66650" y="592183"/>
            <a:ext cx="7410995" cy="923330"/>
          </a:xfrm>
          <a:prstGeom prst="rect">
            <a:avLst/>
          </a:prstGeom>
          <a:noFill/>
        </p:spPr>
        <p:txBody>
          <a:bodyPr wrap="square" rtlCol="0">
            <a:spAutoFit/>
          </a:bodyPr>
          <a:lstStyle/>
          <a:p>
            <a:pPr algn="ctr"/>
            <a:r>
              <a:rPr lang="en-US" sz="5400" dirty="0" smtClean="0">
                <a:solidFill>
                  <a:schemeClr val="tx1">
                    <a:lumMod val="50000"/>
                  </a:schemeClr>
                </a:solidFill>
                <a:latin typeface="Calibri" panose="020F0502020204030204" pitchFamily="34" charset="0"/>
              </a:rPr>
              <a:t>Curriculum Council</a:t>
            </a:r>
            <a:endParaRPr lang="en-US" sz="5400" dirty="0">
              <a:solidFill>
                <a:schemeClr val="tx1">
                  <a:lumMod val="50000"/>
                </a:schemeClr>
              </a:solidFill>
              <a:latin typeface="Calibri" panose="020F0502020204030204" pitchFamily="34" charset="0"/>
            </a:endParaRPr>
          </a:p>
        </p:txBody>
      </p:sp>
      <p:sp>
        <p:nvSpPr>
          <p:cNvPr id="11" name="Rectangle 10"/>
          <p:cNvSpPr/>
          <p:nvPr/>
        </p:nvSpPr>
        <p:spPr>
          <a:xfrm>
            <a:off x="1123406" y="5482436"/>
            <a:ext cx="7097485" cy="646331"/>
          </a:xfrm>
          <a:prstGeom prst="rect">
            <a:avLst/>
          </a:prstGeom>
        </p:spPr>
        <p:txBody>
          <a:bodyPr wrap="square">
            <a:spAutoFit/>
          </a:bodyPr>
          <a:lstStyle/>
          <a:p>
            <a:pPr algn="ctr"/>
            <a:r>
              <a:rPr lang="en-US" dirty="0" smtClean="0">
                <a:solidFill>
                  <a:schemeClr val="tx1">
                    <a:lumMod val="50000"/>
                  </a:schemeClr>
                </a:solidFill>
                <a:latin typeface="Calibri" panose="020F0502020204030204" pitchFamily="34" charset="0"/>
              </a:rPr>
              <a:t>John Bailey and Prem Mathew, Co-Chairs</a:t>
            </a:r>
            <a:endParaRPr lang="en-US" dirty="0">
              <a:solidFill>
                <a:schemeClr val="tx1">
                  <a:lumMod val="50000"/>
                </a:schemeClr>
              </a:solidFill>
              <a:latin typeface="Calibri" panose="020F0502020204030204" pitchFamily="34" charset="0"/>
            </a:endParaRPr>
          </a:p>
          <a:p>
            <a:pPr algn="ctr"/>
            <a:r>
              <a:rPr lang="en-US" dirty="0" smtClean="0">
                <a:solidFill>
                  <a:schemeClr val="tx1">
                    <a:lumMod val="50000"/>
                  </a:schemeClr>
                </a:solidFill>
                <a:latin typeface="Calibri" panose="020F0502020204030204" pitchFamily="34" charset="0"/>
              </a:rPr>
              <a:t>October 13, 2016</a:t>
            </a:r>
            <a:endParaRPr lang="en-US" dirty="0">
              <a:solidFill>
                <a:schemeClr val="tx1">
                  <a:lumMod val="50000"/>
                </a:schemeClr>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762000" y="1276350"/>
            <a:ext cx="7620000" cy="43053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0"/>
            <a:ext cx="8229600" cy="5482046"/>
          </a:xfrm>
        </p:spPr>
        <p:txBody>
          <a:bodyPr/>
          <a:lstStyle/>
          <a:p>
            <a:r>
              <a:rPr lang="en-US" sz="2800" b="0" dirty="0" smtClean="0">
                <a:solidFill>
                  <a:srgbClr val="000000"/>
                </a:solidFill>
                <a:latin typeface="Calibri" panose="020F0502020204030204" pitchFamily="34" charset="0"/>
              </a:rPr>
              <a:t/>
            </a:r>
            <a:br>
              <a:rPr lang="en-US" sz="2800" b="0" dirty="0" smtClean="0">
                <a:solidFill>
                  <a:srgbClr val="000000"/>
                </a:solidFill>
                <a:latin typeface="Calibri" panose="020F0502020204030204" pitchFamily="34" charset="0"/>
              </a:rPr>
            </a:br>
            <a:r>
              <a:rPr lang="en-US" sz="2800" b="0" dirty="0" smtClean="0">
                <a:solidFill>
                  <a:srgbClr val="000000"/>
                </a:solidFill>
                <a:latin typeface="Calibri" panose="020F0502020204030204" pitchFamily="34" charset="0"/>
              </a:rPr>
              <a:t/>
            </a:r>
            <a:br>
              <a:rPr lang="en-US" sz="2800" b="0" dirty="0" smtClean="0">
                <a:solidFill>
                  <a:srgbClr val="000000"/>
                </a:solidFill>
                <a:latin typeface="Calibri" panose="020F0502020204030204" pitchFamily="34" charset="0"/>
              </a:rPr>
            </a:br>
            <a:r>
              <a:rPr lang="en-US" sz="2800" b="0" dirty="0" smtClean="0">
                <a:solidFill>
                  <a:srgbClr val="000000"/>
                </a:solidFill>
                <a:latin typeface="Calibri" panose="020F0502020204030204" pitchFamily="34" charset="0"/>
              </a:rPr>
              <a:t>New Undergraduate Degree Program Proposal</a:t>
            </a:r>
            <a:r>
              <a:rPr lang="en-US" sz="2800" b="0" dirty="0">
                <a:solidFill>
                  <a:srgbClr val="000000"/>
                </a:solidFill>
                <a:latin typeface="Calibri" panose="020F0502020204030204" pitchFamily="34" charset="0"/>
              </a:rPr>
              <a:t>:</a:t>
            </a:r>
            <a:br>
              <a:rPr lang="en-US" sz="2800" b="0" dirty="0">
                <a:solidFill>
                  <a:srgbClr val="000000"/>
                </a:solidFill>
                <a:latin typeface="Calibri" panose="020F0502020204030204" pitchFamily="34" charset="0"/>
              </a:rPr>
            </a:br>
            <a:r>
              <a:rPr lang="en-US" sz="2800" b="0" dirty="0" smtClean="0">
                <a:solidFill>
                  <a:srgbClr val="000000"/>
                </a:solidFill>
                <a:latin typeface="Calibri" panose="020F0502020204030204" pitchFamily="34" charset="0"/>
              </a:rPr>
              <a:t>CPS# 97646; CIP 45.0799</a:t>
            </a:r>
            <a:br>
              <a:rPr lang="en-US" sz="2800" b="0" dirty="0" smtClean="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
            </a:r>
            <a:br>
              <a:rPr lang="en-US" sz="2800" b="0" dirty="0">
                <a:solidFill>
                  <a:srgbClr val="000000"/>
                </a:solidFill>
                <a:latin typeface="Calibri" panose="020F0502020204030204" pitchFamily="34" charset="0"/>
              </a:rPr>
            </a:br>
            <a:r>
              <a:rPr lang="en-US" sz="2800" b="0" dirty="0" smtClean="0">
                <a:solidFill>
                  <a:srgbClr val="000000"/>
                </a:solidFill>
                <a:latin typeface="Calibri" panose="020F0502020204030204" pitchFamily="34" charset="0"/>
              </a:rPr>
              <a:t>B.S. in Geography and Geospatial Science</a:t>
            </a:r>
            <a:r>
              <a:rPr lang="en-US" sz="2800" b="0" dirty="0">
                <a:solidFill>
                  <a:srgbClr val="000000"/>
                </a:solidFill>
                <a:latin typeface="Calibri" panose="020F0502020204030204" pitchFamily="34" charset="0"/>
              </a:rPr>
              <a:t/>
            </a:r>
            <a:br>
              <a:rPr lang="en-US" sz="2800" b="0" dirty="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
            </a:r>
            <a:br>
              <a:rPr lang="en-US" sz="2800" b="0" dirty="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Oregon State University</a:t>
            </a:r>
            <a:br>
              <a:rPr lang="en-US" sz="2800" b="0" dirty="0">
                <a:solidFill>
                  <a:srgbClr val="000000"/>
                </a:solidFill>
                <a:latin typeface="Calibri" panose="020F0502020204030204" pitchFamily="34" charset="0"/>
              </a:rPr>
            </a:br>
            <a:r>
              <a:rPr lang="en-US" sz="2800" b="0" dirty="0">
                <a:solidFill>
                  <a:srgbClr val="000000"/>
                </a:solidFill>
                <a:latin typeface="Calibri" panose="020F0502020204030204" pitchFamily="34" charset="0"/>
              </a:rPr>
              <a:t>College of </a:t>
            </a:r>
            <a:r>
              <a:rPr lang="en-US" sz="2800" b="0" dirty="0" smtClean="0">
                <a:solidFill>
                  <a:srgbClr val="000000"/>
                </a:solidFill>
                <a:latin typeface="Calibri" panose="020F0502020204030204" pitchFamily="34" charset="0"/>
              </a:rPr>
              <a:t>Earth, Ocean, and Atmospheric Sciences  (CEOAS)</a:t>
            </a:r>
            <a:r>
              <a:rPr lang="en-US" sz="2800" b="0" dirty="0">
                <a:solidFill>
                  <a:srgbClr val="000000"/>
                </a:solidFill>
                <a:latin typeface="Calibri" panose="020F0502020204030204" pitchFamily="34" charset="0"/>
              </a:rPr>
              <a:t/>
            </a:r>
            <a:br>
              <a:rPr lang="en-US" sz="2800" b="0" dirty="0">
                <a:solidFill>
                  <a:srgbClr val="000000"/>
                </a:solidFill>
                <a:latin typeface="Calibri" panose="020F0502020204030204" pitchFamily="34" charset="0"/>
              </a:rPr>
            </a:br>
            <a:endParaRPr lang="en-US" sz="2800" b="0" dirty="0">
              <a:latin typeface="Calibri" panose="020F0502020204030204" pitchFamily="34" charset="0"/>
            </a:endParaRPr>
          </a:p>
        </p:txBody>
      </p:sp>
    </p:spTree>
    <p:extLst>
      <p:ext uri="{BB962C8B-B14F-4D97-AF65-F5344CB8AC3E}">
        <p14:creationId xmlns:p14="http://schemas.microsoft.com/office/powerpoint/2010/main" val="184072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4137" y="352695"/>
            <a:ext cx="8229600" cy="5995853"/>
          </a:xfrm>
        </p:spPr>
        <p:txBody>
          <a:bodyPr/>
          <a:lstStyle/>
          <a:p>
            <a:r>
              <a:rPr lang="en-US" sz="2200" b="0" u="sng" dirty="0" smtClean="0">
                <a:solidFill>
                  <a:srgbClr val="000000"/>
                </a:solidFill>
                <a:latin typeface="Calibri" panose="020F0502020204030204" pitchFamily="34" charset="0"/>
              </a:rPr>
              <a:t>New Degree Proposal – BS in Geography and Geospatial Sciences</a:t>
            </a:r>
            <a:r>
              <a:rPr lang="en-US" sz="2200" b="0" dirty="0" smtClean="0">
                <a:solidFill>
                  <a:srgbClr val="002060"/>
                </a:solidFill>
                <a:latin typeface="Calibri" panose="020F0502020204030204" pitchFamily="34" charset="0"/>
              </a:rPr>
              <a:t/>
            </a:r>
            <a:br>
              <a:rPr lang="en-US" sz="2200" b="0" dirty="0" smtClean="0">
                <a:solidFill>
                  <a:srgbClr val="002060"/>
                </a:solidFill>
                <a:latin typeface="Calibri" panose="020F0502020204030204" pitchFamily="34" charset="0"/>
              </a:rPr>
            </a:br>
            <a:r>
              <a:rPr lang="en-US" sz="2200" b="0" dirty="0" smtClean="0">
                <a:solidFill>
                  <a:srgbClr val="002060"/>
                </a:solidFill>
                <a:latin typeface="Calibri" panose="020F0502020204030204" pitchFamily="34" charset="0"/>
              </a:rPr>
              <a:t/>
            </a:r>
            <a:br>
              <a:rPr lang="en-US" sz="2200" b="0" dirty="0" smtClean="0">
                <a:solidFill>
                  <a:srgbClr val="002060"/>
                </a:solidFill>
                <a:latin typeface="Calibri" panose="020F0502020204030204" pitchFamily="34" charset="0"/>
              </a:rPr>
            </a:br>
            <a:r>
              <a:rPr lang="en-US" sz="1800" dirty="0" smtClean="0">
                <a:solidFill>
                  <a:srgbClr val="000000"/>
                </a:solidFill>
                <a:latin typeface="Calibri" panose="020F0502020204030204" pitchFamily="34" charset="0"/>
              </a:rPr>
              <a:t>Summary</a:t>
            </a:r>
            <a:r>
              <a:rPr lang="en-US" sz="1800" dirty="0" smtClean="0">
                <a:solidFill>
                  <a:srgbClr val="000000"/>
                </a:solidFill>
                <a:latin typeface="Calibri" panose="020F0502020204030204" pitchFamily="34" charset="0"/>
              </a:rPr>
              <a:t>:  </a:t>
            </a:r>
            <a:r>
              <a:rPr lang="en-US" sz="1800" b="0" dirty="0">
                <a:latin typeface="Calibri" panose="020F0502020204030204" pitchFamily="34" charset="0"/>
              </a:rPr>
              <a:t>With the proliferation of geospatial technology in every aspect of modern life, career opportunities abound for students trained in geospatial science and fundamentals of geography.  Currently, however, OSU offers no undergraduate degree in this area.  To meet these needs, we propose a new undergraduate major in Geography and Geospatial Science.  </a:t>
            </a:r>
            <a:r>
              <a:rPr lang="en-US" sz="1800" b="0" dirty="0" smtClean="0">
                <a:latin typeface="Calibri" panose="020F0502020204030204" pitchFamily="34" charset="0"/>
              </a:rPr>
              <a:t>Geography </a:t>
            </a:r>
            <a:r>
              <a:rPr lang="en-US" sz="1800" b="0" dirty="0">
                <a:latin typeface="Calibri" panose="020F0502020204030204" pitchFamily="34" charset="0"/>
              </a:rPr>
              <a:t>courses include physical geography, human geography, climate, water resources, planning, hazards, and related areas, and these courses integrate applications of geospatial science at every level of the </a:t>
            </a:r>
            <a:r>
              <a:rPr lang="en-US" sz="1800" b="0" dirty="0" smtClean="0">
                <a:latin typeface="Calibri" panose="020F0502020204030204" pitchFamily="34" charset="0"/>
              </a:rPr>
              <a:t>curriculum. Geospatial </a:t>
            </a:r>
            <a:r>
              <a:rPr lang="en-US" sz="1800" b="0" dirty="0">
                <a:latin typeface="Calibri" panose="020F0502020204030204" pitchFamily="34" charset="0"/>
              </a:rPr>
              <a:t>science courses include maps and imagery, global positioning systems (GPS), geographic information systems (GIS), cartography, remote sensing, geovisualization, programming, and spatial modeling.</a:t>
            </a:r>
            <a:r>
              <a:rPr lang="en-US" sz="1800" b="0" dirty="0" smtClean="0">
                <a:latin typeface="Calibri" panose="020F0502020204030204" pitchFamily="34" charset="0"/>
              </a:rPr>
              <a:t> </a:t>
            </a:r>
            <a:br>
              <a:rPr lang="en-US" sz="1800" b="0" dirty="0" smtClean="0">
                <a:latin typeface="Calibri" panose="020F0502020204030204" pitchFamily="34" charset="0"/>
              </a:rPr>
            </a:br>
            <a:endParaRPr lang="en-US" sz="1800" b="0" dirty="0">
              <a:solidFill>
                <a:srgbClr val="000000"/>
              </a:solidFill>
              <a:latin typeface="Calibri" pitchFamily="34" charset="0"/>
            </a:endParaRPr>
          </a:p>
        </p:txBody>
      </p:sp>
    </p:spTree>
    <p:extLst>
      <p:ext uri="{BB962C8B-B14F-4D97-AF65-F5344CB8AC3E}">
        <p14:creationId xmlns:p14="http://schemas.microsoft.com/office/powerpoint/2010/main" val="362072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4137" y="352695"/>
            <a:ext cx="8229600" cy="5995853"/>
          </a:xfrm>
        </p:spPr>
        <p:txBody>
          <a:bodyPr/>
          <a:lstStyle/>
          <a:p>
            <a:r>
              <a:rPr lang="en-US" sz="2200" b="0" u="sng" dirty="0" smtClean="0">
                <a:solidFill>
                  <a:srgbClr val="000000"/>
                </a:solidFill>
                <a:latin typeface="Calibri" panose="020F0502020204030204" pitchFamily="34" charset="0"/>
              </a:rPr>
              <a:t>New Degree Proposal – BS in Geography and Geospatial Sciences</a:t>
            </a:r>
            <a:r>
              <a:rPr lang="en-US" sz="2200" b="0" u="sng" dirty="0" smtClean="0">
                <a:solidFill>
                  <a:srgbClr val="000000"/>
                </a:solidFill>
                <a:latin typeface="Arial" pitchFamily="34" charset="0"/>
                <a:cs typeface="Arial" pitchFamily="34" charset="0"/>
              </a:rPr>
              <a:t/>
            </a:r>
            <a:br>
              <a:rPr lang="en-US" sz="2200" b="0" u="sng" dirty="0" smtClean="0">
                <a:solidFill>
                  <a:srgbClr val="000000"/>
                </a:solidFill>
                <a:latin typeface="Arial" pitchFamily="34" charset="0"/>
                <a:cs typeface="Arial" pitchFamily="34" charset="0"/>
              </a:rPr>
            </a:br>
            <a:r>
              <a:rPr lang="en-US" sz="1600" b="0" dirty="0">
                <a:latin typeface="Calibri" panose="020F0502020204030204" pitchFamily="34" charset="0"/>
              </a:rPr>
              <a:t/>
            </a:r>
            <a:br>
              <a:rPr lang="en-US" sz="1600" b="0" dirty="0">
                <a:latin typeface="Calibri" panose="020F0502020204030204" pitchFamily="34" charset="0"/>
              </a:rPr>
            </a:br>
            <a:r>
              <a:rPr lang="en-US" sz="1600" dirty="0">
                <a:solidFill>
                  <a:srgbClr val="000000"/>
                </a:solidFill>
                <a:latin typeface="Calibri" pitchFamily="34" charset="0"/>
              </a:rPr>
              <a:t>Rationale:</a:t>
            </a:r>
            <a:r>
              <a:rPr lang="en-US" sz="1600" b="0" dirty="0">
                <a:solidFill>
                  <a:srgbClr val="000000"/>
                </a:solidFill>
                <a:latin typeface="Calibri" pitchFamily="34" charset="0"/>
              </a:rPr>
              <a:t/>
            </a:r>
            <a:br>
              <a:rPr lang="en-US" sz="1600" b="0" dirty="0">
                <a:solidFill>
                  <a:srgbClr val="000000"/>
                </a:solidFill>
                <a:latin typeface="Calibri" pitchFamily="34" charset="0"/>
              </a:rPr>
            </a:br>
            <a:r>
              <a:rPr lang="en-US" sz="1600" b="0" dirty="0">
                <a:solidFill>
                  <a:srgbClr val="000000"/>
                </a:solidFill>
                <a:latin typeface="Calibri" pitchFamily="34" charset="0"/>
              </a:rPr>
              <a:t>* Bureau of Labor Statistics projects a 29% growth in employment for Cartographers over the next 10 years.</a:t>
            </a:r>
            <a:br>
              <a:rPr lang="en-US" sz="1600" b="0" dirty="0">
                <a:solidFill>
                  <a:srgbClr val="000000"/>
                </a:solidFill>
                <a:latin typeface="Calibri" pitchFamily="34" charset="0"/>
              </a:rPr>
            </a:br>
            <a:r>
              <a:rPr lang="en-US" sz="1600" b="0" dirty="0">
                <a:solidFill>
                  <a:srgbClr val="000000"/>
                </a:solidFill>
                <a:latin typeface="Calibri" pitchFamily="34" charset="0"/>
              </a:rPr>
              <a:t>* The CEOAS Board of Advisors agree that the 27-credit certificate currently offered is inadequate preparation for a career in this field.</a:t>
            </a:r>
            <a:br>
              <a:rPr lang="en-US" sz="1600" b="0" dirty="0">
                <a:solidFill>
                  <a:srgbClr val="000000"/>
                </a:solidFill>
                <a:latin typeface="Calibri" pitchFamily="34" charset="0"/>
              </a:rPr>
            </a:br>
            <a:r>
              <a:rPr lang="en-US" sz="1600" b="0" dirty="0">
                <a:solidFill>
                  <a:srgbClr val="000000"/>
                </a:solidFill>
                <a:latin typeface="Calibri" pitchFamily="34" charset="0"/>
              </a:rPr>
              <a:t>* Strong demand for related Certificate and Option ~ 130 students</a:t>
            </a:r>
            <a:br>
              <a:rPr lang="en-US" sz="1600" b="0" dirty="0">
                <a:solidFill>
                  <a:srgbClr val="000000"/>
                </a:solidFill>
                <a:latin typeface="Calibri" pitchFamily="34" charset="0"/>
              </a:rPr>
            </a:br>
            <a:r>
              <a:rPr lang="en-US" sz="1600" b="0" dirty="0">
                <a:solidFill>
                  <a:srgbClr val="000000"/>
                </a:solidFill>
                <a:latin typeface="Calibri" pitchFamily="34" charset="0"/>
              </a:rPr>
              <a:t>* Highly-ranked program: Geography program at OSU was ranked 12</a:t>
            </a:r>
            <a:r>
              <a:rPr lang="en-US" sz="1600" b="0" baseline="30000" dirty="0">
                <a:solidFill>
                  <a:srgbClr val="000000"/>
                </a:solidFill>
                <a:latin typeface="Calibri" pitchFamily="34" charset="0"/>
              </a:rPr>
              <a:t>th</a:t>
            </a:r>
            <a:r>
              <a:rPr lang="en-US" sz="1600" b="0" dirty="0">
                <a:solidFill>
                  <a:srgbClr val="000000"/>
                </a:solidFill>
                <a:latin typeface="Calibri" pitchFamily="34" charset="0"/>
              </a:rPr>
              <a:t> by the National Council for Geography PhD programs in the U.S. </a:t>
            </a:r>
            <a:r>
              <a:rPr lang="en-US" sz="1600" b="0">
                <a:solidFill>
                  <a:srgbClr val="000000"/>
                </a:solidFill>
                <a:latin typeface="Calibri" pitchFamily="34" charset="0"/>
              </a:rPr>
              <a:t>(2010).</a:t>
            </a:r>
            <a:r>
              <a:rPr lang="en-US" sz="1600" b="0" dirty="0">
                <a:solidFill>
                  <a:srgbClr val="000000"/>
                </a:solidFill>
                <a:latin typeface="Calibri" panose="020F0502020204030204" pitchFamily="34" charset="0"/>
                <a:cs typeface="Arial" pitchFamily="34" charset="0"/>
              </a:rPr>
              <a:t/>
            </a:r>
            <a:br>
              <a:rPr lang="en-US" sz="1600" b="0" dirty="0">
                <a:solidFill>
                  <a:srgbClr val="000000"/>
                </a:solidFill>
                <a:latin typeface="Calibri" panose="020F0502020204030204" pitchFamily="34" charset="0"/>
                <a:cs typeface="Arial" pitchFamily="34" charset="0"/>
              </a:rPr>
            </a:br>
            <a:r>
              <a:rPr lang="en-US" sz="2000" b="0" dirty="0">
                <a:solidFill>
                  <a:srgbClr val="000000"/>
                </a:solidFill>
                <a:latin typeface="Calibri" panose="020F0502020204030204" pitchFamily="34" charset="0"/>
                <a:cs typeface="Arial" pitchFamily="34" charset="0"/>
              </a:rPr>
              <a:t/>
            </a:r>
            <a:br>
              <a:rPr lang="en-US" sz="2000" b="0" dirty="0">
                <a:solidFill>
                  <a:srgbClr val="000000"/>
                </a:solidFill>
                <a:latin typeface="Calibri" panose="020F0502020204030204" pitchFamily="34" charset="0"/>
                <a:cs typeface="Arial" pitchFamily="34" charset="0"/>
              </a:rPr>
            </a:br>
            <a:endParaRPr lang="en-US" sz="1800" b="0" dirty="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84506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4137" y="352695"/>
            <a:ext cx="8229600" cy="5995853"/>
          </a:xfrm>
        </p:spPr>
        <p:txBody>
          <a:bodyPr/>
          <a:lstStyle/>
          <a:p>
            <a:r>
              <a:rPr lang="en-US" sz="2200" b="0" u="sng" dirty="0">
                <a:solidFill>
                  <a:srgbClr val="000000"/>
                </a:solidFill>
                <a:latin typeface="Calibri" panose="020F0502020204030204" pitchFamily="34" charset="0"/>
              </a:rPr>
              <a:t>New Degree Proposal – BS in Geography and Geospatial Sciences</a:t>
            </a:r>
            <a:r>
              <a:rPr lang="en-US" sz="2200" b="0" u="sng" dirty="0" smtClean="0">
                <a:solidFill>
                  <a:srgbClr val="000000"/>
                </a:solidFill>
                <a:latin typeface="Arial" pitchFamily="34" charset="0"/>
                <a:cs typeface="Arial" pitchFamily="34" charset="0"/>
              </a:rPr>
              <a:t/>
            </a:r>
            <a:br>
              <a:rPr lang="en-US" sz="2200" b="0" u="sng" dirty="0" smtClean="0">
                <a:solidFill>
                  <a:srgbClr val="000000"/>
                </a:solidFill>
                <a:latin typeface="Arial" pitchFamily="34" charset="0"/>
                <a:cs typeface="Arial" pitchFamily="34" charset="0"/>
              </a:rPr>
            </a:br>
            <a:r>
              <a:rPr lang="en-US" sz="1600" dirty="0" smtClean="0">
                <a:solidFill>
                  <a:srgbClr val="000000"/>
                </a:solidFill>
                <a:latin typeface="Calibri" pitchFamily="34" charset="0"/>
                <a:cs typeface="Arial" pitchFamily="34" charset="0"/>
              </a:rPr>
              <a:t>Coursework</a:t>
            </a:r>
            <a:r>
              <a:rPr lang="en-US" sz="1600" dirty="0">
                <a:solidFill>
                  <a:srgbClr val="000000"/>
                </a:solidFill>
                <a:latin typeface="Calibri" pitchFamily="34" charset="0"/>
                <a:cs typeface="Arial" pitchFamily="34" charset="0"/>
              </a:rPr>
              <a:t>: </a:t>
            </a:r>
            <a:r>
              <a:rPr lang="en-US" sz="1600" b="0" dirty="0">
                <a:solidFill>
                  <a:srgbClr val="000000"/>
                </a:solidFill>
                <a:latin typeface="Calibri" panose="020F0502020204030204" pitchFamily="34" charset="0"/>
                <a:cs typeface="Arial" pitchFamily="34" charset="0"/>
              </a:rPr>
              <a:t>Programs consist of a </a:t>
            </a:r>
            <a:r>
              <a:rPr lang="en-US" sz="1600" b="0" dirty="0" smtClean="0">
                <a:solidFill>
                  <a:srgbClr val="000000"/>
                </a:solidFill>
                <a:latin typeface="Calibri" panose="020F0502020204030204" pitchFamily="34" charset="0"/>
                <a:cs typeface="Arial" pitchFamily="34" charset="0"/>
              </a:rPr>
              <a:t>85 cr. hrs. broken down in the following way: Supporting Skills (12 cr. hrs.), Foundation Skills (17 cr. hrs.),  Upper-Division Geospatial Techniques and Problem-Solving (12 cr. hrs.), Seminar (1 cr. hr.), Experiential Learning (9 cr. hrs.),  Capstone (3 cr. hrs.), and Upper-Division Geography and Geospatial Science Electives (31 cr. hrs.). All courses are currently existing, have been recently approved, or are in the approval process.</a:t>
            </a:r>
            <a:br>
              <a:rPr lang="en-US" sz="1600" b="0" dirty="0" smtClean="0">
                <a:solidFill>
                  <a:srgbClr val="000000"/>
                </a:solidFill>
                <a:latin typeface="Calibri" panose="020F0502020204030204" pitchFamily="34" charset="0"/>
                <a:cs typeface="Arial" pitchFamily="34" charset="0"/>
              </a:rPr>
            </a:br>
            <a:r>
              <a:rPr lang="en-US" sz="1600" b="0" dirty="0">
                <a:solidFill>
                  <a:srgbClr val="000000"/>
                </a:solidFill>
                <a:latin typeface="Calibri" panose="020F0502020204030204" pitchFamily="34" charset="0"/>
                <a:cs typeface="Arial" pitchFamily="34" charset="0"/>
              </a:rPr>
              <a:t/>
            </a:r>
            <a:br>
              <a:rPr lang="en-US" sz="1600" b="0" dirty="0">
                <a:solidFill>
                  <a:srgbClr val="000000"/>
                </a:solidFill>
                <a:latin typeface="Calibri" panose="020F0502020204030204" pitchFamily="34" charset="0"/>
                <a:cs typeface="Arial" pitchFamily="34" charset="0"/>
              </a:rPr>
            </a:br>
            <a:r>
              <a:rPr lang="en-US" sz="1600" dirty="0" smtClean="0">
                <a:solidFill>
                  <a:srgbClr val="000000"/>
                </a:solidFill>
                <a:latin typeface="Calibri" pitchFamily="34" charset="0"/>
                <a:cs typeface="Arial" pitchFamily="34" charset="0"/>
              </a:rPr>
              <a:t>Faculty </a:t>
            </a:r>
            <a:r>
              <a:rPr lang="en-US" sz="1600" dirty="0">
                <a:solidFill>
                  <a:srgbClr val="000000"/>
                </a:solidFill>
                <a:latin typeface="Calibri" pitchFamily="34" charset="0"/>
                <a:cs typeface="Arial" pitchFamily="34" charset="0"/>
              </a:rPr>
              <a:t>/ Program Administration: </a:t>
            </a:r>
            <a:r>
              <a:rPr lang="en-US" sz="1600" dirty="0" smtClean="0">
                <a:solidFill>
                  <a:srgbClr val="000000"/>
                </a:solidFill>
                <a:latin typeface="Calibri" pitchFamily="34" charset="0"/>
                <a:cs typeface="Arial" pitchFamily="34" charset="0"/>
              </a:rPr>
              <a:t> </a:t>
            </a:r>
            <a:r>
              <a:rPr lang="en-US" sz="1600" b="0" dirty="0" smtClean="0">
                <a:solidFill>
                  <a:srgbClr val="000000"/>
                </a:solidFill>
                <a:latin typeface="Calibri" panose="020F0502020204030204" pitchFamily="34" charset="0"/>
                <a:cs typeface="Arial" pitchFamily="34" charset="0"/>
              </a:rPr>
              <a:t>Program will be delivered by existing Geography faculty, including 3 new hires starting Fall 2016.  Program will be supported by CEOAS staff, including advising. </a:t>
            </a:r>
            <a:br>
              <a:rPr lang="en-US" sz="1600" b="0" dirty="0" smtClean="0">
                <a:solidFill>
                  <a:srgbClr val="000000"/>
                </a:solidFill>
                <a:latin typeface="Calibri" panose="020F0502020204030204" pitchFamily="34" charset="0"/>
                <a:cs typeface="Arial" pitchFamily="34" charset="0"/>
              </a:rPr>
            </a:br>
            <a:r>
              <a:rPr lang="en-US" sz="1600" b="0" dirty="0">
                <a:solidFill>
                  <a:srgbClr val="000000"/>
                </a:solidFill>
                <a:latin typeface="Calibri" panose="020F0502020204030204" pitchFamily="34" charset="0"/>
                <a:cs typeface="Arial" pitchFamily="34" charset="0"/>
              </a:rPr>
              <a:t/>
            </a:r>
            <a:br>
              <a:rPr lang="en-US" sz="1600" b="0" dirty="0">
                <a:solidFill>
                  <a:srgbClr val="000000"/>
                </a:solidFill>
                <a:latin typeface="Calibri" panose="020F0502020204030204" pitchFamily="34" charset="0"/>
                <a:cs typeface="Arial" pitchFamily="34" charset="0"/>
              </a:rPr>
            </a:br>
            <a:r>
              <a:rPr lang="en-US" sz="1600" dirty="0" smtClean="0">
                <a:solidFill>
                  <a:srgbClr val="000000"/>
                </a:solidFill>
                <a:latin typeface="Calibri" pitchFamily="34" charset="0"/>
              </a:rPr>
              <a:t>Anticipated </a:t>
            </a:r>
            <a:r>
              <a:rPr lang="en-US" sz="1600" dirty="0">
                <a:solidFill>
                  <a:srgbClr val="000000"/>
                </a:solidFill>
                <a:latin typeface="Calibri" pitchFamily="34" charset="0"/>
              </a:rPr>
              <a:t>Headcount: </a:t>
            </a:r>
            <a:r>
              <a:rPr lang="en-US" sz="1600" b="0" dirty="0" smtClean="0">
                <a:solidFill>
                  <a:srgbClr val="000000"/>
                </a:solidFill>
                <a:latin typeface="Calibri" panose="020F0502020204030204" pitchFamily="34" charset="0"/>
              </a:rPr>
              <a:t>15-20 graduates </a:t>
            </a:r>
            <a:r>
              <a:rPr lang="en-US" sz="1600" b="0" dirty="0">
                <a:solidFill>
                  <a:srgbClr val="000000"/>
                </a:solidFill>
                <a:latin typeface="Calibri" panose="020F0502020204030204" pitchFamily="34" charset="0"/>
              </a:rPr>
              <a:t>per </a:t>
            </a:r>
            <a:r>
              <a:rPr lang="en-US" sz="1600" b="0" dirty="0" smtClean="0">
                <a:solidFill>
                  <a:srgbClr val="000000"/>
                </a:solidFill>
                <a:latin typeface="Calibri" panose="020F0502020204030204" pitchFamily="34" charset="0"/>
              </a:rPr>
              <a:t>year and approximately 80 majors once the program is up and running. </a:t>
            </a:r>
            <a:r>
              <a:rPr lang="en-US" sz="1600" b="0" dirty="0">
                <a:solidFill>
                  <a:srgbClr val="000000"/>
                </a:solidFill>
                <a:latin typeface="Calibri" panose="020F0502020204030204" pitchFamily="34" charset="0"/>
              </a:rPr>
              <a:t/>
            </a:r>
            <a:br>
              <a:rPr lang="en-US" sz="1600" b="0" dirty="0">
                <a:solidFill>
                  <a:srgbClr val="000000"/>
                </a:solidFill>
                <a:latin typeface="Calibri" panose="020F0502020204030204" pitchFamily="34" charset="0"/>
              </a:rPr>
            </a:br>
            <a:r>
              <a:rPr lang="en-US" sz="1600" b="0" dirty="0" smtClean="0">
                <a:solidFill>
                  <a:srgbClr val="000000"/>
                </a:solidFill>
                <a:latin typeface="Calibri" panose="020F0502020204030204" pitchFamily="34" charset="0"/>
              </a:rPr>
              <a:t/>
            </a:r>
            <a:br>
              <a:rPr lang="en-US" sz="1600" b="0" dirty="0" smtClean="0">
                <a:solidFill>
                  <a:srgbClr val="000000"/>
                </a:solidFill>
                <a:latin typeface="Calibri" panose="020F0502020204030204" pitchFamily="34" charset="0"/>
              </a:rPr>
            </a:br>
            <a:r>
              <a:rPr lang="en-US" sz="1600" dirty="0" smtClean="0">
                <a:solidFill>
                  <a:srgbClr val="000000"/>
                </a:solidFill>
                <a:latin typeface="Calibri" panose="020F0502020204030204" pitchFamily="34" charset="0"/>
                <a:cs typeface="Arial" pitchFamily="34" charset="0"/>
              </a:rPr>
              <a:t>Letters </a:t>
            </a:r>
            <a:r>
              <a:rPr lang="en-US" sz="1600" dirty="0">
                <a:solidFill>
                  <a:srgbClr val="000000"/>
                </a:solidFill>
                <a:latin typeface="Calibri" panose="020F0502020204030204" pitchFamily="34" charset="0"/>
                <a:cs typeface="Arial" pitchFamily="34" charset="0"/>
              </a:rPr>
              <a:t>of Support:  </a:t>
            </a:r>
            <a:r>
              <a:rPr lang="en-US" sz="1600" b="0" dirty="0" smtClean="0">
                <a:solidFill>
                  <a:srgbClr val="000000"/>
                </a:solidFill>
                <a:latin typeface="Calibri" panose="020F0502020204030204" pitchFamily="34" charset="0"/>
                <a:cs typeface="Arial" pitchFamily="34" charset="0"/>
              </a:rPr>
              <a:t>Significant letters of support from regional universities and potential employers</a:t>
            </a:r>
            <a:r>
              <a:rPr lang="en-US" sz="1600" b="0" dirty="0">
                <a:solidFill>
                  <a:srgbClr val="000000"/>
                </a:solidFill>
                <a:latin typeface="Calibri" panose="020F0502020204030204" pitchFamily="34" charset="0"/>
                <a:cs typeface="Arial" pitchFamily="34" charset="0"/>
              </a:rPr>
              <a:t/>
            </a:r>
            <a:br>
              <a:rPr lang="en-US" sz="1600" b="0" dirty="0">
                <a:solidFill>
                  <a:srgbClr val="000000"/>
                </a:solidFill>
                <a:latin typeface="Calibri" panose="020F0502020204030204" pitchFamily="34" charset="0"/>
                <a:cs typeface="Arial" pitchFamily="34" charset="0"/>
              </a:rPr>
            </a:br>
            <a:r>
              <a:rPr lang="en-US" sz="1600" dirty="0">
                <a:solidFill>
                  <a:srgbClr val="000000"/>
                </a:solidFill>
                <a:latin typeface="Calibri" panose="020F0502020204030204" pitchFamily="34" charset="0"/>
                <a:cs typeface="Arial" pitchFamily="34" charset="0"/>
              </a:rPr>
              <a:t/>
            </a:r>
            <a:br>
              <a:rPr lang="en-US" sz="1600" dirty="0">
                <a:solidFill>
                  <a:srgbClr val="000000"/>
                </a:solidFill>
                <a:latin typeface="Calibri" panose="020F0502020204030204" pitchFamily="34" charset="0"/>
                <a:cs typeface="Arial" pitchFamily="34" charset="0"/>
              </a:rPr>
            </a:br>
            <a:r>
              <a:rPr lang="en-US" sz="1600" dirty="0">
                <a:solidFill>
                  <a:srgbClr val="000000"/>
                </a:solidFill>
                <a:latin typeface="Calibri" panose="020F0502020204030204" pitchFamily="34" charset="0"/>
                <a:cs typeface="Arial" pitchFamily="34" charset="0"/>
              </a:rPr>
              <a:t>Proposed Start Date: </a:t>
            </a:r>
            <a:r>
              <a:rPr lang="en-US" sz="1600" b="0" dirty="0">
                <a:solidFill>
                  <a:srgbClr val="000000"/>
                </a:solidFill>
                <a:latin typeface="Calibri" panose="020F0502020204030204" pitchFamily="34" charset="0"/>
                <a:cs typeface="Arial" pitchFamily="34" charset="0"/>
              </a:rPr>
              <a:t>Fall 2016</a:t>
            </a:r>
            <a:br>
              <a:rPr lang="en-US" sz="1600" b="0" dirty="0">
                <a:solidFill>
                  <a:srgbClr val="000000"/>
                </a:solidFill>
                <a:latin typeface="Calibri" panose="020F0502020204030204" pitchFamily="34" charset="0"/>
                <a:cs typeface="Arial" pitchFamily="34" charset="0"/>
              </a:rPr>
            </a:br>
            <a:r>
              <a:rPr lang="en-US" sz="1600" b="0" dirty="0">
                <a:solidFill>
                  <a:srgbClr val="000000"/>
                </a:solidFill>
                <a:latin typeface="Calibri" panose="020F0502020204030204" pitchFamily="34" charset="0"/>
                <a:cs typeface="Arial" pitchFamily="34" charset="0"/>
              </a:rPr>
              <a:t/>
            </a:r>
            <a:br>
              <a:rPr lang="en-US" sz="1600" b="0" dirty="0">
                <a:solidFill>
                  <a:srgbClr val="000000"/>
                </a:solidFill>
                <a:latin typeface="Calibri" panose="020F0502020204030204" pitchFamily="34" charset="0"/>
                <a:cs typeface="Arial" pitchFamily="34" charset="0"/>
              </a:rPr>
            </a:br>
            <a:r>
              <a:rPr lang="en-US" sz="1600" dirty="0">
                <a:solidFill>
                  <a:srgbClr val="000000"/>
                </a:solidFill>
                <a:latin typeface="Calibri" panose="020F0502020204030204" pitchFamily="34" charset="0"/>
                <a:cs typeface="Arial" pitchFamily="34" charset="0"/>
              </a:rPr>
              <a:t>Course Designator:</a:t>
            </a:r>
            <a:r>
              <a:rPr lang="en-US" sz="1600" b="0" dirty="0">
                <a:solidFill>
                  <a:srgbClr val="000000"/>
                </a:solidFill>
                <a:latin typeface="Calibri" panose="020F0502020204030204" pitchFamily="34" charset="0"/>
                <a:cs typeface="Arial" pitchFamily="34" charset="0"/>
              </a:rPr>
              <a:t> GEOG (new)</a:t>
            </a:r>
            <a:br>
              <a:rPr lang="en-US" sz="1600" b="0" dirty="0">
                <a:solidFill>
                  <a:srgbClr val="000000"/>
                </a:solidFill>
                <a:latin typeface="Calibri" panose="020F0502020204030204" pitchFamily="34" charset="0"/>
                <a:cs typeface="Arial" pitchFamily="34" charset="0"/>
              </a:rPr>
            </a:br>
            <a:r>
              <a:rPr lang="en-US" sz="1600" dirty="0">
                <a:solidFill>
                  <a:srgbClr val="000000"/>
                </a:solidFill>
                <a:latin typeface="Calibri" panose="020F0502020204030204" pitchFamily="34" charset="0"/>
                <a:cs typeface="Arial" pitchFamily="34" charset="0"/>
              </a:rPr>
              <a:t/>
            </a:r>
            <a:br>
              <a:rPr lang="en-US" sz="1600" dirty="0">
                <a:solidFill>
                  <a:srgbClr val="000000"/>
                </a:solidFill>
                <a:latin typeface="Calibri" panose="020F0502020204030204" pitchFamily="34" charset="0"/>
                <a:cs typeface="Arial" pitchFamily="34" charset="0"/>
              </a:rPr>
            </a:br>
            <a:r>
              <a:rPr lang="en-US" sz="1600" dirty="0">
                <a:solidFill>
                  <a:srgbClr val="000000"/>
                </a:solidFill>
                <a:latin typeface="Calibri" panose="020F0502020204030204" pitchFamily="34" charset="0"/>
                <a:cs typeface="Arial" pitchFamily="34" charset="0"/>
              </a:rPr>
              <a:t>CC Review and Vote: </a:t>
            </a:r>
            <a:r>
              <a:rPr lang="en-US" sz="1600" b="0" dirty="0">
                <a:solidFill>
                  <a:srgbClr val="000000"/>
                </a:solidFill>
                <a:latin typeface="Calibri" panose="020F0502020204030204" pitchFamily="34" charset="0"/>
                <a:cs typeface="Arial" pitchFamily="34" charset="0"/>
              </a:rPr>
              <a:t>CC has reviewed and has unanimously voted to </a:t>
            </a:r>
            <a:r>
              <a:rPr lang="en-US" sz="1600" b="0" dirty="0" smtClean="0">
                <a:solidFill>
                  <a:srgbClr val="000000"/>
                </a:solidFill>
                <a:latin typeface="Calibri" panose="020F0502020204030204" pitchFamily="34" charset="0"/>
                <a:cs typeface="Arial" pitchFamily="34" charset="0"/>
              </a:rPr>
              <a:t/>
            </a:r>
            <a:br>
              <a:rPr lang="en-US" sz="1600" b="0" dirty="0" smtClean="0">
                <a:solidFill>
                  <a:srgbClr val="000000"/>
                </a:solidFill>
                <a:latin typeface="Calibri" panose="020F0502020204030204" pitchFamily="34" charset="0"/>
                <a:cs typeface="Arial" pitchFamily="34" charset="0"/>
              </a:rPr>
            </a:br>
            <a:r>
              <a:rPr lang="en-US" sz="1600" b="0" dirty="0" smtClean="0">
                <a:solidFill>
                  <a:srgbClr val="000000"/>
                </a:solidFill>
                <a:latin typeface="Calibri" panose="020F0502020204030204" pitchFamily="34" charset="0"/>
                <a:cs typeface="Arial" pitchFamily="34" charset="0"/>
              </a:rPr>
              <a:t>approve </a:t>
            </a:r>
            <a:r>
              <a:rPr lang="en-US" sz="1600" b="0" dirty="0">
                <a:solidFill>
                  <a:srgbClr val="000000"/>
                </a:solidFill>
                <a:latin typeface="Calibri" panose="020F0502020204030204" pitchFamily="34" charset="0"/>
                <a:cs typeface="Arial" pitchFamily="34" charset="0"/>
              </a:rPr>
              <a:t>the program.</a:t>
            </a:r>
            <a:br>
              <a:rPr lang="en-US" sz="1600" b="0" dirty="0">
                <a:solidFill>
                  <a:srgbClr val="000000"/>
                </a:solidFill>
                <a:latin typeface="Calibri" panose="020F0502020204030204" pitchFamily="34" charset="0"/>
                <a:cs typeface="Arial" pitchFamily="34" charset="0"/>
              </a:rPr>
            </a:br>
            <a:r>
              <a:rPr lang="en-US" sz="2000" b="0" dirty="0">
                <a:solidFill>
                  <a:srgbClr val="000000"/>
                </a:solidFill>
                <a:latin typeface="Calibri" panose="020F0502020204030204" pitchFamily="34" charset="0"/>
                <a:cs typeface="Arial" pitchFamily="34" charset="0"/>
              </a:rPr>
              <a:t/>
            </a:r>
            <a:br>
              <a:rPr lang="en-US" sz="2000" b="0" dirty="0">
                <a:solidFill>
                  <a:srgbClr val="000000"/>
                </a:solidFill>
                <a:latin typeface="Calibri" panose="020F0502020204030204" pitchFamily="34" charset="0"/>
                <a:cs typeface="Arial" pitchFamily="34" charset="0"/>
              </a:rPr>
            </a:br>
            <a:endParaRPr lang="en-US" sz="1800" b="0" dirty="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87955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Template">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OSU_Template.thmx</Template>
  <TotalTime>14930</TotalTime>
  <Words>48</Words>
  <Application>Microsoft Office PowerPoint</Application>
  <PresentationFormat>On-screen Show (4:3)</PresentationFormat>
  <Paragraphs>12</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ＭＳ Ｐゴシック</vt:lpstr>
      <vt:lpstr>Arial</vt:lpstr>
      <vt:lpstr>Calibri</vt:lpstr>
      <vt:lpstr>Cambria</vt:lpstr>
      <vt:lpstr>Tahoma</vt:lpstr>
      <vt:lpstr>Times</vt:lpstr>
      <vt:lpstr>OSU_Template</vt:lpstr>
      <vt:lpstr>PowerPoint Presentation</vt:lpstr>
      <vt:lpstr>  New Undergraduate Degree Program Proposal: CPS# 97646; CIP 45.0799  B.S. in Geography and Geospatial Science  Oregon State University College of Earth, Ocean, and Atmospheric Sciences  (CEOAS) </vt:lpstr>
      <vt:lpstr>New Degree Proposal – BS in Geography and Geospatial Sciences  Summary:  With the proliferation of geospatial technology in every aspect of modern life, career opportunities abound for students trained in geospatial science and fundamentals of geography.  Currently, however, OSU offers no undergraduate degree in this area.  To meet these needs, we propose a new undergraduate major in Geography and Geospatial Science.  Geography courses include physical geography, human geography, climate, water resources, planning, hazards, and related areas, and these courses integrate applications of geospatial science at every level of the curriculum. Geospatial science courses include maps and imagery, global positioning systems (GPS), geographic information systems (GIS), cartography, remote sensing, geovisualization, programming, and spatial modeling.  </vt:lpstr>
      <vt:lpstr>New Degree Proposal – BS in Geography and Geospatial Sciences  Rationale: * Bureau of Labor Statistics projects a 29% growth in employment for Cartographers over the next 10 years. * The CEOAS Board of Advisors agree that the 27-credit certificate currently offered is inadequate preparation for a career in this field. * Strong demand for related Certificate and Option ~ 130 students * Highly-ranked program: Geography program at OSU was ranked 12th by the National Council for Geography PhD programs in the U.S. (2010).  </vt:lpstr>
      <vt:lpstr>New Degree Proposal – BS in Geography and Geospatial Sciences Coursework: Programs consist of a 85 cr. hrs. broken down in the following way: Supporting Skills (12 cr. hrs.), Foundation Skills (17 cr. hrs.),  Upper-Division Geospatial Techniques and Problem-Solving (12 cr. hrs.), Seminar (1 cr. hr.), Experiential Learning (9 cr. hrs.),  Capstone (3 cr. hrs.), and Upper-Division Geography and Geospatial Science Electives (31 cr. hrs.). All courses are currently existing, have been recently approved, or are in the approval process.  Faculty / Program Administration:  Program will be delivered by existing Geography faculty, including 3 new hires starting Fall 2016.  Program will be supported by CEOAS staff, including advising.   Anticipated Headcount: 15-20 graduates per year and approximately 80 majors once the program is up and running.   Letters of Support:  Significant letters of support from regional universities and potential employers  Proposed Start Date: Fall 2016  Course Designator: GEOG (new)  CC Review and Vote: CC has reviewed and has unanimously voted to  approve the program.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Gary Dulude</dc:creator>
  <cp:lastModifiedBy>Client Services</cp:lastModifiedBy>
  <cp:revision>156</cp:revision>
  <cp:lastPrinted>2015-02-02T20:55:29Z</cp:lastPrinted>
  <dcterms:created xsi:type="dcterms:W3CDTF">2011-06-13T20:57:52Z</dcterms:created>
  <dcterms:modified xsi:type="dcterms:W3CDTF">2016-10-13T18:49:35Z</dcterms:modified>
</cp:coreProperties>
</file>