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sldIdLst>
    <p:sldId id="256" r:id="rId2"/>
    <p:sldId id="26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2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78" d="100"/>
          <a:sy n="78" d="100"/>
        </p:scale>
        <p:origin x="120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F8825B-3A80-614D-BAE1-554F8325436E}" type="doc">
      <dgm:prSet loTypeId="urn:microsoft.com/office/officeart/2005/8/layout/hProcess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511EC8-D1D1-C741-B2C7-67874ED2D4A4}">
      <dgm:prSet phldrT="[Text]"/>
      <dgm:spPr/>
      <dgm:t>
        <a:bodyPr/>
        <a:lstStyle/>
        <a:p>
          <a:r>
            <a:rPr lang="en-US" dirty="0" smtClean="0"/>
            <a:t>Model</a:t>
          </a:r>
          <a:endParaRPr lang="en-US" dirty="0"/>
        </a:p>
      </dgm:t>
    </dgm:pt>
    <dgm:pt modelId="{51FD88ED-B4B5-274C-9502-AD3BCAC466F6}" type="parTrans" cxnId="{A58DF7E6-B3AD-774E-9EC8-A618EC335169}">
      <dgm:prSet/>
      <dgm:spPr/>
      <dgm:t>
        <a:bodyPr/>
        <a:lstStyle/>
        <a:p>
          <a:endParaRPr lang="en-US"/>
        </a:p>
      </dgm:t>
    </dgm:pt>
    <dgm:pt modelId="{97DC6CFF-E1D1-2A4E-8EC7-4405209F8E88}" type="sibTrans" cxnId="{A58DF7E6-B3AD-774E-9EC8-A618EC335169}">
      <dgm:prSet/>
      <dgm:spPr/>
      <dgm:t>
        <a:bodyPr/>
        <a:lstStyle/>
        <a:p>
          <a:endParaRPr lang="en-US"/>
        </a:p>
      </dgm:t>
    </dgm:pt>
    <dgm:pt modelId="{2E205FBD-8972-2B4B-897D-604F8417617C}">
      <dgm:prSet phldrT="[Text]"/>
      <dgm:spPr/>
      <dgm:t>
        <a:bodyPr/>
        <a:lstStyle/>
        <a:p>
          <a:r>
            <a:rPr lang="en-US" dirty="0" smtClean="0"/>
            <a:t>Best Practices</a:t>
          </a:r>
          <a:endParaRPr lang="en-US" dirty="0"/>
        </a:p>
      </dgm:t>
    </dgm:pt>
    <dgm:pt modelId="{7E4E6CF6-6DB4-E844-B0F9-D5EFAE388F9D}" type="parTrans" cxnId="{2A5020AE-BF85-234B-99F5-B7260C74C3BD}">
      <dgm:prSet/>
      <dgm:spPr/>
      <dgm:t>
        <a:bodyPr/>
        <a:lstStyle/>
        <a:p>
          <a:endParaRPr lang="en-US"/>
        </a:p>
      </dgm:t>
    </dgm:pt>
    <dgm:pt modelId="{31C02C69-48AC-194F-BE15-EC5099F88D58}" type="sibTrans" cxnId="{2A5020AE-BF85-234B-99F5-B7260C74C3BD}">
      <dgm:prSet/>
      <dgm:spPr/>
      <dgm:t>
        <a:bodyPr/>
        <a:lstStyle/>
        <a:p>
          <a:endParaRPr lang="en-US"/>
        </a:p>
      </dgm:t>
    </dgm:pt>
    <dgm:pt modelId="{59B9170A-ACB7-0342-B212-ED527051BFC5}">
      <dgm:prSet phldrT="[Text]"/>
      <dgm:spPr/>
      <dgm:t>
        <a:bodyPr/>
        <a:lstStyle/>
        <a:p>
          <a:r>
            <a:rPr lang="en-US" dirty="0" smtClean="0"/>
            <a:t>Process</a:t>
          </a:r>
          <a:endParaRPr lang="en-US" dirty="0"/>
        </a:p>
      </dgm:t>
    </dgm:pt>
    <dgm:pt modelId="{BA334EA3-1767-874B-B019-FE1F7857596F}" type="parTrans" cxnId="{75DB1C55-92C2-B647-B5B2-FFEF55D3386F}">
      <dgm:prSet/>
      <dgm:spPr/>
      <dgm:t>
        <a:bodyPr/>
        <a:lstStyle/>
        <a:p>
          <a:endParaRPr lang="en-US"/>
        </a:p>
      </dgm:t>
    </dgm:pt>
    <dgm:pt modelId="{4011ED79-9622-4041-A959-BFF61DA16DE8}" type="sibTrans" cxnId="{75DB1C55-92C2-B647-B5B2-FFEF55D3386F}">
      <dgm:prSet/>
      <dgm:spPr/>
      <dgm:t>
        <a:bodyPr/>
        <a:lstStyle/>
        <a:p>
          <a:endParaRPr lang="en-US"/>
        </a:p>
      </dgm:t>
    </dgm:pt>
    <dgm:pt modelId="{DC0B6E80-1FD5-2745-AA4A-2BE6FF662E71}">
      <dgm:prSet phldrT="[Text]"/>
      <dgm:spPr/>
      <dgm:t>
        <a:bodyPr/>
        <a:lstStyle/>
        <a:p>
          <a:r>
            <a:rPr lang="en-US" dirty="0" smtClean="0"/>
            <a:t>Tools</a:t>
          </a:r>
          <a:endParaRPr lang="en-US" dirty="0"/>
        </a:p>
      </dgm:t>
    </dgm:pt>
    <dgm:pt modelId="{6FCB1389-96C0-1845-88F6-C9A4DEE70E72}" type="parTrans" cxnId="{5AB7D51A-6978-CA49-B131-522F58346AB4}">
      <dgm:prSet/>
      <dgm:spPr/>
      <dgm:t>
        <a:bodyPr/>
        <a:lstStyle/>
        <a:p>
          <a:endParaRPr lang="en-US"/>
        </a:p>
      </dgm:t>
    </dgm:pt>
    <dgm:pt modelId="{43942E8B-B5B3-6843-AE5A-C787D7854C1E}" type="sibTrans" cxnId="{5AB7D51A-6978-CA49-B131-522F58346AB4}">
      <dgm:prSet/>
      <dgm:spPr/>
      <dgm:t>
        <a:bodyPr/>
        <a:lstStyle/>
        <a:p>
          <a:endParaRPr lang="en-US"/>
        </a:p>
      </dgm:t>
    </dgm:pt>
    <dgm:pt modelId="{16E46E4C-30CF-9940-BAA7-126BDD1C4BBE}">
      <dgm:prSet phldrT="[Text]"/>
      <dgm:spPr/>
      <dgm:t>
        <a:bodyPr/>
        <a:lstStyle/>
        <a:p>
          <a:r>
            <a:rPr lang="en-US" dirty="0" smtClean="0"/>
            <a:t>Technology</a:t>
          </a:r>
          <a:endParaRPr lang="en-US" dirty="0"/>
        </a:p>
      </dgm:t>
    </dgm:pt>
    <dgm:pt modelId="{C60F4F4C-478C-D742-8992-B142E3BDFA9C}" type="parTrans" cxnId="{9942937A-430F-F445-8CD9-A64AA8E087AD}">
      <dgm:prSet/>
      <dgm:spPr/>
      <dgm:t>
        <a:bodyPr/>
        <a:lstStyle/>
        <a:p>
          <a:endParaRPr lang="en-US"/>
        </a:p>
      </dgm:t>
    </dgm:pt>
    <dgm:pt modelId="{E1011D98-436D-A749-AA41-C5F5361A81FB}" type="sibTrans" cxnId="{9942937A-430F-F445-8CD9-A64AA8E087AD}">
      <dgm:prSet/>
      <dgm:spPr/>
      <dgm:t>
        <a:bodyPr/>
        <a:lstStyle/>
        <a:p>
          <a:endParaRPr lang="en-US"/>
        </a:p>
      </dgm:t>
    </dgm:pt>
    <dgm:pt modelId="{059E4E83-AB87-3A44-B582-D284438E39BA}">
      <dgm:prSet phldrT="[Text]"/>
      <dgm:spPr/>
      <dgm:t>
        <a:bodyPr/>
        <a:lstStyle/>
        <a:p>
          <a:r>
            <a:rPr lang="en-US" dirty="0" smtClean="0"/>
            <a:t>Data</a:t>
          </a:r>
          <a:endParaRPr lang="en-US" dirty="0"/>
        </a:p>
      </dgm:t>
    </dgm:pt>
    <dgm:pt modelId="{E900949F-F38B-B14A-BB1B-46965E73ED57}" type="parTrans" cxnId="{C2D078A0-38AF-C24B-A2C6-EFCD7315C35A}">
      <dgm:prSet/>
      <dgm:spPr/>
      <dgm:t>
        <a:bodyPr/>
        <a:lstStyle/>
        <a:p>
          <a:endParaRPr lang="en-US"/>
        </a:p>
      </dgm:t>
    </dgm:pt>
    <dgm:pt modelId="{9E08ACBC-E0C0-A548-B49F-F837BAE8EB5E}" type="sibTrans" cxnId="{C2D078A0-38AF-C24B-A2C6-EFCD7315C35A}">
      <dgm:prSet/>
      <dgm:spPr/>
      <dgm:t>
        <a:bodyPr/>
        <a:lstStyle/>
        <a:p>
          <a:endParaRPr lang="en-US"/>
        </a:p>
      </dgm:t>
    </dgm:pt>
    <dgm:pt modelId="{BDC350F3-7626-2C47-88E1-F3B1E236DFAD}">
      <dgm:prSet phldrT="[Text]"/>
      <dgm:spPr/>
      <dgm:t>
        <a:bodyPr/>
        <a:lstStyle/>
        <a:p>
          <a:r>
            <a:rPr lang="en-US" dirty="0" smtClean="0"/>
            <a:t>People</a:t>
          </a:r>
          <a:endParaRPr lang="en-US" dirty="0"/>
        </a:p>
      </dgm:t>
    </dgm:pt>
    <dgm:pt modelId="{B6A562A5-790B-0F4C-8F2E-1C5E96600CEE}" type="parTrans" cxnId="{FF88E276-0910-3F46-B0FA-97EECD378ACD}">
      <dgm:prSet/>
      <dgm:spPr/>
      <dgm:t>
        <a:bodyPr/>
        <a:lstStyle/>
        <a:p>
          <a:endParaRPr lang="en-US"/>
        </a:p>
      </dgm:t>
    </dgm:pt>
    <dgm:pt modelId="{08EA0672-EC96-3142-9CA3-AE9EB56BA435}" type="sibTrans" cxnId="{FF88E276-0910-3F46-B0FA-97EECD378ACD}">
      <dgm:prSet/>
      <dgm:spPr/>
      <dgm:t>
        <a:bodyPr/>
        <a:lstStyle/>
        <a:p>
          <a:endParaRPr lang="en-US"/>
        </a:p>
      </dgm:t>
    </dgm:pt>
    <dgm:pt modelId="{D1D28CA7-8E2F-4E4F-9E80-B5193FE96E87}">
      <dgm:prSet phldrT="[Text]"/>
      <dgm:spPr/>
      <dgm:t>
        <a:bodyPr/>
        <a:lstStyle/>
        <a:p>
          <a:r>
            <a:rPr lang="en-US" dirty="0" smtClean="0"/>
            <a:t>Ratios</a:t>
          </a:r>
          <a:endParaRPr lang="en-US" dirty="0"/>
        </a:p>
      </dgm:t>
    </dgm:pt>
    <dgm:pt modelId="{3B4E562B-EAD9-5048-A950-802B153207C2}" type="parTrans" cxnId="{391E57C2-39D2-7346-A745-F38AE654C58E}">
      <dgm:prSet/>
      <dgm:spPr/>
      <dgm:t>
        <a:bodyPr/>
        <a:lstStyle/>
        <a:p>
          <a:endParaRPr lang="en-US"/>
        </a:p>
      </dgm:t>
    </dgm:pt>
    <dgm:pt modelId="{646C7009-9FA2-314C-9D0C-4926097CE5F9}" type="sibTrans" cxnId="{391E57C2-39D2-7346-A745-F38AE654C58E}">
      <dgm:prSet/>
      <dgm:spPr/>
      <dgm:t>
        <a:bodyPr/>
        <a:lstStyle/>
        <a:p>
          <a:endParaRPr lang="en-US"/>
        </a:p>
      </dgm:t>
    </dgm:pt>
    <dgm:pt modelId="{26AFDF6B-E64B-B843-90B5-12B9F158FA5A}">
      <dgm:prSet phldrT="[Text]"/>
      <dgm:spPr/>
      <dgm:t>
        <a:bodyPr/>
        <a:lstStyle/>
        <a:p>
          <a:r>
            <a:rPr lang="en-US" dirty="0" smtClean="0"/>
            <a:t>FTE</a:t>
          </a:r>
          <a:endParaRPr lang="en-US" dirty="0"/>
        </a:p>
      </dgm:t>
    </dgm:pt>
    <dgm:pt modelId="{F88917B5-94ED-0941-9699-F9B25B3AE84D}" type="parTrans" cxnId="{6A237A7B-82AE-7A44-B924-35F7B4AE6FF2}">
      <dgm:prSet/>
      <dgm:spPr/>
      <dgm:t>
        <a:bodyPr/>
        <a:lstStyle/>
        <a:p>
          <a:endParaRPr lang="en-US"/>
        </a:p>
      </dgm:t>
    </dgm:pt>
    <dgm:pt modelId="{11ADF5BD-9F40-4446-966D-47FD792C4FB1}" type="sibTrans" cxnId="{6A237A7B-82AE-7A44-B924-35F7B4AE6FF2}">
      <dgm:prSet/>
      <dgm:spPr/>
      <dgm:t>
        <a:bodyPr/>
        <a:lstStyle/>
        <a:p>
          <a:endParaRPr lang="en-US"/>
        </a:p>
      </dgm:t>
    </dgm:pt>
    <dgm:pt modelId="{EB0564E6-7381-D64D-9BBA-84E2E282E23D}" type="pres">
      <dgm:prSet presAssocID="{A8F8825B-3A80-614D-BAE1-554F8325436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9F5185-48CA-FD46-8490-ADDFC82C72A9}" type="pres">
      <dgm:prSet presAssocID="{28511EC8-D1D1-C741-B2C7-67874ED2D4A4}" presName="compNode" presStyleCnt="0"/>
      <dgm:spPr/>
    </dgm:pt>
    <dgm:pt modelId="{EF5EE481-456D-3B4D-8703-8FC347EB06E5}" type="pres">
      <dgm:prSet presAssocID="{28511EC8-D1D1-C741-B2C7-67874ED2D4A4}" presName="noGeometry" presStyleCnt="0"/>
      <dgm:spPr/>
    </dgm:pt>
    <dgm:pt modelId="{50E07E2D-990D-B446-962D-478299209640}" type="pres">
      <dgm:prSet presAssocID="{28511EC8-D1D1-C741-B2C7-67874ED2D4A4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BE49FA-9E85-AB4F-B1D3-D4E3A0354B80}" type="pres">
      <dgm:prSet presAssocID="{28511EC8-D1D1-C741-B2C7-67874ED2D4A4}" presName="childTextHidden" presStyleLbl="bgAccFollowNode1" presStyleIdx="0" presStyleCnt="3"/>
      <dgm:spPr/>
      <dgm:t>
        <a:bodyPr/>
        <a:lstStyle/>
        <a:p>
          <a:endParaRPr lang="en-US"/>
        </a:p>
      </dgm:t>
    </dgm:pt>
    <dgm:pt modelId="{42B9386D-73A2-1E4B-B445-8A0813B0B1EA}" type="pres">
      <dgm:prSet presAssocID="{28511EC8-D1D1-C741-B2C7-67874ED2D4A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F440A5-DDE6-A649-A2BA-576B908DD17E}" type="pres">
      <dgm:prSet presAssocID="{28511EC8-D1D1-C741-B2C7-67874ED2D4A4}" presName="aSpace" presStyleCnt="0"/>
      <dgm:spPr/>
    </dgm:pt>
    <dgm:pt modelId="{A8A71295-1A61-C74C-9B7E-275A6D1AAFBF}" type="pres">
      <dgm:prSet presAssocID="{DC0B6E80-1FD5-2745-AA4A-2BE6FF662E71}" presName="compNode" presStyleCnt="0"/>
      <dgm:spPr/>
    </dgm:pt>
    <dgm:pt modelId="{786CD4D2-07EF-2347-B57F-63DDDF19737E}" type="pres">
      <dgm:prSet presAssocID="{DC0B6E80-1FD5-2745-AA4A-2BE6FF662E71}" presName="noGeometry" presStyleCnt="0"/>
      <dgm:spPr/>
    </dgm:pt>
    <dgm:pt modelId="{DF0EBEDD-FE70-654F-9856-1A7053834B52}" type="pres">
      <dgm:prSet presAssocID="{DC0B6E80-1FD5-2745-AA4A-2BE6FF662E71}" presName="childTextVisible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DFAEAB-9B75-CC40-B1A6-5309B999F47F}" type="pres">
      <dgm:prSet presAssocID="{DC0B6E80-1FD5-2745-AA4A-2BE6FF662E71}" presName="childTextHidden" presStyleLbl="bgAccFollowNode1" presStyleIdx="1" presStyleCnt="3"/>
      <dgm:spPr/>
      <dgm:t>
        <a:bodyPr/>
        <a:lstStyle/>
        <a:p>
          <a:endParaRPr lang="en-US"/>
        </a:p>
      </dgm:t>
    </dgm:pt>
    <dgm:pt modelId="{23ECC959-04A7-AD4D-AA93-16E4A9490170}" type="pres">
      <dgm:prSet presAssocID="{DC0B6E80-1FD5-2745-AA4A-2BE6FF662E7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AC945E-235B-C44C-85D5-89F183EDD098}" type="pres">
      <dgm:prSet presAssocID="{DC0B6E80-1FD5-2745-AA4A-2BE6FF662E71}" presName="aSpace" presStyleCnt="0"/>
      <dgm:spPr/>
    </dgm:pt>
    <dgm:pt modelId="{8B21654F-2A97-B049-81C1-21D869256B32}" type="pres">
      <dgm:prSet presAssocID="{BDC350F3-7626-2C47-88E1-F3B1E236DFAD}" presName="compNode" presStyleCnt="0"/>
      <dgm:spPr/>
    </dgm:pt>
    <dgm:pt modelId="{80A11FFB-A65E-704E-9565-F619A3227262}" type="pres">
      <dgm:prSet presAssocID="{BDC350F3-7626-2C47-88E1-F3B1E236DFAD}" presName="noGeometry" presStyleCnt="0"/>
      <dgm:spPr/>
    </dgm:pt>
    <dgm:pt modelId="{5A2527FD-0248-EF4A-9D32-FDF7DA677A60}" type="pres">
      <dgm:prSet presAssocID="{BDC350F3-7626-2C47-88E1-F3B1E236DFAD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FFD451-C39D-C946-A026-1BB13BA6BC82}" type="pres">
      <dgm:prSet presAssocID="{BDC350F3-7626-2C47-88E1-F3B1E236DFAD}" presName="childTextHidden" presStyleLbl="bgAccFollowNode1" presStyleIdx="2" presStyleCnt="3"/>
      <dgm:spPr/>
      <dgm:t>
        <a:bodyPr/>
        <a:lstStyle/>
        <a:p>
          <a:endParaRPr lang="en-US"/>
        </a:p>
      </dgm:t>
    </dgm:pt>
    <dgm:pt modelId="{1691528E-DEBF-E940-A91F-8EDBB6A6A75A}" type="pres">
      <dgm:prSet presAssocID="{BDC350F3-7626-2C47-88E1-F3B1E236DFA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D041BD-DC7D-8049-AE4B-883A5ABC78D4}" type="presOf" srcId="{26AFDF6B-E64B-B843-90B5-12B9F158FA5A}" destId="{5A2527FD-0248-EF4A-9D32-FDF7DA677A60}" srcOrd="0" destOrd="1" presId="urn:microsoft.com/office/officeart/2005/8/layout/hProcess6"/>
    <dgm:cxn modelId="{2B6CE820-8F89-554E-B283-FFC344A48874}" type="presOf" srcId="{D1D28CA7-8E2F-4E4F-9E80-B5193FE96E87}" destId="{5A2527FD-0248-EF4A-9D32-FDF7DA677A60}" srcOrd="0" destOrd="0" presId="urn:microsoft.com/office/officeart/2005/8/layout/hProcess6"/>
    <dgm:cxn modelId="{2655E09B-190C-774F-9F86-36184E108C68}" type="presOf" srcId="{BDC350F3-7626-2C47-88E1-F3B1E236DFAD}" destId="{1691528E-DEBF-E940-A91F-8EDBB6A6A75A}" srcOrd="0" destOrd="0" presId="urn:microsoft.com/office/officeart/2005/8/layout/hProcess6"/>
    <dgm:cxn modelId="{EB06C8EC-33DA-7A4D-8EA7-5575E4F898F6}" type="presOf" srcId="{2E205FBD-8972-2B4B-897D-604F8417617C}" destId="{50E07E2D-990D-B446-962D-478299209640}" srcOrd="0" destOrd="0" presId="urn:microsoft.com/office/officeart/2005/8/layout/hProcess6"/>
    <dgm:cxn modelId="{213E0DD7-ADCE-F347-9827-0AAD2F4F1FBE}" type="presOf" srcId="{2E205FBD-8972-2B4B-897D-604F8417617C}" destId="{9EBE49FA-9E85-AB4F-B1D3-D4E3A0354B80}" srcOrd="1" destOrd="0" presId="urn:microsoft.com/office/officeart/2005/8/layout/hProcess6"/>
    <dgm:cxn modelId="{AA0BF2D3-A284-B347-873E-8DBFB11757C3}" type="presOf" srcId="{A8F8825B-3A80-614D-BAE1-554F8325436E}" destId="{EB0564E6-7381-D64D-9BBA-84E2E282E23D}" srcOrd="0" destOrd="0" presId="urn:microsoft.com/office/officeart/2005/8/layout/hProcess6"/>
    <dgm:cxn modelId="{A5ADF935-4891-3D42-9C13-B0B3F4132429}" type="presOf" srcId="{D1D28CA7-8E2F-4E4F-9E80-B5193FE96E87}" destId="{48FFD451-C39D-C946-A026-1BB13BA6BC82}" srcOrd="1" destOrd="0" presId="urn:microsoft.com/office/officeart/2005/8/layout/hProcess6"/>
    <dgm:cxn modelId="{EA39EA08-7297-554A-B98E-F70AFCC8EAE2}" type="presOf" srcId="{28511EC8-D1D1-C741-B2C7-67874ED2D4A4}" destId="{42B9386D-73A2-1E4B-B445-8A0813B0B1EA}" srcOrd="0" destOrd="0" presId="urn:microsoft.com/office/officeart/2005/8/layout/hProcess6"/>
    <dgm:cxn modelId="{0917159C-96C6-0244-B342-8488FC876931}" type="presOf" srcId="{16E46E4C-30CF-9940-BAA7-126BDD1C4BBE}" destId="{DF0EBEDD-FE70-654F-9856-1A7053834B52}" srcOrd="0" destOrd="0" presId="urn:microsoft.com/office/officeart/2005/8/layout/hProcess6"/>
    <dgm:cxn modelId="{2A5020AE-BF85-234B-99F5-B7260C74C3BD}" srcId="{28511EC8-D1D1-C741-B2C7-67874ED2D4A4}" destId="{2E205FBD-8972-2B4B-897D-604F8417617C}" srcOrd="0" destOrd="0" parTransId="{7E4E6CF6-6DB4-E844-B0F9-D5EFAE388F9D}" sibTransId="{31C02C69-48AC-194F-BE15-EC5099F88D58}"/>
    <dgm:cxn modelId="{75DB1C55-92C2-B647-B5B2-FFEF55D3386F}" srcId="{28511EC8-D1D1-C741-B2C7-67874ED2D4A4}" destId="{59B9170A-ACB7-0342-B212-ED527051BFC5}" srcOrd="1" destOrd="0" parTransId="{BA334EA3-1767-874B-B019-FE1F7857596F}" sibTransId="{4011ED79-9622-4041-A959-BFF61DA16DE8}"/>
    <dgm:cxn modelId="{A58DF7E6-B3AD-774E-9EC8-A618EC335169}" srcId="{A8F8825B-3A80-614D-BAE1-554F8325436E}" destId="{28511EC8-D1D1-C741-B2C7-67874ED2D4A4}" srcOrd="0" destOrd="0" parTransId="{51FD88ED-B4B5-274C-9502-AD3BCAC466F6}" sibTransId="{97DC6CFF-E1D1-2A4E-8EC7-4405209F8E88}"/>
    <dgm:cxn modelId="{7876D8CC-D45F-4E45-81D6-372A85E9F388}" type="presOf" srcId="{059E4E83-AB87-3A44-B582-D284438E39BA}" destId="{DF0EBEDD-FE70-654F-9856-1A7053834B52}" srcOrd="0" destOrd="1" presId="urn:microsoft.com/office/officeart/2005/8/layout/hProcess6"/>
    <dgm:cxn modelId="{CD3CEF57-E7E1-F045-A9B2-9C002C4A86B9}" type="presOf" srcId="{59B9170A-ACB7-0342-B212-ED527051BFC5}" destId="{9EBE49FA-9E85-AB4F-B1D3-D4E3A0354B80}" srcOrd="1" destOrd="1" presId="urn:microsoft.com/office/officeart/2005/8/layout/hProcess6"/>
    <dgm:cxn modelId="{C2D078A0-38AF-C24B-A2C6-EFCD7315C35A}" srcId="{DC0B6E80-1FD5-2745-AA4A-2BE6FF662E71}" destId="{059E4E83-AB87-3A44-B582-D284438E39BA}" srcOrd="1" destOrd="0" parTransId="{E900949F-F38B-B14A-BB1B-46965E73ED57}" sibTransId="{9E08ACBC-E0C0-A548-B49F-F837BAE8EB5E}"/>
    <dgm:cxn modelId="{FF88E276-0910-3F46-B0FA-97EECD378ACD}" srcId="{A8F8825B-3A80-614D-BAE1-554F8325436E}" destId="{BDC350F3-7626-2C47-88E1-F3B1E236DFAD}" srcOrd="2" destOrd="0" parTransId="{B6A562A5-790B-0F4C-8F2E-1C5E96600CEE}" sibTransId="{08EA0672-EC96-3142-9CA3-AE9EB56BA435}"/>
    <dgm:cxn modelId="{391E57C2-39D2-7346-A745-F38AE654C58E}" srcId="{BDC350F3-7626-2C47-88E1-F3B1E236DFAD}" destId="{D1D28CA7-8E2F-4E4F-9E80-B5193FE96E87}" srcOrd="0" destOrd="0" parTransId="{3B4E562B-EAD9-5048-A950-802B153207C2}" sibTransId="{646C7009-9FA2-314C-9D0C-4926097CE5F9}"/>
    <dgm:cxn modelId="{D8AD2468-1220-1145-8406-75BA530E68C3}" type="presOf" srcId="{059E4E83-AB87-3A44-B582-D284438E39BA}" destId="{24DFAEAB-9B75-CC40-B1A6-5309B999F47F}" srcOrd="1" destOrd="1" presId="urn:microsoft.com/office/officeart/2005/8/layout/hProcess6"/>
    <dgm:cxn modelId="{9942937A-430F-F445-8CD9-A64AA8E087AD}" srcId="{DC0B6E80-1FD5-2745-AA4A-2BE6FF662E71}" destId="{16E46E4C-30CF-9940-BAA7-126BDD1C4BBE}" srcOrd="0" destOrd="0" parTransId="{C60F4F4C-478C-D742-8992-B142E3BDFA9C}" sibTransId="{E1011D98-436D-A749-AA41-C5F5361A81FB}"/>
    <dgm:cxn modelId="{6A237A7B-82AE-7A44-B924-35F7B4AE6FF2}" srcId="{BDC350F3-7626-2C47-88E1-F3B1E236DFAD}" destId="{26AFDF6B-E64B-B843-90B5-12B9F158FA5A}" srcOrd="1" destOrd="0" parTransId="{F88917B5-94ED-0941-9699-F9B25B3AE84D}" sibTransId="{11ADF5BD-9F40-4446-966D-47FD792C4FB1}"/>
    <dgm:cxn modelId="{6A6FE54F-EAF5-9F4B-BA74-35AF0D898E8B}" type="presOf" srcId="{59B9170A-ACB7-0342-B212-ED527051BFC5}" destId="{50E07E2D-990D-B446-962D-478299209640}" srcOrd="0" destOrd="1" presId="urn:microsoft.com/office/officeart/2005/8/layout/hProcess6"/>
    <dgm:cxn modelId="{CBD34D9D-B864-BA40-A207-F88E42BA1B07}" type="presOf" srcId="{26AFDF6B-E64B-B843-90B5-12B9F158FA5A}" destId="{48FFD451-C39D-C946-A026-1BB13BA6BC82}" srcOrd="1" destOrd="1" presId="urn:microsoft.com/office/officeart/2005/8/layout/hProcess6"/>
    <dgm:cxn modelId="{F79ABF3F-1C0E-9449-A1C1-9BC175FA4EFB}" type="presOf" srcId="{DC0B6E80-1FD5-2745-AA4A-2BE6FF662E71}" destId="{23ECC959-04A7-AD4D-AA93-16E4A9490170}" srcOrd="0" destOrd="0" presId="urn:microsoft.com/office/officeart/2005/8/layout/hProcess6"/>
    <dgm:cxn modelId="{5AB7D51A-6978-CA49-B131-522F58346AB4}" srcId="{A8F8825B-3A80-614D-BAE1-554F8325436E}" destId="{DC0B6E80-1FD5-2745-AA4A-2BE6FF662E71}" srcOrd="1" destOrd="0" parTransId="{6FCB1389-96C0-1845-88F6-C9A4DEE70E72}" sibTransId="{43942E8B-B5B3-6843-AE5A-C787D7854C1E}"/>
    <dgm:cxn modelId="{D2CBB00F-6612-714C-ABC0-CE4B0FF44660}" type="presOf" srcId="{16E46E4C-30CF-9940-BAA7-126BDD1C4BBE}" destId="{24DFAEAB-9B75-CC40-B1A6-5309B999F47F}" srcOrd="1" destOrd="0" presId="urn:microsoft.com/office/officeart/2005/8/layout/hProcess6"/>
    <dgm:cxn modelId="{0021C9F0-D008-EB44-A8B9-1974C48991F8}" type="presParOf" srcId="{EB0564E6-7381-D64D-9BBA-84E2E282E23D}" destId="{7F9F5185-48CA-FD46-8490-ADDFC82C72A9}" srcOrd="0" destOrd="0" presId="urn:microsoft.com/office/officeart/2005/8/layout/hProcess6"/>
    <dgm:cxn modelId="{84962BDC-76F0-D543-B716-5A3ACE3B281E}" type="presParOf" srcId="{7F9F5185-48CA-FD46-8490-ADDFC82C72A9}" destId="{EF5EE481-456D-3B4D-8703-8FC347EB06E5}" srcOrd="0" destOrd="0" presId="urn:microsoft.com/office/officeart/2005/8/layout/hProcess6"/>
    <dgm:cxn modelId="{DBB9D6AE-0861-D444-BEC2-CFAC24C7E34D}" type="presParOf" srcId="{7F9F5185-48CA-FD46-8490-ADDFC82C72A9}" destId="{50E07E2D-990D-B446-962D-478299209640}" srcOrd="1" destOrd="0" presId="urn:microsoft.com/office/officeart/2005/8/layout/hProcess6"/>
    <dgm:cxn modelId="{2A4563D3-2BB8-D54C-8C51-0BFD196689D2}" type="presParOf" srcId="{7F9F5185-48CA-FD46-8490-ADDFC82C72A9}" destId="{9EBE49FA-9E85-AB4F-B1D3-D4E3A0354B80}" srcOrd="2" destOrd="0" presId="urn:microsoft.com/office/officeart/2005/8/layout/hProcess6"/>
    <dgm:cxn modelId="{5F4CB718-28D8-D049-B47A-80367E790152}" type="presParOf" srcId="{7F9F5185-48CA-FD46-8490-ADDFC82C72A9}" destId="{42B9386D-73A2-1E4B-B445-8A0813B0B1EA}" srcOrd="3" destOrd="0" presId="urn:microsoft.com/office/officeart/2005/8/layout/hProcess6"/>
    <dgm:cxn modelId="{DA0B990C-3B42-7043-8278-57C866F92002}" type="presParOf" srcId="{EB0564E6-7381-D64D-9BBA-84E2E282E23D}" destId="{26F440A5-DDE6-A649-A2BA-576B908DD17E}" srcOrd="1" destOrd="0" presId="urn:microsoft.com/office/officeart/2005/8/layout/hProcess6"/>
    <dgm:cxn modelId="{45D880BA-F8F5-CA45-9628-5D6FD3845D22}" type="presParOf" srcId="{EB0564E6-7381-D64D-9BBA-84E2E282E23D}" destId="{A8A71295-1A61-C74C-9B7E-275A6D1AAFBF}" srcOrd="2" destOrd="0" presId="urn:microsoft.com/office/officeart/2005/8/layout/hProcess6"/>
    <dgm:cxn modelId="{2AFD095E-DA33-4446-BAD8-A2EB2CCF2726}" type="presParOf" srcId="{A8A71295-1A61-C74C-9B7E-275A6D1AAFBF}" destId="{786CD4D2-07EF-2347-B57F-63DDDF19737E}" srcOrd="0" destOrd="0" presId="urn:microsoft.com/office/officeart/2005/8/layout/hProcess6"/>
    <dgm:cxn modelId="{740C969F-A0E0-684D-A764-DF47326B4D31}" type="presParOf" srcId="{A8A71295-1A61-C74C-9B7E-275A6D1AAFBF}" destId="{DF0EBEDD-FE70-654F-9856-1A7053834B52}" srcOrd="1" destOrd="0" presId="urn:microsoft.com/office/officeart/2005/8/layout/hProcess6"/>
    <dgm:cxn modelId="{7DBEDC24-84ED-8042-95C7-5DDABCB6FB2F}" type="presParOf" srcId="{A8A71295-1A61-C74C-9B7E-275A6D1AAFBF}" destId="{24DFAEAB-9B75-CC40-B1A6-5309B999F47F}" srcOrd="2" destOrd="0" presId="urn:microsoft.com/office/officeart/2005/8/layout/hProcess6"/>
    <dgm:cxn modelId="{AA60569A-D43E-314E-87DE-F54F4CA43329}" type="presParOf" srcId="{A8A71295-1A61-C74C-9B7E-275A6D1AAFBF}" destId="{23ECC959-04A7-AD4D-AA93-16E4A9490170}" srcOrd="3" destOrd="0" presId="urn:microsoft.com/office/officeart/2005/8/layout/hProcess6"/>
    <dgm:cxn modelId="{56BE4B46-7511-0D4E-8572-06747D76C2EB}" type="presParOf" srcId="{EB0564E6-7381-D64D-9BBA-84E2E282E23D}" destId="{83AC945E-235B-C44C-85D5-89F183EDD098}" srcOrd="3" destOrd="0" presId="urn:microsoft.com/office/officeart/2005/8/layout/hProcess6"/>
    <dgm:cxn modelId="{3BC78863-B5EF-0045-9C3A-FD84261312FD}" type="presParOf" srcId="{EB0564E6-7381-D64D-9BBA-84E2E282E23D}" destId="{8B21654F-2A97-B049-81C1-21D869256B32}" srcOrd="4" destOrd="0" presId="urn:microsoft.com/office/officeart/2005/8/layout/hProcess6"/>
    <dgm:cxn modelId="{320DCE7A-BDED-0645-939C-03A7F70FD434}" type="presParOf" srcId="{8B21654F-2A97-B049-81C1-21D869256B32}" destId="{80A11FFB-A65E-704E-9565-F619A3227262}" srcOrd="0" destOrd="0" presId="urn:microsoft.com/office/officeart/2005/8/layout/hProcess6"/>
    <dgm:cxn modelId="{FC61F281-EC5C-D247-866F-77F49C0FC8C3}" type="presParOf" srcId="{8B21654F-2A97-B049-81C1-21D869256B32}" destId="{5A2527FD-0248-EF4A-9D32-FDF7DA677A60}" srcOrd="1" destOrd="0" presId="urn:microsoft.com/office/officeart/2005/8/layout/hProcess6"/>
    <dgm:cxn modelId="{20A459AB-4587-B34F-A63E-4DE3A7A50A3D}" type="presParOf" srcId="{8B21654F-2A97-B049-81C1-21D869256B32}" destId="{48FFD451-C39D-C946-A026-1BB13BA6BC82}" srcOrd="2" destOrd="0" presId="urn:microsoft.com/office/officeart/2005/8/layout/hProcess6"/>
    <dgm:cxn modelId="{104B0CB6-607D-6942-84C6-89D3802402AF}" type="presParOf" srcId="{8B21654F-2A97-B049-81C1-21D869256B32}" destId="{1691528E-DEBF-E940-A91F-8EDBB6A6A75A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E07E2D-990D-B446-962D-478299209640}">
      <dsp:nvSpPr>
        <dsp:cNvPr id="0" name=""/>
        <dsp:cNvSpPr/>
      </dsp:nvSpPr>
      <dsp:spPr>
        <a:xfrm>
          <a:off x="527843" y="1793468"/>
          <a:ext cx="2095500" cy="183173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Best Practices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Process</a:t>
          </a:r>
          <a:endParaRPr lang="en-US" sz="1400" kern="1200" dirty="0"/>
        </a:p>
      </dsp:txBody>
      <dsp:txXfrm>
        <a:off x="1051718" y="2068228"/>
        <a:ext cx="1021556" cy="1282211"/>
      </dsp:txXfrm>
    </dsp:sp>
    <dsp:sp modelId="{42B9386D-73A2-1E4B-B445-8A0813B0B1EA}">
      <dsp:nvSpPr>
        <dsp:cNvPr id="0" name=""/>
        <dsp:cNvSpPr/>
      </dsp:nvSpPr>
      <dsp:spPr>
        <a:xfrm>
          <a:off x="3968" y="2185458"/>
          <a:ext cx="1047750" cy="104775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Model</a:t>
          </a:r>
          <a:endParaRPr lang="en-US" sz="2000" kern="1200" dirty="0"/>
        </a:p>
      </dsp:txBody>
      <dsp:txXfrm>
        <a:off x="157407" y="2338897"/>
        <a:ext cx="740872" cy="740872"/>
      </dsp:txXfrm>
    </dsp:sp>
    <dsp:sp modelId="{DF0EBEDD-FE70-654F-9856-1A7053834B52}">
      <dsp:nvSpPr>
        <dsp:cNvPr id="0" name=""/>
        <dsp:cNvSpPr/>
      </dsp:nvSpPr>
      <dsp:spPr>
        <a:xfrm>
          <a:off x="3278187" y="1793468"/>
          <a:ext cx="2095500" cy="183173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Technology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Data</a:t>
          </a:r>
          <a:endParaRPr lang="en-US" sz="1400" kern="1200" dirty="0"/>
        </a:p>
      </dsp:txBody>
      <dsp:txXfrm>
        <a:off x="3802062" y="2068228"/>
        <a:ext cx="1021556" cy="1282211"/>
      </dsp:txXfrm>
    </dsp:sp>
    <dsp:sp modelId="{23ECC959-04A7-AD4D-AA93-16E4A9490170}">
      <dsp:nvSpPr>
        <dsp:cNvPr id="0" name=""/>
        <dsp:cNvSpPr/>
      </dsp:nvSpPr>
      <dsp:spPr>
        <a:xfrm>
          <a:off x="2754312" y="2185458"/>
          <a:ext cx="1047750" cy="104775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Tools</a:t>
          </a:r>
          <a:endParaRPr lang="en-US" sz="2000" kern="1200" dirty="0"/>
        </a:p>
      </dsp:txBody>
      <dsp:txXfrm>
        <a:off x="2907751" y="2338897"/>
        <a:ext cx="740872" cy="740872"/>
      </dsp:txXfrm>
    </dsp:sp>
    <dsp:sp modelId="{5A2527FD-0248-EF4A-9D32-FDF7DA677A60}">
      <dsp:nvSpPr>
        <dsp:cNvPr id="0" name=""/>
        <dsp:cNvSpPr/>
      </dsp:nvSpPr>
      <dsp:spPr>
        <a:xfrm>
          <a:off x="6028531" y="1793468"/>
          <a:ext cx="2095500" cy="183173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Ratios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FTE</a:t>
          </a:r>
          <a:endParaRPr lang="en-US" sz="1400" kern="1200" dirty="0"/>
        </a:p>
      </dsp:txBody>
      <dsp:txXfrm>
        <a:off x="6552406" y="2068228"/>
        <a:ext cx="1021556" cy="1282211"/>
      </dsp:txXfrm>
    </dsp:sp>
    <dsp:sp modelId="{1691528E-DEBF-E940-A91F-8EDBB6A6A75A}">
      <dsp:nvSpPr>
        <dsp:cNvPr id="0" name=""/>
        <dsp:cNvSpPr/>
      </dsp:nvSpPr>
      <dsp:spPr>
        <a:xfrm>
          <a:off x="5504656" y="2185458"/>
          <a:ext cx="1047750" cy="104775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People</a:t>
          </a:r>
          <a:endParaRPr lang="en-US" sz="2000" kern="1200" dirty="0"/>
        </a:p>
      </dsp:txBody>
      <dsp:txXfrm>
        <a:off x="5658095" y="2338897"/>
        <a:ext cx="740872" cy="740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823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853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341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509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703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759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1/12/2017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5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1/12/2017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713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1/12/2017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80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331444B-B92B-4E27-8C94-BB93EAF5CB18}" type="datetimeFigureOut">
              <a:rPr lang="en-US" smtClean="0"/>
              <a:t>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749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110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57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enate.oregonstate.edu/faculty-senate-meeting-agendas" TargetMode="External"/><Relationship Id="rId2" Type="http://schemas.openxmlformats.org/officeDocument/2006/relationships/hyperlink" Target="http://undergraduate.oregonstate.edu/blueprint-undergraduate-student-success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458810"/>
          </a:xfrm>
        </p:spPr>
        <p:txBody>
          <a:bodyPr/>
          <a:lstStyle/>
          <a:p>
            <a:r>
              <a:rPr lang="en-US" dirty="0" smtClean="0"/>
              <a:t>Undergraduate Student Success Update: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3483346"/>
            <a:ext cx="10058400" cy="590943"/>
          </a:xfrm>
        </p:spPr>
        <p:txBody>
          <a:bodyPr anchor="b">
            <a:normAutofit lnSpcReduction="10000"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Advancing OSU’s Blueprint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" y="4742827"/>
            <a:ext cx="32006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Susana Rivera-Mills</a:t>
            </a:r>
          </a:p>
          <a:p>
            <a:r>
              <a:rPr lang="en-US" sz="2000" dirty="0" smtClean="0"/>
              <a:t>Vice Provost and Dean</a:t>
            </a:r>
          </a:p>
          <a:p>
            <a:r>
              <a:rPr lang="en-US" sz="2000" dirty="0" smtClean="0"/>
              <a:t>Undergraduate Studies</a:t>
            </a:r>
          </a:p>
          <a:p>
            <a:r>
              <a:rPr lang="en-US" sz="2000" dirty="0" smtClean="0"/>
              <a:t>Faculty Senate, January 2017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6901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Analytics and Metrics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9675" y="1964353"/>
            <a:ext cx="946249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Arial" charset="0"/>
              <a:buChar char="•"/>
            </a:pPr>
            <a:r>
              <a:rPr lang="en-US" sz="2400" dirty="0" smtClean="0"/>
              <a:t>Other Technology Tools &amp; Training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US" sz="2400" dirty="0"/>
              <a:t>Early Alert System Pilot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US" sz="2400" dirty="0" smtClean="0"/>
              <a:t>CORE Reports for Academic Advising and Counseling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US" sz="2400" dirty="0" smtClean="0"/>
              <a:t>OSU Data Resource Website (with Enrollment Management)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US" sz="2400" dirty="0" smtClean="0"/>
              <a:t>CORE/Canvas project with </a:t>
            </a:r>
            <a:r>
              <a:rPr lang="en-US" sz="2400" dirty="0" err="1" smtClean="0"/>
              <a:t>Ecampus</a:t>
            </a:r>
            <a:r>
              <a:rPr lang="en-US" sz="2400" dirty="0" smtClean="0"/>
              <a:t> and Academics for Student Athletes</a:t>
            </a:r>
          </a:p>
          <a:p>
            <a:pPr marL="1657350" lvl="3" indent="-285750">
              <a:buFont typeface="Arial" charset="0"/>
              <a:buChar char="•"/>
            </a:pPr>
            <a:endParaRPr lang="en-US" sz="2400" dirty="0"/>
          </a:p>
          <a:p>
            <a:pPr marL="1657350" lvl="3" indent="-285750">
              <a:buFont typeface="Arial" charset="0"/>
              <a:buChar char="•"/>
            </a:pPr>
            <a:r>
              <a:rPr lang="en-US" sz="2400" dirty="0" smtClean="0"/>
              <a:t>Data Literacy Guides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US" sz="2400" dirty="0" smtClean="0"/>
              <a:t>Introduction to Data and Systems Workshops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US" sz="2400" dirty="0" smtClean="0"/>
              <a:t>Customized presentations for specific audiences</a:t>
            </a:r>
            <a:endParaRPr lang="en-US" sz="2400" dirty="0"/>
          </a:p>
          <a:p>
            <a:pPr marL="1657350" lvl="3" indent="-285750">
              <a:buFont typeface="Arial" charset="0"/>
              <a:buChar char="•"/>
            </a:pPr>
            <a:endParaRPr lang="en-US" sz="2600" dirty="0" smtClean="0"/>
          </a:p>
          <a:p>
            <a:pPr marL="1657350" lvl="3" indent="-285750">
              <a:buFont typeface="Arial" charset="0"/>
              <a:buChar char="•"/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27201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Engaging Faculty: An Invitation…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841532"/>
            <a:ext cx="1190774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7350" lvl="3" indent="-285750">
              <a:buFont typeface="Arial" charset="0"/>
              <a:buChar char="•"/>
            </a:pPr>
            <a:r>
              <a:rPr lang="en-US" sz="2400" dirty="0" smtClean="0"/>
              <a:t>Curriculum Redesign (Julie Greenwood)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US" sz="2400" dirty="0" smtClean="0"/>
              <a:t>Adaptive Learning Integration (Julie Greenwood)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US" sz="2400" dirty="0" smtClean="0"/>
              <a:t>VPDUS Faculty Advisory Council (Susana Rivera-Mills)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US" sz="2400" dirty="0" smtClean="0"/>
              <a:t>FIRST Project (Julie Greenwood)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US" sz="2400" dirty="0" smtClean="0"/>
              <a:t>CORE/Canvas Project &amp; Early Alert System Pilot (Chrysanthemum Hayes)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US" sz="2400" dirty="0" smtClean="0"/>
              <a:t>Advising (Jeff Malone &amp; Alex </a:t>
            </a:r>
            <a:r>
              <a:rPr lang="en-US" sz="2400" dirty="0" err="1" smtClean="0"/>
              <a:t>Aljets</a:t>
            </a:r>
            <a:r>
              <a:rPr lang="en-US" sz="2400" dirty="0" smtClean="0"/>
              <a:t>)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US" sz="2400" dirty="0" smtClean="0"/>
              <a:t>Research Group on student success and data use (Lucy Arellano &amp; 	Chrysanthemum Hayes)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US" sz="2400" dirty="0" smtClean="0"/>
              <a:t>First Year and Second Year Experience (Jesse Nelson)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US" sz="2400" dirty="0" smtClean="0"/>
              <a:t>Undergraduate Research (</a:t>
            </a:r>
            <a:r>
              <a:rPr lang="en-US" sz="2400" dirty="0" err="1" smtClean="0"/>
              <a:t>Sujaya</a:t>
            </a:r>
            <a:r>
              <a:rPr lang="en-US" sz="2400" dirty="0" smtClean="0"/>
              <a:t> Rao)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US" sz="2400" dirty="0" smtClean="0"/>
              <a:t>Other ideas? (Susana Rivera-Mills)</a:t>
            </a:r>
          </a:p>
          <a:p>
            <a:pPr marL="1657350" lvl="3" indent="-285750">
              <a:buFont typeface="Arial" charset="0"/>
              <a:buChar char="•"/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137104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99145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E42000"/>
                </a:solidFill>
                <a:latin typeface="Cooper Black" charset="0"/>
                <a:ea typeface="Cooper Black" charset="0"/>
                <a:cs typeface="Cooper Black" charset="0"/>
              </a:rPr>
              <a:t>SAVE THE DATE!!!</a:t>
            </a:r>
            <a:endParaRPr lang="en-US" sz="6000" b="1" dirty="0">
              <a:solidFill>
                <a:srgbClr val="E42000"/>
              </a:solidFill>
              <a:latin typeface="Cooper Black" charset="0"/>
              <a:ea typeface="Cooper Black" charset="0"/>
              <a:cs typeface="Cooper Black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585748"/>
            <a:ext cx="10058400" cy="473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9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6503" y="1952090"/>
            <a:ext cx="5339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Thank You!</a:t>
            </a:r>
          </a:p>
          <a:p>
            <a:pPr algn="ctr"/>
            <a:endParaRPr lang="en-US" sz="3600" b="1" dirty="0"/>
          </a:p>
          <a:p>
            <a:pPr algn="ctr"/>
            <a:endParaRPr lang="en-US" sz="3600" b="1" dirty="0" smtClean="0"/>
          </a:p>
          <a:p>
            <a:pPr algn="ctr"/>
            <a:r>
              <a:rPr lang="en-US" sz="3600" b="1" dirty="0" smtClean="0"/>
              <a:t>Questions/Comments?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32862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OSU Blueprint: Plan of Action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46381" y="1957279"/>
            <a:ext cx="110241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Comprehensive </a:t>
            </a:r>
            <a:r>
              <a:rPr lang="en-US" sz="2400" dirty="0"/>
              <a:t>First Year Experience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Second </a:t>
            </a:r>
            <a:r>
              <a:rPr lang="en-US" sz="2400" dirty="0"/>
              <a:t>Year Experience &amp; Middle Years Engagement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Transfer </a:t>
            </a:r>
            <a:r>
              <a:rPr lang="en-US" sz="2400" dirty="0"/>
              <a:t>Student </a:t>
            </a:r>
            <a:r>
              <a:rPr lang="en-US" sz="2400" dirty="0" smtClean="0"/>
              <a:t>Support</a:t>
            </a: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Integrate </a:t>
            </a:r>
            <a:r>
              <a:rPr lang="en-US" sz="2400" dirty="0" smtClean="0"/>
              <a:t>Experiential </a:t>
            </a:r>
            <a:r>
              <a:rPr lang="en-US" sz="2400" dirty="0"/>
              <a:t>Learning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Curriculum </a:t>
            </a:r>
            <a:r>
              <a:rPr lang="en-US" sz="2400" dirty="0"/>
              <a:t>Redesign with </a:t>
            </a:r>
            <a:r>
              <a:rPr lang="en-US" sz="2400" dirty="0" smtClean="0"/>
              <a:t>Adaptive Learning &amp; High </a:t>
            </a:r>
            <a:r>
              <a:rPr lang="en-US" sz="2400" dirty="0"/>
              <a:t>Impact Practices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Financial </a:t>
            </a:r>
            <a:r>
              <a:rPr lang="en-US" sz="2400" dirty="0"/>
              <a:t>Interventions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Integrated </a:t>
            </a:r>
            <a:r>
              <a:rPr lang="en-US" sz="2400" dirty="0"/>
              <a:t>Planning and Advising </a:t>
            </a:r>
            <a:r>
              <a:rPr lang="en-US" sz="2400" dirty="0" smtClean="0"/>
              <a:t>Systems; Data &amp; Metrics</a:t>
            </a: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Integrated </a:t>
            </a:r>
            <a:r>
              <a:rPr lang="en-US" sz="2400" dirty="0"/>
              <a:t>Career Development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Tools &amp; </a:t>
            </a:r>
            <a:r>
              <a:rPr lang="en-US" sz="2400" dirty="0"/>
              <a:t>Resources to Support Data-Informed Decision-Making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Ongoing </a:t>
            </a:r>
            <a:r>
              <a:rPr lang="en-US" sz="2400" dirty="0"/>
              <a:t>Support for Faculty Success</a:t>
            </a:r>
          </a:p>
        </p:txBody>
      </p:sp>
    </p:spTree>
    <p:extLst>
      <p:ext uri="{BB962C8B-B14F-4D97-AF65-F5344CB8AC3E}">
        <p14:creationId xmlns:p14="http://schemas.microsoft.com/office/powerpoint/2010/main" val="147129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and Additional Information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7423" y="1737360"/>
            <a:ext cx="828097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OSU’s Blueprint for Undergraduate Student Success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Annual Report </a:t>
            </a:r>
            <a:r>
              <a:rPr lang="en-US" sz="2400" dirty="0"/>
              <a:t>and Blueprint Momentum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undergraduate.oregonstate.edu/blueprint-undergraduate-student-success</a:t>
            </a: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sz="9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OSU Innovation Initiatives Handout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University Innovation </a:t>
            </a:r>
            <a:r>
              <a:rPr lang="en-US" sz="2400" dirty="0"/>
              <a:t>Alliance Initiatives Update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senate.oregonstate.edu/faculty-senate-meeting-agendas</a:t>
            </a: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sz="9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Key Initiatives for AY 2016-2017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 smtClean="0"/>
              <a:t>Advising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 smtClean="0"/>
              <a:t>Curriculum Redesign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 smtClean="0"/>
              <a:t>Financial Interventions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 smtClean="0"/>
              <a:t>Data Analytics and Metrics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 smtClean="0"/>
              <a:t>Faculty Engagement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091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Advising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1562" y="1966393"/>
            <a:ext cx="988168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charset="0"/>
              <a:buChar char="•"/>
            </a:pPr>
            <a:r>
              <a:rPr lang="en-US" sz="2400" dirty="0" smtClean="0"/>
              <a:t>April 2016: Survey Initiated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 smtClean="0"/>
              <a:t>Additional data and information from Office of Institutional Research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 smtClean="0"/>
              <a:t>September 2016: Report Completed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 smtClean="0"/>
              <a:t>Institutional priorities established: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400" dirty="0" smtClean="0"/>
              <a:t>Retention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400" dirty="0" smtClean="0"/>
              <a:t>Diversity, Equity &amp; Inclusion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400" dirty="0" smtClean="0"/>
              <a:t>First-Year Experience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400" dirty="0" smtClean="0"/>
              <a:t>STAR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400" dirty="0" smtClean="0"/>
              <a:t>Support for Transfer Students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400" dirty="0" smtClean="0"/>
              <a:t>Focus on Completion/Graduation</a:t>
            </a:r>
            <a:endParaRPr lang="en-US" sz="2400" dirty="0"/>
          </a:p>
          <a:p>
            <a:pPr marL="1200150" lvl="2" indent="-285750">
              <a:buFont typeface="Arial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47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Advising: Supporting College Models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7245255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570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Curriculum Redesign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7793" y="1839072"/>
            <a:ext cx="1045870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Arial" charset="0"/>
              <a:buChar char="•"/>
            </a:pPr>
            <a:r>
              <a:rPr lang="en-US" sz="2400" dirty="0" smtClean="0"/>
              <a:t>Math Initiative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US" sz="2400" dirty="0" smtClean="0"/>
              <a:t>Partnering with Math Department to support their work toward math pathways</a:t>
            </a:r>
          </a:p>
          <a:p>
            <a:pPr marL="1200150" lvl="2" indent="-285750">
              <a:buFont typeface="Arial" charset="0"/>
              <a:buChar char="•"/>
            </a:pPr>
            <a:endParaRPr lang="en-US" sz="900" dirty="0" smtClean="0"/>
          </a:p>
          <a:p>
            <a:pPr marL="1200150" lvl="2" indent="-285750">
              <a:buFont typeface="Arial" charset="0"/>
              <a:buChar char="•"/>
            </a:pPr>
            <a:r>
              <a:rPr lang="en-US" sz="2400" dirty="0"/>
              <a:t>H</a:t>
            </a:r>
            <a:r>
              <a:rPr lang="en-US" sz="2400" dirty="0" smtClean="0"/>
              <a:t>ighest attrition courses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US" sz="2400" dirty="0" smtClean="0"/>
              <a:t>Identified 20 OSU courses with highest rates 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US" sz="2400" dirty="0" smtClean="0"/>
              <a:t>Partnering with faculty to support course redesign</a:t>
            </a:r>
          </a:p>
          <a:p>
            <a:pPr marL="1200150" lvl="2" indent="-285750">
              <a:buFont typeface="Arial" charset="0"/>
              <a:buChar char="•"/>
            </a:pPr>
            <a:endParaRPr lang="en-US" sz="900" dirty="0" smtClean="0"/>
          </a:p>
          <a:p>
            <a:pPr marL="1200150" lvl="2" indent="-285750">
              <a:buFont typeface="Arial" charset="0"/>
              <a:buChar char="•"/>
            </a:pPr>
            <a:r>
              <a:rPr lang="en-US" sz="2400" dirty="0" smtClean="0"/>
              <a:t>Adaptive Learning Initiative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US" sz="2400" dirty="0" smtClean="0"/>
              <a:t>Grant funded through APLU (3 years)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US" sz="2400" dirty="0" smtClean="0"/>
              <a:t>DUS, </a:t>
            </a:r>
            <a:r>
              <a:rPr lang="en-US" sz="2400" dirty="0" err="1" smtClean="0"/>
              <a:t>Ecampus</a:t>
            </a:r>
            <a:r>
              <a:rPr lang="en-US" sz="2400" dirty="0" smtClean="0"/>
              <a:t>, Academic Affairs, Information Services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US" sz="2400" dirty="0" smtClean="0"/>
              <a:t>Integrate adaptive learning tools into high-attrition courses</a:t>
            </a:r>
          </a:p>
        </p:txBody>
      </p:sp>
    </p:spTree>
    <p:extLst>
      <p:ext uri="{BB962C8B-B14F-4D97-AF65-F5344CB8AC3E}">
        <p14:creationId xmlns:p14="http://schemas.microsoft.com/office/powerpoint/2010/main" val="108486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Interventions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9045" y="2073025"/>
            <a:ext cx="94624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Arial" charset="0"/>
              <a:buChar char="•"/>
            </a:pPr>
            <a:r>
              <a:rPr lang="en-US" sz="2400" dirty="0" smtClean="0"/>
              <a:t>DUS, Enrollment Management, Financial Aid, Business Affairs,   	Advisors, Colleges, Student Affairs, and OSU Foundation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400" dirty="0" smtClean="0"/>
              <a:t>Models from peer institutions, best practices, research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400" dirty="0" smtClean="0"/>
              <a:t>Predictive Analytics to identify students at risk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400" dirty="0" smtClean="0"/>
              <a:t>Established 4 key financial interventions: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US" sz="2400" dirty="0" smtClean="0"/>
              <a:t>Recruitment Scholarships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US" sz="2400" dirty="0" smtClean="0"/>
              <a:t>Persistence Scholarships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US" sz="2400" dirty="0" smtClean="0"/>
              <a:t>Emergency Micro-grants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US" sz="2400" dirty="0" smtClean="0"/>
              <a:t>Completion Scholarships</a:t>
            </a:r>
          </a:p>
        </p:txBody>
      </p:sp>
    </p:spTree>
    <p:extLst>
      <p:ext uri="{BB962C8B-B14F-4D97-AF65-F5344CB8AC3E}">
        <p14:creationId xmlns:p14="http://schemas.microsoft.com/office/powerpoint/2010/main" val="33562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Interventions: Initial Results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4091" y="1931670"/>
            <a:ext cx="1038925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Arial" charset="0"/>
              <a:buChar char="•"/>
            </a:pPr>
            <a:r>
              <a:rPr lang="en-US" sz="2400" dirty="0" smtClean="0"/>
              <a:t>Persistence: over 2,200 students 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400" dirty="0" smtClean="0"/>
              <a:t>Emergency: over 1,900 students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400" dirty="0" smtClean="0"/>
              <a:t>Recruitment: 100 scholarships to high-promise students</a:t>
            </a:r>
          </a:p>
          <a:p>
            <a:pPr marL="1200150" lvl="2" indent="-285750">
              <a:buFont typeface="Arial" charset="0"/>
              <a:buChar char="•"/>
            </a:pPr>
            <a:endParaRPr lang="en-US" sz="2400" dirty="0"/>
          </a:p>
          <a:p>
            <a:pPr marL="1200150" lvl="2" indent="-285750">
              <a:buFont typeface="Arial" charset="0"/>
              <a:buChar char="•"/>
            </a:pPr>
            <a:r>
              <a:rPr lang="en-US" sz="2400" dirty="0" smtClean="0"/>
              <a:t>Financial intervention for students with holds on their accounts: 2,235 students had holds released to continue their enrollment</a:t>
            </a:r>
          </a:p>
          <a:p>
            <a:pPr marL="1200150" lvl="2" indent="-285750">
              <a:buFont typeface="Arial" charset="0"/>
              <a:buChar char="•"/>
            </a:pPr>
            <a:endParaRPr lang="en-US" sz="2400" dirty="0"/>
          </a:p>
          <a:p>
            <a:pPr marL="1200150" lvl="2" indent="-285750">
              <a:buFont typeface="Arial" charset="0"/>
              <a:buChar char="•"/>
            </a:pPr>
            <a:r>
              <a:rPr lang="en-US" sz="2400" dirty="0" smtClean="0"/>
              <a:t>Completion: 115 students 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400" dirty="0" smtClean="0"/>
              <a:t>Stop-out project: Financial Aid, Business Affairs, Registrar, </a:t>
            </a:r>
            <a:r>
              <a:rPr lang="en-US" sz="2400" dirty="0" err="1" smtClean="0"/>
              <a:t>Ecampus</a:t>
            </a:r>
            <a:r>
              <a:rPr lang="en-US" sz="2400" dirty="0" smtClean="0"/>
              <a:t>, UHDS, Colleges, Enrollment Management</a:t>
            </a:r>
          </a:p>
          <a:p>
            <a:pPr marL="1200150" lvl="2" indent="-285750">
              <a:buFont typeface="Arial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22106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Analytics &amp; Metrics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8574" y="2116864"/>
            <a:ext cx="9462497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Arial" charset="0"/>
              <a:buChar char="•"/>
            </a:pPr>
            <a:r>
              <a:rPr lang="en-US" sz="2400" dirty="0" smtClean="0"/>
              <a:t>Data Analytics: 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US" sz="2400" dirty="0"/>
              <a:t>G</a:t>
            </a:r>
            <a:r>
              <a:rPr lang="en-US" sz="2400" dirty="0" smtClean="0"/>
              <a:t>rowing number of tools and systems</a:t>
            </a:r>
          </a:p>
          <a:p>
            <a:pPr marL="1200150" lvl="2" indent="-285750">
              <a:buFont typeface="Arial" charset="0"/>
              <a:buChar char="•"/>
            </a:pPr>
            <a:endParaRPr lang="en-US" sz="900" dirty="0" smtClean="0"/>
          </a:p>
          <a:p>
            <a:pPr marL="1200150" lvl="2" indent="-285750">
              <a:buFont typeface="Arial" charset="0"/>
              <a:buChar char="•"/>
            </a:pPr>
            <a:r>
              <a:rPr lang="en-US" sz="2400" dirty="0" smtClean="0"/>
              <a:t>Undergraduate Student Success Metrics: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US" sz="2400" dirty="0" smtClean="0"/>
              <a:t>DUS &amp; CORE partnership to build initial reports (23)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US" sz="2400" dirty="0" smtClean="0"/>
              <a:t>Testing reports in winter &amp; spring</a:t>
            </a:r>
          </a:p>
          <a:p>
            <a:pPr marL="2114550" lvl="4" indent="-285750">
              <a:buFont typeface="Arial" charset="0"/>
              <a:buChar char="•"/>
            </a:pPr>
            <a:r>
              <a:rPr lang="en-US" sz="2400" dirty="0" smtClean="0"/>
              <a:t>Disaggregated enrollment data</a:t>
            </a:r>
          </a:p>
          <a:p>
            <a:pPr marL="2114550" lvl="4" indent="-285750">
              <a:buFont typeface="Arial" charset="0"/>
              <a:buChar char="•"/>
            </a:pPr>
            <a:r>
              <a:rPr lang="en-US" sz="2400" dirty="0" smtClean="0"/>
              <a:t>Dynamic retention and persistence reports</a:t>
            </a:r>
          </a:p>
          <a:p>
            <a:pPr marL="2114550" lvl="4" indent="-285750">
              <a:buFont typeface="Arial" charset="0"/>
              <a:buChar char="•"/>
            </a:pPr>
            <a:r>
              <a:rPr lang="en-US" sz="2400" dirty="0" smtClean="0"/>
              <a:t>Interactive term registration reports</a:t>
            </a:r>
          </a:p>
          <a:p>
            <a:pPr marL="2114550" lvl="4" indent="-285750">
              <a:buFont typeface="Arial" charset="0"/>
              <a:buChar char="•"/>
            </a:pPr>
            <a:r>
              <a:rPr lang="en-US" sz="2400" dirty="0" smtClean="0"/>
              <a:t>Customized cohorts or subgroups</a:t>
            </a:r>
          </a:p>
          <a:p>
            <a:pPr marL="2114550" lvl="4" indent="-285750">
              <a:buFont typeface="Arial" charset="0"/>
              <a:buChar char="•"/>
            </a:pPr>
            <a:r>
              <a:rPr lang="en-US" sz="2400" dirty="0" smtClean="0"/>
              <a:t>Filters: College, Major, Campus, other demographics</a:t>
            </a:r>
          </a:p>
        </p:txBody>
      </p:sp>
    </p:spTree>
    <p:extLst>
      <p:ext uri="{BB962C8B-B14F-4D97-AF65-F5344CB8AC3E}">
        <p14:creationId xmlns:p14="http://schemas.microsoft.com/office/powerpoint/2010/main" val="198070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187</TotalTime>
  <Words>502</Words>
  <Application>Microsoft Office PowerPoint</Application>
  <PresentationFormat>Widescreen</PresentationFormat>
  <Paragraphs>119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Cooper Black</vt:lpstr>
      <vt:lpstr>Retrospect</vt:lpstr>
      <vt:lpstr>Undergraduate Student Success Update:</vt:lpstr>
      <vt:lpstr>OSU Blueprint: Plan of Action</vt:lpstr>
      <vt:lpstr>Overview and Additional Information</vt:lpstr>
      <vt:lpstr>Advising</vt:lpstr>
      <vt:lpstr>Advising: Supporting College Models</vt:lpstr>
      <vt:lpstr>Curriculum Redesign</vt:lpstr>
      <vt:lpstr>Financial Interventions</vt:lpstr>
      <vt:lpstr>Financial Interventions: Initial Results</vt:lpstr>
      <vt:lpstr>Data Analytics &amp; Metrics</vt:lpstr>
      <vt:lpstr>Data Analytics and Metrics</vt:lpstr>
      <vt:lpstr>Engaging Faculty: An Invitation…</vt:lpstr>
      <vt:lpstr>SAVE THE DATE!!!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Undergraduate Student Success Update</dc:title>
  <dc:creator>Microsoft Office User</dc:creator>
  <cp:lastModifiedBy>Nunnemaker, Vickie</cp:lastModifiedBy>
  <cp:revision>28</cp:revision>
  <dcterms:created xsi:type="dcterms:W3CDTF">2017-01-04T18:06:31Z</dcterms:created>
  <dcterms:modified xsi:type="dcterms:W3CDTF">2017-01-12T20:01:12Z</dcterms:modified>
</cp:coreProperties>
</file>