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57" r:id="rId3"/>
    <p:sldId id="259" r:id="rId4"/>
    <p:sldId id="260" r:id="rId5"/>
    <p:sldId id="261" r:id="rId6"/>
    <p:sldId id="262" r:id="rId7"/>
    <p:sldId id="265" r:id="rId8"/>
    <p:sldId id="263" r:id="rId9"/>
    <p:sldId id="266" r:id="rId10"/>
    <p:sldId id="26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900"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92703E7-0F9E-4D73-8C2B-D232A905F262}" type="datetimeFigureOut">
              <a:rPr lang="en-US" smtClean="0"/>
              <a:t>9/26/2013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A234518-6F40-4F46-9F1F-ADAB25D9462C}" type="slidenum">
              <a:rPr lang="en-US" smtClean="0"/>
              <a:t>‹#›</a:t>
            </a:fld>
            <a:endParaRPr lang="en-US" dirty="0"/>
          </a:p>
        </p:txBody>
      </p:sp>
    </p:spTree>
    <p:extLst>
      <p:ext uri="{BB962C8B-B14F-4D97-AF65-F5344CB8AC3E}">
        <p14:creationId xmlns:p14="http://schemas.microsoft.com/office/powerpoint/2010/main" val="29110667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21910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1160915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83158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325900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101871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2373530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191549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374600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487504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15979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069C8-2912-4920-9DD5-00FA128AA7D7}" type="datetimeFigureOut">
              <a:rPr lang="en-US" smtClean="0"/>
              <a:t>9/26/2013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E0E9FB-429E-4783-83EA-156DD4B4857C}" type="slidenum">
              <a:rPr lang="en-US" smtClean="0"/>
              <a:t>‹#›</a:t>
            </a:fld>
            <a:endParaRPr lang="en-US" dirty="0"/>
          </a:p>
        </p:txBody>
      </p:sp>
    </p:spTree>
    <p:extLst>
      <p:ext uri="{BB962C8B-B14F-4D97-AF65-F5344CB8AC3E}">
        <p14:creationId xmlns:p14="http://schemas.microsoft.com/office/powerpoint/2010/main" val="2151340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069C8-2912-4920-9DD5-00FA128AA7D7}" type="datetimeFigureOut">
              <a:rPr lang="en-US" smtClean="0"/>
              <a:t>9/26/2013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0E9FB-429E-4783-83EA-156DD4B4857C}" type="slidenum">
              <a:rPr lang="en-US" smtClean="0"/>
              <a:t>‹#›</a:t>
            </a:fld>
            <a:endParaRPr lang="en-US" dirty="0"/>
          </a:p>
        </p:txBody>
      </p:sp>
    </p:spTree>
    <p:extLst>
      <p:ext uri="{BB962C8B-B14F-4D97-AF65-F5344CB8AC3E}">
        <p14:creationId xmlns:p14="http://schemas.microsoft.com/office/powerpoint/2010/main" val="4244007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43000"/>
            <a:ext cx="7772400" cy="1470025"/>
          </a:xfrm>
          <a:solidFill>
            <a:schemeClr val="accent6">
              <a:lumMod val="75000"/>
            </a:schemeClr>
          </a:solidFill>
        </p:spPr>
        <p:txBody>
          <a:bodyPr/>
          <a:lstStyle/>
          <a:p>
            <a:r>
              <a:rPr lang="en-US" dirty="0" smtClean="0"/>
              <a:t>eSET: Combined Versus Uncombined Reports</a:t>
            </a:r>
            <a:endParaRPr lang="en-US" dirty="0"/>
          </a:p>
        </p:txBody>
      </p:sp>
      <p:sp>
        <p:nvSpPr>
          <p:cNvPr id="3" name="Subtitle 2"/>
          <p:cNvSpPr>
            <a:spLocks noGrp="1"/>
          </p:cNvSpPr>
          <p:nvPr>
            <p:ph type="subTitle" idx="1"/>
          </p:nvPr>
        </p:nvSpPr>
        <p:spPr/>
        <p:txBody>
          <a:bodyPr>
            <a:normAutofit/>
          </a:bodyPr>
          <a:lstStyle/>
          <a:p>
            <a:r>
              <a:rPr lang="en-US" sz="2400" dirty="0" smtClean="0"/>
              <a:t>Stefani Dawn, PhD</a:t>
            </a:r>
          </a:p>
          <a:p>
            <a:r>
              <a:rPr lang="en-US" sz="2400" dirty="0" smtClean="0"/>
              <a:t>Assistant Director of Assessment</a:t>
            </a:r>
            <a:br>
              <a:rPr lang="en-US" sz="2400" dirty="0" smtClean="0"/>
            </a:br>
            <a:r>
              <a:rPr lang="en-US" sz="2400" dirty="0" smtClean="0"/>
              <a:t>Academic Programs, Assessment and Accreditation</a:t>
            </a:r>
            <a:endParaRPr lang="en-US" sz="2400" dirty="0"/>
          </a:p>
        </p:txBody>
      </p:sp>
    </p:spTree>
    <p:extLst>
      <p:ext uri="{BB962C8B-B14F-4D97-AF65-F5344CB8AC3E}">
        <p14:creationId xmlns:p14="http://schemas.microsoft.com/office/powerpoint/2010/main" val="3077290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normAutofit/>
          </a:bodyPr>
          <a:lstStyle/>
          <a:p>
            <a:r>
              <a:rPr lang="en-US" dirty="0" smtClean="0"/>
              <a:t>eSET Timing Pilot</a:t>
            </a:r>
            <a:endParaRPr lang="en-US" dirty="0"/>
          </a:p>
        </p:txBody>
      </p:sp>
      <p:sp>
        <p:nvSpPr>
          <p:cNvPr id="3" name="Content Placeholder 2"/>
          <p:cNvSpPr>
            <a:spLocks noGrp="1"/>
          </p:cNvSpPr>
          <p:nvPr>
            <p:ph idx="1"/>
          </p:nvPr>
        </p:nvSpPr>
        <p:spPr/>
        <p:txBody>
          <a:bodyPr>
            <a:normAutofit/>
          </a:bodyPr>
          <a:lstStyle/>
          <a:p>
            <a:pPr lvl="1"/>
            <a:r>
              <a:rPr lang="en-US" sz="3300" dirty="0" smtClean="0"/>
              <a:t>Up to two terms of data for closing before finals</a:t>
            </a:r>
          </a:p>
          <a:p>
            <a:pPr lvl="1"/>
            <a:r>
              <a:rPr lang="en-US" sz="3300" dirty="0" smtClean="0"/>
              <a:t>Data</a:t>
            </a:r>
          </a:p>
          <a:p>
            <a:pPr lvl="2"/>
            <a:r>
              <a:rPr lang="en-US" sz="2900" dirty="0" smtClean="0"/>
              <a:t>Response rates</a:t>
            </a:r>
          </a:p>
          <a:p>
            <a:pPr lvl="2"/>
            <a:r>
              <a:rPr lang="en-US" sz="2900" dirty="0" smtClean="0"/>
              <a:t>Scoring trends</a:t>
            </a:r>
          </a:p>
          <a:p>
            <a:pPr lvl="1"/>
            <a:r>
              <a:rPr lang="en-US" sz="3300" dirty="0" smtClean="0"/>
              <a:t>Data presented to FS in 2013 to inform vote on timing</a:t>
            </a:r>
          </a:p>
        </p:txBody>
      </p:sp>
    </p:spTree>
    <p:extLst>
      <p:ext uri="{BB962C8B-B14F-4D97-AF65-F5344CB8AC3E}">
        <p14:creationId xmlns:p14="http://schemas.microsoft.com/office/powerpoint/2010/main" val="197680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72400" cy="1362075"/>
          </a:xfrm>
          <a:solidFill>
            <a:schemeClr val="accent6">
              <a:lumMod val="75000"/>
            </a:schemeClr>
          </a:solidFill>
        </p:spPr>
        <p:txBody>
          <a:bodyPr/>
          <a:lstStyle/>
          <a:p>
            <a:pPr algn="ctr"/>
            <a:r>
              <a:rPr lang="en-US" dirty="0" smtClean="0"/>
              <a:t>Minimum Class Size for Evaluations</a:t>
            </a:r>
            <a:endParaRPr lang="en-US" dirty="0"/>
          </a:p>
        </p:txBody>
      </p:sp>
      <p:sp>
        <p:nvSpPr>
          <p:cNvPr id="3" name="Text Placeholder 2"/>
          <p:cNvSpPr>
            <a:spLocks noGrp="1"/>
          </p:cNvSpPr>
          <p:nvPr>
            <p:ph type="body" idx="1"/>
          </p:nvPr>
        </p:nvSpPr>
        <p:spPr>
          <a:xfrm>
            <a:off x="685800" y="1828800"/>
            <a:ext cx="7772400" cy="4419600"/>
          </a:xfrm>
        </p:spPr>
        <p:txBody>
          <a:bodyPr>
            <a:noAutofit/>
          </a:bodyPr>
          <a:lstStyle/>
          <a:p>
            <a:r>
              <a:rPr lang="en-US" sz="2400" dirty="0" smtClean="0">
                <a:solidFill>
                  <a:schemeClr val="tx1"/>
                </a:solidFill>
              </a:rPr>
              <a:t>If </a:t>
            </a:r>
            <a:r>
              <a:rPr lang="en-US" sz="2400" dirty="0">
                <a:solidFill>
                  <a:schemeClr val="tx1"/>
                </a:solidFill>
              </a:rPr>
              <a:t>Oregon State University solicits or accepts student </a:t>
            </a:r>
            <a:r>
              <a:rPr lang="en-US" sz="2400" dirty="0" smtClean="0">
                <a:solidFill>
                  <a:schemeClr val="tx1"/>
                </a:solidFill>
              </a:rPr>
              <a:t>survey evaluations </a:t>
            </a:r>
            <a:r>
              <a:rPr lang="en-US" sz="2400" dirty="0">
                <a:solidFill>
                  <a:schemeClr val="tx1"/>
                </a:solidFill>
              </a:rPr>
              <a:t>of the classroom or laboratory performance of a </a:t>
            </a:r>
            <a:r>
              <a:rPr lang="en-US" sz="2400" dirty="0" smtClean="0">
                <a:solidFill>
                  <a:schemeClr val="tx1"/>
                </a:solidFill>
              </a:rPr>
              <a:t>faculty </a:t>
            </a:r>
            <a:r>
              <a:rPr lang="en-US" sz="2400" dirty="0">
                <a:solidFill>
                  <a:schemeClr val="tx1"/>
                </a:solidFill>
              </a:rPr>
              <a:t>member, the survey evaluations shall be conducted </a:t>
            </a:r>
            <a:r>
              <a:rPr lang="en-US" sz="2400" dirty="0" smtClean="0">
                <a:solidFill>
                  <a:schemeClr val="tx1"/>
                </a:solidFill>
              </a:rPr>
              <a:t>anonymously… (OAR 576-003-0070)</a:t>
            </a:r>
          </a:p>
          <a:p>
            <a:endParaRPr lang="en-US" sz="2400" dirty="0">
              <a:solidFill>
                <a:schemeClr val="tx1"/>
              </a:solidFill>
            </a:endParaRPr>
          </a:p>
          <a:p>
            <a:r>
              <a:rPr lang="en-US" sz="2800" b="1" u="sng" dirty="0" smtClean="0">
                <a:solidFill>
                  <a:schemeClr val="tx1"/>
                </a:solidFill>
              </a:rPr>
              <a:t>Interim Decision</a:t>
            </a:r>
          </a:p>
          <a:p>
            <a:pPr marL="342900" indent="-342900">
              <a:buFont typeface="Arial" pitchFamily="34" charset="0"/>
              <a:buChar char="•"/>
            </a:pPr>
            <a:r>
              <a:rPr lang="en-US" sz="2800" dirty="0" smtClean="0">
                <a:solidFill>
                  <a:schemeClr val="tx1"/>
                </a:solidFill>
              </a:rPr>
              <a:t>Courses with fewer than 6 students will not be evaluated.</a:t>
            </a:r>
          </a:p>
          <a:p>
            <a:pPr marL="342900" indent="-342900">
              <a:buFont typeface="Arial" pitchFamily="34" charset="0"/>
              <a:buChar char="•"/>
            </a:pPr>
            <a:r>
              <a:rPr lang="en-US" sz="2800" dirty="0" smtClean="0">
                <a:solidFill>
                  <a:schemeClr val="tx1"/>
                </a:solidFill>
              </a:rPr>
              <a:t>Vote to occur in November faculty Senate meeting</a:t>
            </a:r>
          </a:p>
        </p:txBody>
      </p:sp>
    </p:spTree>
    <p:extLst>
      <p:ext uri="{BB962C8B-B14F-4D97-AF65-F5344CB8AC3E}">
        <p14:creationId xmlns:p14="http://schemas.microsoft.com/office/powerpoint/2010/main" val="58323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53400" cy="1362075"/>
          </a:xfrm>
          <a:solidFill>
            <a:schemeClr val="accent6">
              <a:lumMod val="75000"/>
            </a:schemeClr>
          </a:solidFill>
        </p:spPr>
        <p:txBody>
          <a:bodyPr/>
          <a:lstStyle/>
          <a:p>
            <a:pPr algn="ctr"/>
            <a:r>
              <a:rPr lang="en-US" dirty="0" smtClean="0"/>
              <a:t>Reporting: Combined or Uncombined</a:t>
            </a:r>
            <a:endParaRPr lang="en-US" dirty="0"/>
          </a:p>
        </p:txBody>
      </p:sp>
      <p:sp>
        <p:nvSpPr>
          <p:cNvPr id="3" name="Text Placeholder 2"/>
          <p:cNvSpPr>
            <a:spLocks noGrp="1"/>
          </p:cNvSpPr>
          <p:nvPr>
            <p:ph type="body" idx="1"/>
          </p:nvPr>
        </p:nvSpPr>
        <p:spPr>
          <a:xfrm>
            <a:off x="762000" y="2362200"/>
            <a:ext cx="7772400" cy="3852862"/>
          </a:xfrm>
        </p:spPr>
        <p:txBody>
          <a:bodyPr>
            <a:noAutofit/>
          </a:bodyPr>
          <a:lstStyle/>
          <a:p>
            <a:pPr marL="342900" indent="-342900">
              <a:buFont typeface="Arial" pitchFamily="34" charset="0"/>
              <a:buChar char="•"/>
            </a:pPr>
            <a:r>
              <a:rPr lang="en-US" sz="2400" dirty="0" smtClean="0">
                <a:solidFill>
                  <a:schemeClr val="tx1"/>
                </a:solidFill>
              </a:rPr>
              <a:t>Advantages and disadvantages</a:t>
            </a:r>
          </a:p>
          <a:p>
            <a:pPr marL="342900" indent="-342900">
              <a:buFont typeface="Arial" pitchFamily="34" charset="0"/>
              <a:buChar char="•"/>
            </a:pPr>
            <a:r>
              <a:rPr lang="en-US" sz="2400" dirty="0" smtClean="0">
                <a:solidFill>
                  <a:schemeClr val="tx1"/>
                </a:solidFill>
              </a:rPr>
              <a:t>Combining reports preserves student responses</a:t>
            </a:r>
          </a:p>
          <a:p>
            <a:pPr marL="891540" lvl="1" indent="-342900">
              <a:buFont typeface="Arial" pitchFamily="34" charset="0"/>
              <a:buChar char="•"/>
            </a:pPr>
            <a:r>
              <a:rPr lang="en-US" sz="2400" dirty="0" smtClean="0">
                <a:solidFill>
                  <a:schemeClr val="tx1"/>
                </a:solidFill>
              </a:rPr>
              <a:t>Example: 2 section slash course – one has 5 students, one has 4 students – combining would allow the faculty members to receive the evaluations.</a:t>
            </a:r>
          </a:p>
          <a:p>
            <a:pPr marL="891540" lvl="1" indent="-342900">
              <a:buFont typeface="Arial" pitchFamily="34" charset="0"/>
              <a:buChar char="•"/>
            </a:pPr>
            <a:r>
              <a:rPr lang="en-US" sz="2400" dirty="0" smtClean="0">
                <a:solidFill>
                  <a:schemeClr val="tx1"/>
                </a:solidFill>
              </a:rPr>
              <a:t>The numbers: Fall 2011, Winter 2012, Spring 2012</a:t>
            </a:r>
          </a:p>
          <a:p>
            <a:pPr marL="891540" lvl="1" indent="-342900">
              <a:buFont typeface="Arial" pitchFamily="34" charset="0"/>
              <a:buChar char="•"/>
            </a:pPr>
            <a:endParaRPr lang="en-US" sz="2400" dirty="0">
              <a:solidFill>
                <a:schemeClr val="tx1"/>
              </a:solidFill>
            </a:endParaRPr>
          </a:p>
          <a:p>
            <a:pPr marL="548640" lvl="1"/>
            <a:endParaRPr lang="en-US" sz="2400" dirty="0">
              <a:solidFill>
                <a:schemeClr val="tx1"/>
              </a:solidFill>
            </a:endParaRPr>
          </a:p>
          <a:p>
            <a:pPr marL="891540" lvl="1" indent="-342900">
              <a:buFont typeface="Arial" pitchFamily="34" charset="0"/>
              <a:buChar char="•"/>
            </a:pPr>
            <a:endParaRPr lang="en-US" sz="2400" dirty="0">
              <a:solidFill>
                <a:schemeClr val="tx1"/>
              </a:solidFill>
            </a:endParaRPr>
          </a:p>
          <a:p>
            <a:pPr marL="548640" lvl="1"/>
            <a:endParaRPr lang="en-US" sz="2400" dirty="0" smtClean="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460728926"/>
              </p:ext>
            </p:extLst>
          </p:nvPr>
        </p:nvGraphicFramePr>
        <p:xfrm>
          <a:off x="762000" y="4648200"/>
          <a:ext cx="7772400" cy="1468120"/>
        </p:xfrm>
        <a:graphic>
          <a:graphicData uri="http://schemas.openxmlformats.org/drawingml/2006/table">
            <a:tbl>
              <a:tblPr firstRow="1" bandRow="1">
                <a:tableStyleId>{5C22544A-7EE6-4342-B048-85BDC9FD1C3A}</a:tableStyleId>
              </a:tblPr>
              <a:tblGrid>
                <a:gridCol w="1554480"/>
                <a:gridCol w="1554480"/>
                <a:gridCol w="1554480"/>
                <a:gridCol w="777240"/>
                <a:gridCol w="777240"/>
                <a:gridCol w="1554480"/>
              </a:tblGrid>
              <a:tr h="457200">
                <a:tc rowSpan="2">
                  <a:txBody>
                    <a:bodyPr/>
                    <a:lstStyle/>
                    <a:p>
                      <a:pPr algn="ctr"/>
                      <a:r>
                        <a:rPr lang="en-US" dirty="0" smtClean="0"/>
                        <a:t>#</a:t>
                      </a:r>
                      <a:r>
                        <a:rPr lang="en-US" baseline="0" dirty="0" smtClean="0"/>
                        <a:t> Cross Listed Courses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dirty="0" smtClean="0"/>
                        <a:t># Sections &lt;6 Students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dirty="0" smtClean="0"/>
                        <a:t>Number Students Excluded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dirty="0" smtClean="0"/>
                        <a:t>400/500 Level Courses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dirty="0"/>
                    </a:p>
                  </a:txBody>
                  <a:tcPr/>
                </a:tc>
                <a:tc rowSpan="2">
                  <a:txBody>
                    <a:bodyPr/>
                    <a:lstStyle/>
                    <a:p>
                      <a:pPr algn="ctr"/>
                      <a:r>
                        <a:rPr lang="en-US" dirty="0" smtClean="0"/>
                        <a:t># Students Excluded from 400/500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smtClean="0"/>
                        <a:t>400</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dirty="0" smtClean="0"/>
                        <a:t>500</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en-US"/>
                    </a:p>
                  </a:txBody>
                  <a:tcPr/>
                </a:tc>
              </a:tr>
              <a:tr h="370840">
                <a:tc>
                  <a:txBody>
                    <a:bodyPr/>
                    <a:lstStyle/>
                    <a:p>
                      <a:pPr algn="ctr"/>
                      <a:r>
                        <a:rPr lang="en-US" dirty="0" smtClean="0"/>
                        <a:t>3987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1766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3031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216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616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1622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3786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53400" cy="1362075"/>
          </a:xfrm>
          <a:solidFill>
            <a:schemeClr val="accent6">
              <a:lumMod val="75000"/>
            </a:schemeClr>
          </a:solidFill>
        </p:spPr>
        <p:txBody>
          <a:bodyPr/>
          <a:lstStyle/>
          <a:p>
            <a:pPr algn="ctr"/>
            <a:r>
              <a:rPr lang="en-US" dirty="0" smtClean="0"/>
              <a:t>Reporting: Combined or Uncombined</a:t>
            </a:r>
            <a:endParaRPr lang="en-US" dirty="0"/>
          </a:p>
        </p:txBody>
      </p:sp>
      <p:sp>
        <p:nvSpPr>
          <p:cNvPr id="3" name="Text Placeholder 2"/>
          <p:cNvSpPr>
            <a:spLocks noGrp="1"/>
          </p:cNvSpPr>
          <p:nvPr>
            <p:ph type="body" idx="1"/>
          </p:nvPr>
        </p:nvSpPr>
        <p:spPr>
          <a:xfrm>
            <a:off x="762000" y="2057400"/>
            <a:ext cx="7772400" cy="3852862"/>
          </a:xfrm>
        </p:spPr>
        <p:txBody>
          <a:bodyPr>
            <a:noAutofit/>
          </a:bodyPr>
          <a:lstStyle/>
          <a:p>
            <a:pPr marL="342900" indent="-342900">
              <a:buFont typeface="Arial" pitchFamily="34" charset="0"/>
              <a:buChar char="•"/>
            </a:pPr>
            <a:r>
              <a:rPr lang="en-US" dirty="0" smtClean="0">
                <a:solidFill>
                  <a:schemeClr val="tx1"/>
                </a:solidFill>
              </a:rPr>
              <a:t>Some faculty and departments prefer the combined data others do not</a:t>
            </a:r>
          </a:p>
          <a:p>
            <a:pPr marL="891540" lvl="1" indent="-342900">
              <a:buFont typeface="Arial" pitchFamily="34" charset="0"/>
              <a:buChar char="•"/>
            </a:pPr>
            <a:r>
              <a:rPr lang="en-US" sz="2000" dirty="0" smtClean="0">
                <a:solidFill>
                  <a:schemeClr val="tx1"/>
                </a:solidFill>
              </a:rPr>
              <a:t>Differences in P &amp; T forms/data per department</a:t>
            </a:r>
          </a:p>
          <a:p>
            <a:pPr marL="891540" lvl="1" indent="-342900">
              <a:buFont typeface="Arial" pitchFamily="34" charset="0"/>
              <a:buChar char="•"/>
            </a:pPr>
            <a:r>
              <a:rPr lang="en-US" sz="2000" dirty="0" smtClean="0">
                <a:solidFill>
                  <a:schemeClr val="tx1"/>
                </a:solidFill>
              </a:rPr>
              <a:t>Graduate versus undergraduate</a:t>
            </a:r>
          </a:p>
          <a:p>
            <a:pPr marL="342900" indent="-342900">
              <a:buFont typeface="Arial" pitchFamily="34" charset="0"/>
              <a:buChar char="•"/>
            </a:pPr>
            <a:r>
              <a:rPr lang="en-US" dirty="0" smtClean="0">
                <a:solidFill>
                  <a:schemeClr val="tx1"/>
                </a:solidFill>
              </a:rPr>
              <a:t>Having separate reports and combining data after the fact is not feasible</a:t>
            </a:r>
          </a:p>
          <a:p>
            <a:pPr marL="891540" lvl="1" indent="-342900">
              <a:buFont typeface="Arial" pitchFamily="34" charset="0"/>
              <a:buChar char="•"/>
            </a:pPr>
            <a:r>
              <a:rPr lang="en-US" sz="2000" dirty="0" smtClean="0">
                <a:solidFill>
                  <a:schemeClr val="tx1"/>
                </a:solidFill>
              </a:rPr>
              <a:t>Median calculation is not a standard approach and cannot be done easily in an Excel spreadsheet by the department or individual instructor</a:t>
            </a:r>
          </a:p>
          <a:p>
            <a:pPr marL="891540" lvl="1" indent="-342900">
              <a:buFont typeface="Arial" pitchFamily="34" charset="0"/>
              <a:buChar char="•"/>
            </a:pPr>
            <a:r>
              <a:rPr lang="en-US" sz="2000" dirty="0" smtClean="0">
                <a:solidFill>
                  <a:schemeClr val="tx1"/>
                </a:solidFill>
              </a:rPr>
              <a:t>The Office of APAA does not have the resources to combine reports that have been separated</a:t>
            </a:r>
            <a:endParaRPr lang="en-US" sz="2000" dirty="0">
              <a:solidFill>
                <a:schemeClr val="tx1"/>
              </a:solidFill>
            </a:endParaRPr>
          </a:p>
        </p:txBody>
      </p:sp>
    </p:spTree>
    <p:extLst>
      <p:ext uri="{BB962C8B-B14F-4D97-AF65-F5344CB8AC3E}">
        <p14:creationId xmlns:p14="http://schemas.microsoft.com/office/powerpoint/2010/main" val="336685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normAutofit/>
          </a:bodyPr>
          <a:lstStyle/>
          <a:p>
            <a:r>
              <a:rPr lang="en-US" dirty="0" smtClean="0"/>
              <a:t>Graduate Course eSET Questions</a:t>
            </a:r>
            <a:endParaRPr lang="en-US" dirty="0"/>
          </a:p>
        </p:txBody>
      </p:sp>
      <p:sp>
        <p:nvSpPr>
          <p:cNvPr id="3" name="Content Placeholder 2"/>
          <p:cNvSpPr>
            <a:spLocks noGrp="1"/>
          </p:cNvSpPr>
          <p:nvPr>
            <p:ph idx="1"/>
          </p:nvPr>
        </p:nvSpPr>
        <p:spPr/>
        <p:txBody>
          <a:bodyPr>
            <a:normAutofit/>
          </a:bodyPr>
          <a:lstStyle/>
          <a:p>
            <a:r>
              <a:rPr lang="en-US" dirty="0" smtClean="0"/>
              <a:t>If reports are combined:</a:t>
            </a:r>
          </a:p>
          <a:p>
            <a:pPr lvl="1"/>
            <a:r>
              <a:rPr lang="en-US" sz="3300" dirty="0" smtClean="0"/>
              <a:t>All graduate sections of 400/500 courses could have additional questions that can be automatically added for consistency</a:t>
            </a:r>
          </a:p>
          <a:p>
            <a:pPr lvl="2"/>
            <a:r>
              <a:rPr lang="en-US" sz="2900" dirty="0" smtClean="0"/>
              <a:t>Allows us to place disclosure language </a:t>
            </a:r>
          </a:p>
          <a:p>
            <a:pPr lvl="1"/>
            <a:r>
              <a:rPr lang="en-US" sz="3300" dirty="0" smtClean="0"/>
              <a:t>Would not interfere with ability to have instructor-added questions</a:t>
            </a:r>
          </a:p>
        </p:txBody>
      </p:sp>
    </p:spTree>
    <p:extLst>
      <p:ext uri="{BB962C8B-B14F-4D97-AF65-F5344CB8AC3E}">
        <p14:creationId xmlns:p14="http://schemas.microsoft.com/office/powerpoint/2010/main" val="4122045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normAutofit/>
          </a:bodyPr>
          <a:lstStyle/>
          <a:p>
            <a:r>
              <a:rPr lang="en-US" dirty="0" smtClean="0"/>
              <a:t>Graduate Course eSET Questions</a:t>
            </a:r>
            <a:endParaRPr lang="en-US" dirty="0"/>
          </a:p>
        </p:txBody>
      </p:sp>
      <p:sp>
        <p:nvSpPr>
          <p:cNvPr id="3" name="Content Placeholder 2"/>
          <p:cNvSpPr>
            <a:spLocks noGrp="1"/>
          </p:cNvSpPr>
          <p:nvPr>
            <p:ph idx="1"/>
          </p:nvPr>
        </p:nvSpPr>
        <p:spPr/>
        <p:txBody>
          <a:bodyPr>
            <a:normAutofit fontScale="92500" lnSpcReduction="10000"/>
          </a:bodyPr>
          <a:lstStyle/>
          <a:p>
            <a:pPr lvl="1"/>
            <a:r>
              <a:rPr lang="en-US" sz="3000" dirty="0" smtClean="0"/>
              <a:t>These questions would be preceded by a disclosure statement such as</a:t>
            </a:r>
            <a:r>
              <a:rPr lang="en-US" sz="3300" dirty="0" smtClean="0"/>
              <a:t>:</a:t>
            </a:r>
          </a:p>
          <a:p>
            <a:pPr marL="457200" lvl="1" indent="0">
              <a:buNone/>
            </a:pPr>
            <a:endParaRPr lang="en-US" sz="3300" dirty="0"/>
          </a:p>
          <a:p>
            <a:pPr marL="457200" lvl="1" indent="0">
              <a:buNone/>
            </a:pPr>
            <a:r>
              <a:rPr lang="en-US" dirty="0" smtClean="0"/>
              <a:t>The following questions provide additional information about the course objectives.  In some instances, responses to these questions may make it easier to infer a particular participant’s identity, depending on the number of graduate students in the course. Accordingly, while OSU would like to receive this information, OSU emphasizes responding to the following questions is voluntary.</a:t>
            </a:r>
            <a:endParaRPr lang="en-US" dirty="0"/>
          </a:p>
        </p:txBody>
      </p:sp>
    </p:spTree>
    <p:extLst>
      <p:ext uri="{BB962C8B-B14F-4D97-AF65-F5344CB8AC3E}">
        <p14:creationId xmlns:p14="http://schemas.microsoft.com/office/powerpoint/2010/main" val="1308017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2"/>
            <a:r>
              <a:rPr lang="en-US" dirty="0"/>
              <a:t>The course content met my needs as a graduate student.</a:t>
            </a:r>
          </a:p>
          <a:p>
            <a:pPr lvl="2"/>
            <a:r>
              <a:rPr lang="en-US" dirty="0"/>
              <a:t>The course expectations were appropriate for graduate students.</a:t>
            </a:r>
          </a:p>
          <a:p>
            <a:pPr lvl="2"/>
            <a:r>
              <a:rPr lang="en-US" dirty="0"/>
              <a:t>The assessments were at a graduate level.</a:t>
            </a:r>
          </a:p>
          <a:p>
            <a:pPr lvl="2"/>
            <a:r>
              <a:rPr lang="en-US" dirty="0"/>
              <a:t>The assessments matched the course outcomes.</a:t>
            </a:r>
          </a:p>
          <a:p>
            <a:pPr lvl="2"/>
            <a:r>
              <a:rPr lang="en-US" dirty="0"/>
              <a:t>I believe I attained the graduate-level outcomes for this course.</a:t>
            </a:r>
          </a:p>
          <a:p>
            <a:pPr marL="914400" lvl="2" indent="0">
              <a:buNone/>
            </a:pPr>
            <a:r>
              <a:rPr lang="en-US" dirty="0"/>
              <a:t>These would use the existing likert scale: very poor, poor, fair, good, very good, excellent, unable to rate</a:t>
            </a:r>
          </a:p>
          <a:p>
            <a:endParaRPr lang="en-US" dirty="0"/>
          </a:p>
        </p:txBody>
      </p:sp>
      <p:sp>
        <p:nvSpPr>
          <p:cNvPr id="4" name="Title 1"/>
          <p:cNvSpPr>
            <a:spLocks noGrp="1"/>
          </p:cNvSpPr>
          <p:nvPr>
            <p:ph type="title"/>
          </p:nvPr>
        </p:nvSpPr>
        <p:spPr>
          <a:solidFill>
            <a:schemeClr val="accent6">
              <a:lumMod val="75000"/>
            </a:schemeClr>
          </a:solidFill>
        </p:spPr>
        <p:txBody>
          <a:bodyPr>
            <a:normAutofit/>
          </a:bodyPr>
          <a:lstStyle/>
          <a:p>
            <a:r>
              <a:rPr lang="en-US" dirty="0" smtClean="0"/>
              <a:t>Graduate Course eSET Questions</a:t>
            </a:r>
            <a:endParaRPr lang="en-US" dirty="0"/>
          </a:p>
        </p:txBody>
      </p:sp>
    </p:spTree>
    <p:extLst>
      <p:ext uri="{BB962C8B-B14F-4D97-AF65-F5344CB8AC3E}">
        <p14:creationId xmlns:p14="http://schemas.microsoft.com/office/powerpoint/2010/main" val="351919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normAutofit/>
          </a:bodyPr>
          <a:lstStyle/>
          <a:p>
            <a:r>
              <a:rPr lang="en-US" dirty="0" smtClean="0"/>
              <a:t>eSET Timing Pilot</a:t>
            </a:r>
            <a:endParaRPr lang="en-US" dirty="0"/>
          </a:p>
        </p:txBody>
      </p:sp>
      <p:sp>
        <p:nvSpPr>
          <p:cNvPr id="3" name="Content Placeholder 2"/>
          <p:cNvSpPr>
            <a:spLocks noGrp="1"/>
          </p:cNvSpPr>
          <p:nvPr>
            <p:ph idx="1"/>
          </p:nvPr>
        </p:nvSpPr>
        <p:spPr/>
        <p:txBody>
          <a:bodyPr>
            <a:normAutofit/>
          </a:bodyPr>
          <a:lstStyle/>
          <a:p>
            <a:pPr lvl="1"/>
            <a:r>
              <a:rPr lang="en-US" sz="3300" dirty="0" smtClean="0"/>
              <a:t>Three options for closing eSET</a:t>
            </a:r>
          </a:p>
          <a:p>
            <a:pPr marL="1428750" lvl="2" indent="-514350">
              <a:buAutoNum type="arabicPeriod"/>
            </a:pPr>
            <a:r>
              <a:rPr lang="en-US" sz="2900" dirty="0" smtClean="0"/>
              <a:t>Before finals</a:t>
            </a:r>
          </a:p>
          <a:p>
            <a:pPr marL="1428750" lvl="2" indent="-514350">
              <a:buAutoNum type="arabicPeriod"/>
            </a:pPr>
            <a:r>
              <a:rPr lang="en-US" sz="2900" dirty="0" smtClean="0"/>
              <a:t>After finals, before grades are released</a:t>
            </a:r>
          </a:p>
          <a:p>
            <a:pPr marL="1428750" lvl="2" indent="-514350">
              <a:buAutoNum type="arabicPeriod"/>
            </a:pPr>
            <a:r>
              <a:rPr lang="en-US" sz="2900" dirty="0" smtClean="0"/>
              <a:t>At the end of grading week with grades hidden until evaluations are complete (incentive for completion)</a:t>
            </a:r>
          </a:p>
          <a:p>
            <a:pPr lvl="1"/>
            <a:r>
              <a:rPr lang="en-US" sz="3300" dirty="0" smtClean="0"/>
              <a:t>Have two terms of data for option 3, one term of data for option 2</a:t>
            </a:r>
          </a:p>
          <a:p>
            <a:pPr marL="457200" lvl="1" indent="0">
              <a:buNone/>
            </a:pPr>
            <a:endParaRPr lang="en-US" sz="3300" dirty="0" smtClean="0"/>
          </a:p>
          <a:p>
            <a:pPr lvl="1"/>
            <a:endParaRPr lang="en-US" sz="3300" dirty="0"/>
          </a:p>
        </p:txBody>
      </p:sp>
    </p:spTree>
    <p:extLst>
      <p:ext uri="{BB962C8B-B14F-4D97-AF65-F5344CB8AC3E}">
        <p14:creationId xmlns:p14="http://schemas.microsoft.com/office/powerpoint/2010/main" val="47834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normAutofit/>
          </a:bodyPr>
          <a:lstStyle/>
          <a:p>
            <a:r>
              <a:rPr lang="en-US" dirty="0" smtClean="0"/>
              <a:t>eSET Timing Pilot</a:t>
            </a:r>
            <a:endParaRPr lang="en-US" dirty="0"/>
          </a:p>
        </p:txBody>
      </p:sp>
      <p:sp>
        <p:nvSpPr>
          <p:cNvPr id="3" name="Content Placeholder 2"/>
          <p:cNvSpPr>
            <a:spLocks noGrp="1"/>
          </p:cNvSpPr>
          <p:nvPr>
            <p:ph idx="1"/>
          </p:nvPr>
        </p:nvSpPr>
        <p:spPr/>
        <p:txBody>
          <a:bodyPr>
            <a:normAutofit/>
          </a:bodyPr>
          <a:lstStyle/>
          <a:p>
            <a:pPr lvl="2"/>
            <a:r>
              <a:rPr lang="en-US" sz="2900" dirty="0" smtClean="0"/>
              <a:t>Preliminary data show a statistically significant change in response rate (67% to 58%) </a:t>
            </a:r>
            <a:r>
              <a:rPr lang="en-US" sz="2000" dirty="0" smtClean="0"/>
              <a:t>(p=0.0001)</a:t>
            </a:r>
          </a:p>
          <a:p>
            <a:pPr lvl="2"/>
            <a:r>
              <a:rPr lang="en-US" sz="2900" dirty="0"/>
              <a:t>Would like to obtain another term of data for option 2 (before grading week, after finals</a:t>
            </a:r>
            <a:r>
              <a:rPr lang="en-US" sz="2900" dirty="0" smtClean="0"/>
              <a:t>)</a:t>
            </a:r>
            <a:endParaRPr lang="en-US" sz="2900" dirty="0"/>
          </a:p>
        </p:txBody>
      </p:sp>
    </p:spTree>
    <p:extLst>
      <p:ext uri="{BB962C8B-B14F-4D97-AF65-F5344CB8AC3E}">
        <p14:creationId xmlns:p14="http://schemas.microsoft.com/office/powerpoint/2010/main" val="313644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494</Words>
  <Application>Microsoft Office PowerPoint</Application>
  <PresentationFormat>On-screen Show (4:3)</PresentationFormat>
  <Paragraphs>67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eSET: Combined Versus Uncombined Reports</vt:lpstr>
      <vt:lpstr>Minimum Class Size for Evaluations</vt:lpstr>
      <vt:lpstr>Reporting: Combined or Uncombined</vt:lpstr>
      <vt:lpstr>Reporting: Combined or Uncombined</vt:lpstr>
      <vt:lpstr>Graduate Course eSET Questions</vt:lpstr>
      <vt:lpstr>Graduate Course eSET Questions</vt:lpstr>
      <vt:lpstr>Graduate Course eSET Questions</vt:lpstr>
      <vt:lpstr>eSET Timing Pilot</vt:lpstr>
      <vt:lpstr>eSET Timing Pilot</vt:lpstr>
      <vt:lpstr>eSET Timing Pilot</vt:lpstr>
    </vt:vector>
  </TitlesOfParts>
  <Company>Oregon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Support</dc:creator>
  <cp:lastModifiedBy>Support</cp:lastModifiedBy>
  <cp:revision>23</cp:revision>
  <cp:lastPrinted>2012-09-13T15:58:06Z</cp:lastPrinted>
  <dcterms:created xsi:type="dcterms:W3CDTF">2012-09-13T15:53:47Z</dcterms:created>
  <dcterms:modified xsi:type="dcterms:W3CDTF">2013-09-26T20:44:18Z</dcterms:modified>
</cp:coreProperties>
</file>