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0" r:id="rId3"/>
    <p:sldId id="272" r:id="rId4"/>
    <p:sldId id="274" r:id="rId5"/>
    <p:sldId id="275" r:id="rId6"/>
    <p:sldId id="264" r:id="rId7"/>
    <p:sldId id="261" r:id="rId8"/>
    <p:sldId id="277" r:id="rId9"/>
    <p:sldId id="276" r:id="rId10"/>
    <p:sldId id="262" r:id="rId11"/>
    <p:sldId id="263" r:id="rId12"/>
    <p:sldId id="268"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64"/>
  </p:normalViewPr>
  <p:slideViewPr>
    <p:cSldViewPr snapToGrid="0" snapToObjects="1">
      <p:cViewPr varScale="1">
        <p:scale>
          <a:sx n="80" d="100"/>
          <a:sy n="80" d="100"/>
        </p:scale>
        <p:origin x="682" y="16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98EB2-0151-DD42-9657-10BE3D9E78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7E977BC-2417-9144-A1D2-AC7B3A98D6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013F490-08D9-A84F-BBA8-86722A783BA0}"/>
              </a:ext>
            </a:extLst>
          </p:cNvPr>
          <p:cNvSpPr>
            <a:spLocks noGrp="1"/>
          </p:cNvSpPr>
          <p:nvPr>
            <p:ph type="dt" sz="half" idx="10"/>
          </p:nvPr>
        </p:nvSpPr>
        <p:spPr/>
        <p:txBody>
          <a:bodyPr/>
          <a:lstStyle/>
          <a:p>
            <a:fld id="{B0CE8D10-C279-7E44-8BEF-5B3977AE1938}" type="datetimeFigureOut">
              <a:rPr lang="en-US" smtClean="0"/>
              <a:t>2/9/2021</a:t>
            </a:fld>
            <a:endParaRPr lang="en-US" dirty="0"/>
          </a:p>
        </p:txBody>
      </p:sp>
      <p:sp>
        <p:nvSpPr>
          <p:cNvPr id="5" name="Footer Placeholder 4">
            <a:extLst>
              <a:ext uri="{FF2B5EF4-FFF2-40B4-BE49-F238E27FC236}">
                <a16:creationId xmlns:a16="http://schemas.microsoft.com/office/drawing/2014/main" id="{F74B06A8-3355-F545-B44D-F9983E20B75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B954C15-45B7-724C-A9AA-A3EBDEE0D89D}"/>
              </a:ext>
            </a:extLst>
          </p:cNvPr>
          <p:cNvSpPr>
            <a:spLocks noGrp="1"/>
          </p:cNvSpPr>
          <p:nvPr>
            <p:ph type="sldNum" sz="quarter" idx="12"/>
          </p:nvPr>
        </p:nvSpPr>
        <p:spPr/>
        <p:txBody>
          <a:bodyPr/>
          <a:lstStyle/>
          <a:p>
            <a:fld id="{FD9CE38B-CB75-984E-934D-579F81FFED4E}" type="slidenum">
              <a:rPr lang="en-US" smtClean="0"/>
              <a:t>‹#›</a:t>
            </a:fld>
            <a:endParaRPr lang="en-US" dirty="0"/>
          </a:p>
        </p:txBody>
      </p:sp>
    </p:spTree>
    <p:extLst>
      <p:ext uri="{BB962C8B-B14F-4D97-AF65-F5344CB8AC3E}">
        <p14:creationId xmlns:p14="http://schemas.microsoft.com/office/powerpoint/2010/main" val="904646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961CE-8655-594F-A39F-0B16517456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34AB8AD-2D93-FF47-B386-67F0545F4AC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6CB986-0FC7-6F42-BFE4-EFAEE49B54D2}"/>
              </a:ext>
            </a:extLst>
          </p:cNvPr>
          <p:cNvSpPr>
            <a:spLocks noGrp="1"/>
          </p:cNvSpPr>
          <p:nvPr>
            <p:ph type="dt" sz="half" idx="10"/>
          </p:nvPr>
        </p:nvSpPr>
        <p:spPr/>
        <p:txBody>
          <a:bodyPr/>
          <a:lstStyle/>
          <a:p>
            <a:fld id="{B0CE8D10-C279-7E44-8BEF-5B3977AE1938}" type="datetimeFigureOut">
              <a:rPr lang="en-US" smtClean="0"/>
              <a:t>2/9/2021</a:t>
            </a:fld>
            <a:endParaRPr lang="en-US" dirty="0"/>
          </a:p>
        </p:txBody>
      </p:sp>
      <p:sp>
        <p:nvSpPr>
          <p:cNvPr id="5" name="Footer Placeholder 4">
            <a:extLst>
              <a:ext uri="{FF2B5EF4-FFF2-40B4-BE49-F238E27FC236}">
                <a16:creationId xmlns:a16="http://schemas.microsoft.com/office/drawing/2014/main" id="{CB3530F5-1619-6F40-AF6B-8530B2EECF6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D0A22DD-CF9B-1044-BCE7-7D2EDB2C075B}"/>
              </a:ext>
            </a:extLst>
          </p:cNvPr>
          <p:cNvSpPr>
            <a:spLocks noGrp="1"/>
          </p:cNvSpPr>
          <p:nvPr>
            <p:ph type="sldNum" sz="quarter" idx="12"/>
          </p:nvPr>
        </p:nvSpPr>
        <p:spPr/>
        <p:txBody>
          <a:bodyPr/>
          <a:lstStyle/>
          <a:p>
            <a:fld id="{FD9CE38B-CB75-984E-934D-579F81FFED4E}" type="slidenum">
              <a:rPr lang="en-US" smtClean="0"/>
              <a:t>‹#›</a:t>
            </a:fld>
            <a:endParaRPr lang="en-US" dirty="0"/>
          </a:p>
        </p:txBody>
      </p:sp>
    </p:spTree>
    <p:extLst>
      <p:ext uri="{BB962C8B-B14F-4D97-AF65-F5344CB8AC3E}">
        <p14:creationId xmlns:p14="http://schemas.microsoft.com/office/powerpoint/2010/main" val="2958787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91BF7AF-78DA-054C-9845-9E125A08311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C8882CB-26FA-FB41-8B37-519C486B8F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69A7BF-7E49-E04F-B57B-CBB9F9EB0874}"/>
              </a:ext>
            </a:extLst>
          </p:cNvPr>
          <p:cNvSpPr>
            <a:spLocks noGrp="1"/>
          </p:cNvSpPr>
          <p:nvPr>
            <p:ph type="dt" sz="half" idx="10"/>
          </p:nvPr>
        </p:nvSpPr>
        <p:spPr/>
        <p:txBody>
          <a:bodyPr/>
          <a:lstStyle/>
          <a:p>
            <a:fld id="{B0CE8D10-C279-7E44-8BEF-5B3977AE1938}" type="datetimeFigureOut">
              <a:rPr lang="en-US" smtClean="0"/>
              <a:t>2/9/2021</a:t>
            </a:fld>
            <a:endParaRPr lang="en-US" dirty="0"/>
          </a:p>
        </p:txBody>
      </p:sp>
      <p:sp>
        <p:nvSpPr>
          <p:cNvPr id="5" name="Footer Placeholder 4">
            <a:extLst>
              <a:ext uri="{FF2B5EF4-FFF2-40B4-BE49-F238E27FC236}">
                <a16:creationId xmlns:a16="http://schemas.microsoft.com/office/drawing/2014/main" id="{4B100311-C840-E344-97E2-77A2E0C60C0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27B5457-3206-BC4E-9A6D-AEE7D5E65EC3}"/>
              </a:ext>
            </a:extLst>
          </p:cNvPr>
          <p:cNvSpPr>
            <a:spLocks noGrp="1"/>
          </p:cNvSpPr>
          <p:nvPr>
            <p:ph type="sldNum" sz="quarter" idx="12"/>
          </p:nvPr>
        </p:nvSpPr>
        <p:spPr/>
        <p:txBody>
          <a:bodyPr/>
          <a:lstStyle/>
          <a:p>
            <a:fld id="{FD9CE38B-CB75-984E-934D-579F81FFED4E}" type="slidenum">
              <a:rPr lang="en-US" smtClean="0"/>
              <a:t>‹#›</a:t>
            </a:fld>
            <a:endParaRPr lang="en-US" dirty="0"/>
          </a:p>
        </p:txBody>
      </p:sp>
    </p:spTree>
    <p:extLst>
      <p:ext uri="{BB962C8B-B14F-4D97-AF65-F5344CB8AC3E}">
        <p14:creationId xmlns:p14="http://schemas.microsoft.com/office/powerpoint/2010/main" val="3290091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8ED36-69ED-D842-A345-F6C24CEBC06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0AA40AF-209B-B34B-8816-31D85DE8874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8EFDC2-34A8-5E49-A284-E1959D8F19DB}"/>
              </a:ext>
            </a:extLst>
          </p:cNvPr>
          <p:cNvSpPr>
            <a:spLocks noGrp="1"/>
          </p:cNvSpPr>
          <p:nvPr>
            <p:ph type="dt" sz="half" idx="10"/>
          </p:nvPr>
        </p:nvSpPr>
        <p:spPr/>
        <p:txBody>
          <a:bodyPr/>
          <a:lstStyle/>
          <a:p>
            <a:fld id="{B0CE8D10-C279-7E44-8BEF-5B3977AE1938}" type="datetimeFigureOut">
              <a:rPr lang="en-US" smtClean="0"/>
              <a:t>2/9/2021</a:t>
            </a:fld>
            <a:endParaRPr lang="en-US" dirty="0"/>
          </a:p>
        </p:txBody>
      </p:sp>
      <p:sp>
        <p:nvSpPr>
          <p:cNvPr id="5" name="Footer Placeholder 4">
            <a:extLst>
              <a:ext uri="{FF2B5EF4-FFF2-40B4-BE49-F238E27FC236}">
                <a16:creationId xmlns:a16="http://schemas.microsoft.com/office/drawing/2014/main" id="{82EEE36D-89F7-D94E-B8F3-F4DEFA4CBDD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2C67869-DBFE-AC46-BADE-2D49C783D94C}"/>
              </a:ext>
            </a:extLst>
          </p:cNvPr>
          <p:cNvSpPr>
            <a:spLocks noGrp="1"/>
          </p:cNvSpPr>
          <p:nvPr>
            <p:ph type="sldNum" sz="quarter" idx="12"/>
          </p:nvPr>
        </p:nvSpPr>
        <p:spPr/>
        <p:txBody>
          <a:bodyPr/>
          <a:lstStyle/>
          <a:p>
            <a:fld id="{FD9CE38B-CB75-984E-934D-579F81FFED4E}" type="slidenum">
              <a:rPr lang="en-US" smtClean="0"/>
              <a:t>‹#›</a:t>
            </a:fld>
            <a:endParaRPr lang="en-US" dirty="0"/>
          </a:p>
        </p:txBody>
      </p:sp>
    </p:spTree>
    <p:extLst>
      <p:ext uri="{BB962C8B-B14F-4D97-AF65-F5344CB8AC3E}">
        <p14:creationId xmlns:p14="http://schemas.microsoft.com/office/powerpoint/2010/main" val="1611581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8E064-E564-6B40-87CC-3493B3F3CE0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B57FE22-4B37-A84C-AAFD-148A1AA4027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14F8BA4-754D-FD4A-81B4-A1D7BE0E4BD4}"/>
              </a:ext>
            </a:extLst>
          </p:cNvPr>
          <p:cNvSpPr>
            <a:spLocks noGrp="1"/>
          </p:cNvSpPr>
          <p:nvPr>
            <p:ph type="dt" sz="half" idx="10"/>
          </p:nvPr>
        </p:nvSpPr>
        <p:spPr/>
        <p:txBody>
          <a:bodyPr/>
          <a:lstStyle/>
          <a:p>
            <a:fld id="{B0CE8D10-C279-7E44-8BEF-5B3977AE1938}" type="datetimeFigureOut">
              <a:rPr lang="en-US" smtClean="0"/>
              <a:t>2/9/2021</a:t>
            </a:fld>
            <a:endParaRPr lang="en-US" dirty="0"/>
          </a:p>
        </p:txBody>
      </p:sp>
      <p:sp>
        <p:nvSpPr>
          <p:cNvPr id="5" name="Footer Placeholder 4">
            <a:extLst>
              <a:ext uri="{FF2B5EF4-FFF2-40B4-BE49-F238E27FC236}">
                <a16:creationId xmlns:a16="http://schemas.microsoft.com/office/drawing/2014/main" id="{D3D1F1BD-B329-6441-92FF-44C003E53B0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38BB93E-596F-084C-B6F2-3F0B00FF3AAA}"/>
              </a:ext>
            </a:extLst>
          </p:cNvPr>
          <p:cNvSpPr>
            <a:spLocks noGrp="1"/>
          </p:cNvSpPr>
          <p:nvPr>
            <p:ph type="sldNum" sz="quarter" idx="12"/>
          </p:nvPr>
        </p:nvSpPr>
        <p:spPr/>
        <p:txBody>
          <a:bodyPr/>
          <a:lstStyle/>
          <a:p>
            <a:fld id="{FD9CE38B-CB75-984E-934D-579F81FFED4E}" type="slidenum">
              <a:rPr lang="en-US" smtClean="0"/>
              <a:t>‹#›</a:t>
            </a:fld>
            <a:endParaRPr lang="en-US" dirty="0"/>
          </a:p>
        </p:txBody>
      </p:sp>
    </p:spTree>
    <p:extLst>
      <p:ext uri="{BB962C8B-B14F-4D97-AF65-F5344CB8AC3E}">
        <p14:creationId xmlns:p14="http://schemas.microsoft.com/office/powerpoint/2010/main" val="329121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F94A8-7021-8448-BA49-E43CAE5553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875D1D1-62A0-0A43-91F9-766CF27BA12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EB1D04E-80F2-724C-A526-6580D813B91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709E005-E9C9-A148-9C95-2E70BE5E6DA4}"/>
              </a:ext>
            </a:extLst>
          </p:cNvPr>
          <p:cNvSpPr>
            <a:spLocks noGrp="1"/>
          </p:cNvSpPr>
          <p:nvPr>
            <p:ph type="dt" sz="half" idx="10"/>
          </p:nvPr>
        </p:nvSpPr>
        <p:spPr/>
        <p:txBody>
          <a:bodyPr/>
          <a:lstStyle/>
          <a:p>
            <a:fld id="{B0CE8D10-C279-7E44-8BEF-5B3977AE1938}" type="datetimeFigureOut">
              <a:rPr lang="en-US" smtClean="0"/>
              <a:t>2/9/2021</a:t>
            </a:fld>
            <a:endParaRPr lang="en-US" dirty="0"/>
          </a:p>
        </p:txBody>
      </p:sp>
      <p:sp>
        <p:nvSpPr>
          <p:cNvPr id="6" name="Footer Placeholder 5">
            <a:extLst>
              <a:ext uri="{FF2B5EF4-FFF2-40B4-BE49-F238E27FC236}">
                <a16:creationId xmlns:a16="http://schemas.microsoft.com/office/drawing/2014/main" id="{8654B42B-0846-1843-B726-7C4DB2AD97E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98E69EE-8160-214D-977C-152452A0C0A8}"/>
              </a:ext>
            </a:extLst>
          </p:cNvPr>
          <p:cNvSpPr>
            <a:spLocks noGrp="1"/>
          </p:cNvSpPr>
          <p:nvPr>
            <p:ph type="sldNum" sz="quarter" idx="12"/>
          </p:nvPr>
        </p:nvSpPr>
        <p:spPr/>
        <p:txBody>
          <a:bodyPr/>
          <a:lstStyle/>
          <a:p>
            <a:fld id="{FD9CE38B-CB75-984E-934D-579F81FFED4E}" type="slidenum">
              <a:rPr lang="en-US" smtClean="0"/>
              <a:t>‹#›</a:t>
            </a:fld>
            <a:endParaRPr lang="en-US" dirty="0"/>
          </a:p>
        </p:txBody>
      </p:sp>
    </p:spTree>
    <p:extLst>
      <p:ext uri="{BB962C8B-B14F-4D97-AF65-F5344CB8AC3E}">
        <p14:creationId xmlns:p14="http://schemas.microsoft.com/office/powerpoint/2010/main" val="3558244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3F838-13E0-E04B-8A4D-5AF54B5F0C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E94C2F3-A9E8-9248-B529-1D2C9A8891D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08E717E-7D9C-904E-83F5-3673D5C913F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E47FB26-D5A4-3B4B-BB39-5C906D59A8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D512343-6A7E-8044-B7DF-AADEB8B1C49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03CED87-5201-D24B-9EA4-6A3219134408}"/>
              </a:ext>
            </a:extLst>
          </p:cNvPr>
          <p:cNvSpPr>
            <a:spLocks noGrp="1"/>
          </p:cNvSpPr>
          <p:nvPr>
            <p:ph type="dt" sz="half" idx="10"/>
          </p:nvPr>
        </p:nvSpPr>
        <p:spPr/>
        <p:txBody>
          <a:bodyPr/>
          <a:lstStyle/>
          <a:p>
            <a:fld id="{B0CE8D10-C279-7E44-8BEF-5B3977AE1938}" type="datetimeFigureOut">
              <a:rPr lang="en-US" smtClean="0"/>
              <a:t>2/9/2021</a:t>
            </a:fld>
            <a:endParaRPr lang="en-US" dirty="0"/>
          </a:p>
        </p:txBody>
      </p:sp>
      <p:sp>
        <p:nvSpPr>
          <p:cNvPr id="8" name="Footer Placeholder 7">
            <a:extLst>
              <a:ext uri="{FF2B5EF4-FFF2-40B4-BE49-F238E27FC236}">
                <a16:creationId xmlns:a16="http://schemas.microsoft.com/office/drawing/2014/main" id="{AF1BF751-C8BC-504B-910B-7EDFF41D164D}"/>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72D2C9D1-04B3-3B41-A0BE-C34E666257F8}"/>
              </a:ext>
            </a:extLst>
          </p:cNvPr>
          <p:cNvSpPr>
            <a:spLocks noGrp="1"/>
          </p:cNvSpPr>
          <p:nvPr>
            <p:ph type="sldNum" sz="quarter" idx="12"/>
          </p:nvPr>
        </p:nvSpPr>
        <p:spPr/>
        <p:txBody>
          <a:bodyPr/>
          <a:lstStyle/>
          <a:p>
            <a:fld id="{FD9CE38B-CB75-984E-934D-579F81FFED4E}" type="slidenum">
              <a:rPr lang="en-US" smtClean="0"/>
              <a:t>‹#›</a:t>
            </a:fld>
            <a:endParaRPr lang="en-US" dirty="0"/>
          </a:p>
        </p:txBody>
      </p:sp>
    </p:spTree>
    <p:extLst>
      <p:ext uri="{BB962C8B-B14F-4D97-AF65-F5344CB8AC3E}">
        <p14:creationId xmlns:p14="http://schemas.microsoft.com/office/powerpoint/2010/main" val="97924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24EFF-9C5C-A242-8F3C-07F81D04EDA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4ACF16E-6EAD-C044-BBA7-8E6FEB8226CE}"/>
              </a:ext>
            </a:extLst>
          </p:cNvPr>
          <p:cNvSpPr>
            <a:spLocks noGrp="1"/>
          </p:cNvSpPr>
          <p:nvPr>
            <p:ph type="dt" sz="half" idx="10"/>
          </p:nvPr>
        </p:nvSpPr>
        <p:spPr/>
        <p:txBody>
          <a:bodyPr/>
          <a:lstStyle/>
          <a:p>
            <a:fld id="{B0CE8D10-C279-7E44-8BEF-5B3977AE1938}" type="datetimeFigureOut">
              <a:rPr lang="en-US" smtClean="0"/>
              <a:t>2/9/2021</a:t>
            </a:fld>
            <a:endParaRPr lang="en-US" dirty="0"/>
          </a:p>
        </p:txBody>
      </p:sp>
      <p:sp>
        <p:nvSpPr>
          <p:cNvPr id="4" name="Footer Placeholder 3">
            <a:extLst>
              <a:ext uri="{FF2B5EF4-FFF2-40B4-BE49-F238E27FC236}">
                <a16:creationId xmlns:a16="http://schemas.microsoft.com/office/drawing/2014/main" id="{3B8F3928-4B10-5B47-93DC-6E80CDD9B020}"/>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0630F07-D062-1E48-83B8-6E5DD3C94D4F}"/>
              </a:ext>
            </a:extLst>
          </p:cNvPr>
          <p:cNvSpPr>
            <a:spLocks noGrp="1"/>
          </p:cNvSpPr>
          <p:nvPr>
            <p:ph type="sldNum" sz="quarter" idx="12"/>
          </p:nvPr>
        </p:nvSpPr>
        <p:spPr/>
        <p:txBody>
          <a:bodyPr/>
          <a:lstStyle/>
          <a:p>
            <a:fld id="{FD9CE38B-CB75-984E-934D-579F81FFED4E}" type="slidenum">
              <a:rPr lang="en-US" smtClean="0"/>
              <a:t>‹#›</a:t>
            </a:fld>
            <a:endParaRPr lang="en-US" dirty="0"/>
          </a:p>
        </p:txBody>
      </p:sp>
    </p:spTree>
    <p:extLst>
      <p:ext uri="{BB962C8B-B14F-4D97-AF65-F5344CB8AC3E}">
        <p14:creationId xmlns:p14="http://schemas.microsoft.com/office/powerpoint/2010/main" val="44907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985821E-2682-FA4C-AA77-EF7D55488445}"/>
              </a:ext>
            </a:extLst>
          </p:cNvPr>
          <p:cNvSpPr>
            <a:spLocks noGrp="1"/>
          </p:cNvSpPr>
          <p:nvPr>
            <p:ph type="dt" sz="half" idx="10"/>
          </p:nvPr>
        </p:nvSpPr>
        <p:spPr/>
        <p:txBody>
          <a:bodyPr/>
          <a:lstStyle/>
          <a:p>
            <a:fld id="{B0CE8D10-C279-7E44-8BEF-5B3977AE1938}" type="datetimeFigureOut">
              <a:rPr lang="en-US" smtClean="0"/>
              <a:t>2/9/2021</a:t>
            </a:fld>
            <a:endParaRPr lang="en-US" dirty="0"/>
          </a:p>
        </p:txBody>
      </p:sp>
      <p:sp>
        <p:nvSpPr>
          <p:cNvPr id="3" name="Footer Placeholder 2">
            <a:extLst>
              <a:ext uri="{FF2B5EF4-FFF2-40B4-BE49-F238E27FC236}">
                <a16:creationId xmlns:a16="http://schemas.microsoft.com/office/drawing/2014/main" id="{FA6FF5CF-C0FF-6146-9822-69C213C5D12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F6D7760-081F-F14F-B16D-9425529A80F0}"/>
              </a:ext>
            </a:extLst>
          </p:cNvPr>
          <p:cNvSpPr>
            <a:spLocks noGrp="1"/>
          </p:cNvSpPr>
          <p:nvPr>
            <p:ph type="sldNum" sz="quarter" idx="12"/>
          </p:nvPr>
        </p:nvSpPr>
        <p:spPr/>
        <p:txBody>
          <a:bodyPr/>
          <a:lstStyle/>
          <a:p>
            <a:fld id="{FD9CE38B-CB75-984E-934D-579F81FFED4E}" type="slidenum">
              <a:rPr lang="en-US" smtClean="0"/>
              <a:t>‹#›</a:t>
            </a:fld>
            <a:endParaRPr lang="en-US" dirty="0"/>
          </a:p>
        </p:txBody>
      </p:sp>
    </p:spTree>
    <p:extLst>
      <p:ext uri="{BB962C8B-B14F-4D97-AF65-F5344CB8AC3E}">
        <p14:creationId xmlns:p14="http://schemas.microsoft.com/office/powerpoint/2010/main" val="824915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7C5E9-8814-344A-95CE-1C5A9C614D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07EC93D-B417-6C46-A1D0-79BB628835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94C566A-A0A0-6C40-A2E6-09A2B059E2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A44EB9-8B9B-D048-97D2-0B14A5416919}"/>
              </a:ext>
            </a:extLst>
          </p:cNvPr>
          <p:cNvSpPr>
            <a:spLocks noGrp="1"/>
          </p:cNvSpPr>
          <p:nvPr>
            <p:ph type="dt" sz="half" idx="10"/>
          </p:nvPr>
        </p:nvSpPr>
        <p:spPr/>
        <p:txBody>
          <a:bodyPr/>
          <a:lstStyle/>
          <a:p>
            <a:fld id="{B0CE8D10-C279-7E44-8BEF-5B3977AE1938}" type="datetimeFigureOut">
              <a:rPr lang="en-US" smtClean="0"/>
              <a:t>2/9/2021</a:t>
            </a:fld>
            <a:endParaRPr lang="en-US" dirty="0"/>
          </a:p>
        </p:txBody>
      </p:sp>
      <p:sp>
        <p:nvSpPr>
          <p:cNvPr id="6" name="Footer Placeholder 5">
            <a:extLst>
              <a:ext uri="{FF2B5EF4-FFF2-40B4-BE49-F238E27FC236}">
                <a16:creationId xmlns:a16="http://schemas.microsoft.com/office/drawing/2014/main" id="{96111322-82AD-C54B-8C29-B05FDDF1211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B19D75D-D949-AC45-BA84-436FF3975C09}"/>
              </a:ext>
            </a:extLst>
          </p:cNvPr>
          <p:cNvSpPr>
            <a:spLocks noGrp="1"/>
          </p:cNvSpPr>
          <p:nvPr>
            <p:ph type="sldNum" sz="quarter" idx="12"/>
          </p:nvPr>
        </p:nvSpPr>
        <p:spPr/>
        <p:txBody>
          <a:bodyPr/>
          <a:lstStyle/>
          <a:p>
            <a:fld id="{FD9CE38B-CB75-984E-934D-579F81FFED4E}" type="slidenum">
              <a:rPr lang="en-US" smtClean="0"/>
              <a:t>‹#›</a:t>
            </a:fld>
            <a:endParaRPr lang="en-US" dirty="0"/>
          </a:p>
        </p:txBody>
      </p:sp>
    </p:spTree>
    <p:extLst>
      <p:ext uri="{BB962C8B-B14F-4D97-AF65-F5344CB8AC3E}">
        <p14:creationId xmlns:p14="http://schemas.microsoft.com/office/powerpoint/2010/main" val="1962132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08D0B-77E1-9F4A-BBE7-E011CF986C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9EFA9DA-9CEB-4249-8C2B-29C3DDED732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C6B44825-65C9-5942-B219-E201C3B78A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9566892-3DC4-C74D-9E6A-E387FC7FD695}"/>
              </a:ext>
            </a:extLst>
          </p:cNvPr>
          <p:cNvSpPr>
            <a:spLocks noGrp="1"/>
          </p:cNvSpPr>
          <p:nvPr>
            <p:ph type="dt" sz="half" idx="10"/>
          </p:nvPr>
        </p:nvSpPr>
        <p:spPr/>
        <p:txBody>
          <a:bodyPr/>
          <a:lstStyle/>
          <a:p>
            <a:fld id="{B0CE8D10-C279-7E44-8BEF-5B3977AE1938}" type="datetimeFigureOut">
              <a:rPr lang="en-US" smtClean="0"/>
              <a:t>2/9/2021</a:t>
            </a:fld>
            <a:endParaRPr lang="en-US" dirty="0"/>
          </a:p>
        </p:txBody>
      </p:sp>
      <p:sp>
        <p:nvSpPr>
          <p:cNvPr id="6" name="Footer Placeholder 5">
            <a:extLst>
              <a:ext uri="{FF2B5EF4-FFF2-40B4-BE49-F238E27FC236}">
                <a16:creationId xmlns:a16="http://schemas.microsoft.com/office/drawing/2014/main" id="{7B352E79-6B5D-B74B-B7AE-43EFDD6AFF8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E24B390-2E00-6847-BA3F-BED890E1F64C}"/>
              </a:ext>
            </a:extLst>
          </p:cNvPr>
          <p:cNvSpPr>
            <a:spLocks noGrp="1"/>
          </p:cNvSpPr>
          <p:nvPr>
            <p:ph type="sldNum" sz="quarter" idx="12"/>
          </p:nvPr>
        </p:nvSpPr>
        <p:spPr/>
        <p:txBody>
          <a:bodyPr/>
          <a:lstStyle/>
          <a:p>
            <a:fld id="{FD9CE38B-CB75-984E-934D-579F81FFED4E}" type="slidenum">
              <a:rPr lang="en-US" smtClean="0"/>
              <a:t>‹#›</a:t>
            </a:fld>
            <a:endParaRPr lang="en-US" dirty="0"/>
          </a:p>
        </p:txBody>
      </p:sp>
    </p:spTree>
    <p:extLst>
      <p:ext uri="{BB962C8B-B14F-4D97-AF65-F5344CB8AC3E}">
        <p14:creationId xmlns:p14="http://schemas.microsoft.com/office/powerpoint/2010/main" val="130902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013B47-B7B5-1343-9291-69F86ABC2C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9628A6C-DF5F-6D43-BD09-3B25668B7B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8357A9-45AA-F24D-9154-F097F9D25C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CE8D10-C279-7E44-8BEF-5B3977AE1938}" type="datetimeFigureOut">
              <a:rPr lang="en-US" smtClean="0"/>
              <a:t>2/9/2021</a:t>
            </a:fld>
            <a:endParaRPr lang="en-US" dirty="0"/>
          </a:p>
        </p:txBody>
      </p:sp>
      <p:sp>
        <p:nvSpPr>
          <p:cNvPr id="5" name="Footer Placeholder 4">
            <a:extLst>
              <a:ext uri="{FF2B5EF4-FFF2-40B4-BE49-F238E27FC236}">
                <a16:creationId xmlns:a16="http://schemas.microsoft.com/office/drawing/2014/main" id="{697BB887-2C0E-DB4D-8689-6647051B45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5A826223-7D95-1248-8B9E-2555D2FC1EE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9CE38B-CB75-984E-934D-579F81FFED4E}" type="slidenum">
              <a:rPr lang="en-US" smtClean="0"/>
              <a:t>‹#›</a:t>
            </a:fld>
            <a:endParaRPr lang="en-US" dirty="0"/>
          </a:p>
        </p:txBody>
      </p:sp>
    </p:spTree>
    <p:extLst>
      <p:ext uri="{BB962C8B-B14F-4D97-AF65-F5344CB8AC3E}">
        <p14:creationId xmlns:p14="http://schemas.microsoft.com/office/powerpoint/2010/main" val="38882686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E1425-5DB9-5E4E-96F0-79A25BAC1E14}"/>
              </a:ext>
            </a:extLst>
          </p:cNvPr>
          <p:cNvSpPr>
            <a:spLocks noGrp="1"/>
          </p:cNvSpPr>
          <p:nvPr>
            <p:ph type="ctrTitle"/>
          </p:nvPr>
        </p:nvSpPr>
        <p:spPr/>
        <p:txBody>
          <a:bodyPr/>
          <a:lstStyle/>
          <a:p>
            <a:r>
              <a:rPr lang="en-US" dirty="0"/>
              <a:t>Faculty Pulse Survey 5.0</a:t>
            </a:r>
          </a:p>
        </p:txBody>
      </p:sp>
      <p:sp>
        <p:nvSpPr>
          <p:cNvPr id="3" name="Subtitle 2">
            <a:extLst>
              <a:ext uri="{FF2B5EF4-FFF2-40B4-BE49-F238E27FC236}">
                <a16:creationId xmlns:a16="http://schemas.microsoft.com/office/drawing/2014/main" id="{5F92E8C9-542C-694A-886C-867B76A2C4DB}"/>
              </a:ext>
            </a:extLst>
          </p:cNvPr>
          <p:cNvSpPr>
            <a:spLocks noGrp="1"/>
          </p:cNvSpPr>
          <p:nvPr>
            <p:ph type="subTitle" idx="1"/>
          </p:nvPr>
        </p:nvSpPr>
        <p:spPr/>
        <p:txBody>
          <a:bodyPr/>
          <a:lstStyle/>
          <a:p>
            <a:r>
              <a:rPr lang="en-US" dirty="0"/>
              <a:t>Faculty Senate Presentation February 11, 2021</a:t>
            </a:r>
          </a:p>
        </p:txBody>
      </p:sp>
      <p:sp>
        <p:nvSpPr>
          <p:cNvPr id="4" name="Rectangle 3"/>
          <p:cNvSpPr/>
          <p:nvPr/>
        </p:nvSpPr>
        <p:spPr>
          <a:xfrm>
            <a:off x="161925" y="114300"/>
            <a:ext cx="11839575" cy="266700"/>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61925" y="114300"/>
            <a:ext cx="11839575" cy="246221"/>
          </a:xfrm>
          <a:prstGeom prst="rect">
            <a:avLst/>
          </a:prstGeom>
          <a:noFill/>
        </p:spPr>
        <p:txBody>
          <a:bodyPr wrap="square" rtlCol="0">
            <a:spAutoFit/>
          </a:bodyPr>
          <a:lstStyle/>
          <a:p>
            <a:r>
              <a:rPr lang="en-US" sz="1000" b="1" i="1" dirty="0" smtClean="0">
                <a:latin typeface="Constantia" panose="02030602050306030303" pitchFamily="18" charset="0"/>
              </a:rPr>
              <a:t>Materials linked from the February 11, 2021 Faculty </a:t>
            </a:r>
            <a:r>
              <a:rPr lang="en-US" sz="1000" b="1" i="1" smtClean="0">
                <a:latin typeface="Constantia" panose="02030602050306030303" pitchFamily="18" charset="0"/>
              </a:rPr>
              <a:t>Senate agenda.</a:t>
            </a:r>
            <a:endParaRPr lang="en-US" sz="1000" b="1" i="1">
              <a:latin typeface="Constantia" panose="02030602050306030303" pitchFamily="18" charset="0"/>
            </a:endParaRPr>
          </a:p>
        </p:txBody>
      </p:sp>
    </p:spTree>
    <p:extLst>
      <p:ext uri="{BB962C8B-B14F-4D97-AF65-F5344CB8AC3E}">
        <p14:creationId xmlns:p14="http://schemas.microsoft.com/office/powerpoint/2010/main" val="8464192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76217-F61E-ED43-A4C5-7D33AE0627FA}"/>
              </a:ext>
            </a:extLst>
          </p:cNvPr>
          <p:cNvSpPr>
            <a:spLocks noGrp="1"/>
          </p:cNvSpPr>
          <p:nvPr>
            <p:ph type="title"/>
          </p:nvPr>
        </p:nvSpPr>
        <p:spPr/>
        <p:txBody>
          <a:bodyPr>
            <a:normAutofit/>
          </a:bodyPr>
          <a:lstStyle/>
          <a:p>
            <a:r>
              <a:rPr lang="en-US" sz="3600" dirty="0"/>
              <a:t>What’s hard?: Gendered nature of remote teaching now</a:t>
            </a:r>
            <a:endParaRPr lang="en-US" dirty="0"/>
          </a:p>
        </p:txBody>
      </p:sp>
      <p:sp>
        <p:nvSpPr>
          <p:cNvPr id="3" name="Content Placeholder 2">
            <a:extLst>
              <a:ext uri="{FF2B5EF4-FFF2-40B4-BE49-F238E27FC236}">
                <a16:creationId xmlns:a16="http://schemas.microsoft.com/office/drawing/2014/main" id="{44BF2C5A-97D1-F145-B060-90A923B5DD3C}"/>
              </a:ext>
            </a:extLst>
          </p:cNvPr>
          <p:cNvSpPr>
            <a:spLocks noGrp="1"/>
          </p:cNvSpPr>
          <p:nvPr>
            <p:ph idx="1"/>
          </p:nvPr>
        </p:nvSpPr>
        <p:spPr>
          <a:xfrm>
            <a:off x="838200" y="1607167"/>
            <a:ext cx="10515600" cy="4351338"/>
          </a:xfrm>
        </p:spPr>
        <p:txBody>
          <a:bodyPr>
            <a:normAutofit fontScale="92500" lnSpcReduction="20000"/>
          </a:bodyPr>
          <a:lstStyle/>
          <a:p>
            <a:pPr marL="0" indent="0">
              <a:buNone/>
            </a:pPr>
            <a:r>
              <a:rPr lang="en-US" b="1" dirty="0"/>
              <a:t>What Center for Teaching and Learning training have you engaged with to date or are you considering? </a:t>
            </a:r>
            <a:br>
              <a:rPr lang="en-US" b="1" dirty="0"/>
            </a:br>
            <a:r>
              <a:rPr lang="en-US" b="1" dirty="0"/>
              <a:t>Response of Yes. </a:t>
            </a:r>
            <a:r>
              <a:rPr lang="en-US" dirty="0"/>
              <a:t/>
            </a:r>
            <a:br>
              <a:rPr lang="en-US" dirty="0"/>
            </a:br>
            <a:endParaRPr lang="en-US" dirty="0"/>
          </a:p>
          <a:p>
            <a:pPr marL="0" indent="0">
              <a:buNone/>
            </a:pPr>
            <a:r>
              <a:rPr lang="en-US" dirty="0"/>
              <a:t>						</a:t>
            </a:r>
            <a:r>
              <a:rPr lang="en-US" b="1" dirty="0"/>
              <a:t>Total 		Man	    	 Woman</a:t>
            </a:r>
            <a:endParaRPr lang="en-US" dirty="0"/>
          </a:p>
          <a:p>
            <a:r>
              <a:rPr lang="en-US" dirty="0"/>
              <a:t>Keep Teaching/Teaching Faculty Page	50.7%		41.9%		   </a:t>
            </a:r>
            <a:r>
              <a:rPr lang="en-US" dirty="0">
                <a:highlight>
                  <a:srgbClr val="FFFF00"/>
                </a:highlight>
              </a:rPr>
              <a:t>57.1%</a:t>
            </a:r>
          </a:p>
          <a:p>
            <a:r>
              <a:rPr lang="en-US" dirty="0"/>
              <a:t>CTL Infographic Guides  			19.3%		14.3%		   </a:t>
            </a:r>
            <a:r>
              <a:rPr lang="en-US" dirty="0">
                <a:highlight>
                  <a:srgbClr val="FFFF00"/>
                </a:highlight>
              </a:rPr>
              <a:t>23.7%</a:t>
            </a:r>
          </a:p>
          <a:p>
            <a:r>
              <a:rPr lang="en-US" dirty="0"/>
              <a:t>CTL Syllabus Template 			26.6%		18.8%		   </a:t>
            </a:r>
            <a:r>
              <a:rPr lang="en-US" dirty="0">
                <a:highlight>
                  <a:srgbClr val="FFFF00"/>
                </a:highlight>
              </a:rPr>
              <a:t>31.1%</a:t>
            </a:r>
            <a:r>
              <a:rPr lang="en-US" dirty="0"/>
              <a:t>    </a:t>
            </a:r>
          </a:p>
          <a:p>
            <a:r>
              <a:rPr lang="en-US" dirty="0"/>
              <a:t>CTL Communicating with Students	23.5%		17.1%		   </a:t>
            </a:r>
            <a:r>
              <a:rPr lang="en-US" dirty="0">
                <a:highlight>
                  <a:srgbClr val="FFFF00"/>
                </a:highlight>
              </a:rPr>
              <a:t>27.8%</a:t>
            </a:r>
          </a:p>
          <a:p>
            <a:r>
              <a:rPr lang="en-US" dirty="0"/>
              <a:t>CTL 1-on-1 consulting		              7.9%		  4.3%		      </a:t>
            </a:r>
            <a:r>
              <a:rPr lang="en-US" dirty="0">
                <a:highlight>
                  <a:srgbClr val="FFFF00"/>
                </a:highlight>
              </a:rPr>
              <a:t>9.9%</a:t>
            </a:r>
          </a:p>
          <a:p>
            <a:r>
              <a:rPr lang="en-US" dirty="0"/>
              <a:t>Workshops					30.7%		22.8%		    </a:t>
            </a:r>
            <a:r>
              <a:rPr lang="en-US" dirty="0">
                <a:highlight>
                  <a:srgbClr val="FFFF00"/>
                </a:highlight>
              </a:rPr>
              <a:t>35.4%</a:t>
            </a:r>
          </a:p>
          <a:p>
            <a:endParaRPr lang="en-US" dirty="0"/>
          </a:p>
        </p:txBody>
      </p:sp>
    </p:spTree>
    <p:extLst>
      <p:ext uri="{BB962C8B-B14F-4D97-AF65-F5344CB8AC3E}">
        <p14:creationId xmlns:p14="http://schemas.microsoft.com/office/powerpoint/2010/main" val="2157799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30BA3-1E63-0041-964B-977C7F1E2CBA}"/>
              </a:ext>
            </a:extLst>
          </p:cNvPr>
          <p:cNvSpPr>
            <a:spLocks noGrp="1"/>
          </p:cNvSpPr>
          <p:nvPr>
            <p:ph type="title"/>
          </p:nvPr>
        </p:nvSpPr>
        <p:spPr/>
        <p:txBody>
          <a:bodyPr>
            <a:normAutofit/>
          </a:bodyPr>
          <a:lstStyle/>
          <a:p>
            <a:r>
              <a:rPr lang="en-US" dirty="0"/>
              <a:t>What’s hard?: Gendered nature of remote teaching now</a:t>
            </a:r>
          </a:p>
        </p:txBody>
      </p:sp>
      <p:sp>
        <p:nvSpPr>
          <p:cNvPr id="3" name="Content Placeholder 2">
            <a:extLst>
              <a:ext uri="{FF2B5EF4-FFF2-40B4-BE49-F238E27FC236}">
                <a16:creationId xmlns:a16="http://schemas.microsoft.com/office/drawing/2014/main" id="{651DF02A-FF3B-FA4B-8395-FC29C7E07254}"/>
              </a:ext>
            </a:extLst>
          </p:cNvPr>
          <p:cNvSpPr>
            <a:spLocks noGrp="1"/>
          </p:cNvSpPr>
          <p:nvPr>
            <p:ph idx="1"/>
          </p:nvPr>
        </p:nvSpPr>
        <p:spPr/>
        <p:txBody>
          <a:bodyPr>
            <a:normAutofit fontScale="85000" lnSpcReduction="20000"/>
          </a:bodyPr>
          <a:lstStyle/>
          <a:p>
            <a:pPr marL="0" indent="0">
              <a:buNone/>
            </a:pPr>
            <a:r>
              <a:rPr lang="en-US" b="1" dirty="0"/>
              <a:t>How well do you feel you accomplished the following key teaching activities during the fall term? </a:t>
            </a:r>
            <a:br>
              <a:rPr lang="en-US" b="1" dirty="0"/>
            </a:br>
            <a:r>
              <a:rPr lang="en-US" b="1" dirty="0"/>
              <a:t>Extremely or Very Well. 			</a:t>
            </a:r>
            <a:endParaRPr lang="en-US" dirty="0"/>
          </a:p>
          <a:p>
            <a:pPr marL="0" indent="0">
              <a:buNone/>
            </a:pPr>
            <a:r>
              <a:rPr lang="en-US" dirty="0"/>
              <a:t>						</a:t>
            </a:r>
            <a:r>
              <a:rPr lang="en-US" b="1" dirty="0"/>
              <a:t>Total 		Man	    	 Woman</a:t>
            </a:r>
            <a:endParaRPr lang="en-US" dirty="0"/>
          </a:p>
          <a:p>
            <a:r>
              <a:rPr lang="en-US" dirty="0"/>
              <a:t>Providing student-content interaction 	58.7%		55.4%		   </a:t>
            </a:r>
            <a:r>
              <a:rPr lang="en-US" dirty="0">
                <a:highlight>
                  <a:srgbClr val="FFFF00"/>
                </a:highlight>
              </a:rPr>
              <a:t>61.3%</a:t>
            </a:r>
          </a:p>
          <a:p>
            <a:r>
              <a:rPr lang="en-US" dirty="0"/>
              <a:t>Providing student-student interaction	29.7%		20.6%		   </a:t>
            </a:r>
            <a:r>
              <a:rPr lang="en-US" dirty="0">
                <a:highlight>
                  <a:srgbClr val="FFFF00"/>
                </a:highlight>
              </a:rPr>
              <a:t>35.8%</a:t>
            </a:r>
          </a:p>
          <a:p>
            <a:r>
              <a:rPr lang="en-US" dirty="0"/>
              <a:t>Providing student-instructor interaction	48.4%		37.5%		   </a:t>
            </a:r>
            <a:r>
              <a:rPr lang="en-US" dirty="0">
                <a:highlight>
                  <a:srgbClr val="FFFF00"/>
                </a:highlight>
              </a:rPr>
              <a:t>56.2%</a:t>
            </a:r>
          </a:p>
          <a:p>
            <a:r>
              <a:rPr lang="en-US" dirty="0"/>
              <a:t>Managing breakout rooms			32.7%		26.5%		   </a:t>
            </a:r>
            <a:r>
              <a:rPr lang="en-US" dirty="0">
                <a:highlight>
                  <a:srgbClr val="FFFF00"/>
                </a:highlight>
              </a:rPr>
              <a:t>38.7%</a:t>
            </a:r>
            <a:r>
              <a:rPr lang="en-US" dirty="0"/>
              <a:t>  </a:t>
            </a:r>
          </a:p>
          <a:p>
            <a:r>
              <a:rPr lang="en-US" dirty="0"/>
              <a:t>Course design				54.9%		55.2%		   55.4%</a:t>
            </a:r>
          </a:p>
          <a:p>
            <a:r>
              <a:rPr lang="en-US" dirty="0"/>
              <a:t>Valid assessment				44.4%		43.6%		   46.7%</a:t>
            </a:r>
          </a:p>
          <a:p>
            <a:r>
              <a:rPr lang="en-US" dirty="0"/>
              <a:t>Inclusive teaching				48.5%		45.9%		   48.6%</a:t>
            </a:r>
          </a:p>
          <a:p>
            <a:r>
              <a:rPr lang="en-US" dirty="0"/>
              <a:t>Use of suitable instructional methods 	51.7%		50.9%		   50.2%</a:t>
            </a:r>
          </a:p>
          <a:p>
            <a:endParaRPr lang="en-US" dirty="0"/>
          </a:p>
        </p:txBody>
      </p:sp>
    </p:spTree>
    <p:extLst>
      <p:ext uri="{BB962C8B-B14F-4D97-AF65-F5344CB8AC3E}">
        <p14:creationId xmlns:p14="http://schemas.microsoft.com/office/powerpoint/2010/main" val="31234774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B343C-1474-2B43-9F63-7BC2E9B23590}"/>
              </a:ext>
            </a:extLst>
          </p:cNvPr>
          <p:cNvSpPr>
            <a:spLocks noGrp="1"/>
          </p:cNvSpPr>
          <p:nvPr>
            <p:ph type="title"/>
          </p:nvPr>
        </p:nvSpPr>
        <p:spPr/>
        <p:txBody>
          <a:bodyPr/>
          <a:lstStyle/>
          <a:p>
            <a:r>
              <a:rPr lang="en-US" dirty="0"/>
              <a:t>How could OSU help?</a:t>
            </a:r>
          </a:p>
        </p:txBody>
      </p:sp>
      <p:sp>
        <p:nvSpPr>
          <p:cNvPr id="3" name="Content Placeholder 2">
            <a:extLst>
              <a:ext uri="{FF2B5EF4-FFF2-40B4-BE49-F238E27FC236}">
                <a16:creationId xmlns:a16="http://schemas.microsoft.com/office/drawing/2014/main" id="{DAF446B1-5AAD-4D4A-84F7-1353A2CD4CFA}"/>
              </a:ext>
            </a:extLst>
          </p:cNvPr>
          <p:cNvSpPr>
            <a:spLocks noGrp="1"/>
          </p:cNvSpPr>
          <p:nvPr>
            <p:ph idx="1"/>
          </p:nvPr>
        </p:nvSpPr>
        <p:spPr/>
        <p:txBody>
          <a:bodyPr>
            <a:normAutofit/>
          </a:bodyPr>
          <a:lstStyle/>
          <a:p>
            <a:r>
              <a:rPr lang="en-US" dirty="0"/>
              <a:t>Formal recognition of work-load concerns that goes beyond thank you messages and encouraging words</a:t>
            </a:r>
            <a:r>
              <a:rPr lang="en-US" dirty="0">
                <a:effectLst/>
              </a:rPr>
              <a:t> </a:t>
            </a:r>
          </a:p>
          <a:p>
            <a:pPr lvl="1"/>
            <a:r>
              <a:rPr lang="en-US" dirty="0"/>
              <a:t>Teaching-load and class-size reductions</a:t>
            </a:r>
            <a:r>
              <a:rPr lang="en-US" dirty="0">
                <a:effectLst/>
              </a:rPr>
              <a:t> </a:t>
            </a:r>
          </a:p>
          <a:p>
            <a:pPr lvl="1"/>
            <a:r>
              <a:rPr lang="en-US" dirty="0"/>
              <a:t>Flexible work schedules and reasonable workloads</a:t>
            </a:r>
            <a:r>
              <a:rPr lang="en-US" dirty="0">
                <a:effectLst/>
              </a:rPr>
              <a:t> </a:t>
            </a:r>
          </a:p>
          <a:p>
            <a:pPr lvl="1"/>
            <a:r>
              <a:rPr lang="en-US" dirty="0"/>
              <a:t>Expanded leave options and support for using including for mental health</a:t>
            </a:r>
            <a:endParaRPr lang="en-US" dirty="0">
              <a:effectLst/>
            </a:endParaRPr>
          </a:p>
          <a:p>
            <a:r>
              <a:rPr lang="en-US" dirty="0"/>
              <a:t>Culture of care from top down </a:t>
            </a:r>
          </a:p>
          <a:p>
            <a:pPr lvl="1"/>
            <a:r>
              <a:rPr lang="en-US" dirty="0"/>
              <a:t>Supportive supervisors who expressed empathy </a:t>
            </a:r>
          </a:p>
          <a:p>
            <a:r>
              <a:rPr lang="en-US" dirty="0"/>
              <a:t>Organized activities for school-age children and teens</a:t>
            </a:r>
            <a:r>
              <a:rPr lang="en-US" dirty="0">
                <a:effectLst/>
              </a:rPr>
              <a:t> </a:t>
            </a:r>
          </a:p>
          <a:p>
            <a:r>
              <a:rPr lang="en-US" dirty="0"/>
              <a:t>Equitable pay and additional financial assistance</a:t>
            </a:r>
            <a:r>
              <a:rPr lang="en-US" dirty="0">
                <a:effectLst/>
              </a:rPr>
              <a:t> </a:t>
            </a:r>
          </a:p>
        </p:txBody>
      </p:sp>
    </p:spTree>
    <p:extLst>
      <p:ext uri="{BB962C8B-B14F-4D97-AF65-F5344CB8AC3E}">
        <p14:creationId xmlns:p14="http://schemas.microsoft.com/office/powerpoint/2010/main" val="42918159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F4C2A-B3A7-EF49-B22F-EA672FCE4560}"/>
              </a:ext>
            </a:extLst>
          </p:cNvPr>
          <p:cNvSpPr>
            <a:spLocks noGrp="1"/>
          </p:cNvSpPr>
          <p:nvPr>
            <p:ph type="title"/>
          </p:nvPr>
        </p:nvSpPr>
        <p:spPr/>
        <p:txBody>
          <a:bodyPr/>
          <a:lstStyle/>
          <a:p>
            <a:r>
              <a:rPr lang="en-US" dirty="0"/>
              <a:t>What can you do as a Faculty Senator? </a:t>
            </a:r>
          </a:p>
        </p:txBody>
      </p:sp>
      <p:sp>
        <p:nvSpPr>
          <p:cNvPr id="3" name="Content Placeholder 2">
            <a:extLst>
              <a:ext uri="{FF2B5EF4-FFF2-40B4-BE49-F238E27FC236}">
                <a16:creationId xmlns:a16="http://schemas.microsoft.com/office/drawing/2014/main" id="{9EACF361-71FF-8443-B5DE-090EA5EACC49}"/>
              </a:ext>
            </a:extLst>
          </p:cNvPr>
          <p:cNvSpPr>
            <a:spLocks noGrp="1"/>
          </p:cNvSpPr>
          <p:nvPr>
            <p:ph idx="1"/>
          </p:nvPr>
        </p:nvSpPr>
        <p:spPr/>
        <p:txBody>
          <a:bodyPr/>
          <a:lstStyle/>
          <a:p>
            <a:r>
              <a:rPr lang="en-US" dirty="0"/>
              <a:t>Read the report</a:t>
            </a:r>
          </a:p>
          <a:p>
            <a:r>
              <a:rPr lang="en-US" dirty="0"/>
              <a:t>Share with your unit</a:t>
            </a:r>
          </a:p>
          <a:p>
            <a:r>
              <a:rPr lang="en-US" dirty="0"/>
              <a:t>Start a discussion</a:t>
            </a:r>
          </a:p>
          <a:p>
            <a:r>
              <a:rPr lang="en-US" dirty="0"/>
              <a:t>Make a plan to address inequities</a:t>
            </a:r>
          </a:p>
        </p:txBody>
      </p:sp>
    </p:spTree>
    <p:extLst>
      <p:ext uri="{BB962C8B-B14F-4D97-AF65-F5344CB8AC3E}">
        <p14:creationId xmlns:p14="http://schemas.microsoft.com/office/powerpoint/2010/main" val="744633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27DB8-B88E-7D49-84E1-FCDB30055827}"/>
              </a:ext>
            </a:extLst>
          </p:cNvPr>
          <p:cNvSpPr>
            <a:spLocks noGrp="1"/>
          </p:cNvSpPr>
          <p:nvPr>
            <p:ph type="title"/>
          </p:nvPr>
        </p:nvSpPr>
        <p:spPr/>
        <p:txBody>
          <a:bodyPr/>
          <a:lstStyle/>
          <a:p>
            <a:r>
              <a:rPr lang="en-US" dirty="0"/>
              <a:t>Big Story</a:t>
            </a:r>
          </a:p>
        </p:txBody>
      </p:sp>
      <p:sp>
        <p:nvSpPr>
          <p:cNvPr id="3" name="Content Placeholder 2">
            <a:extLst>
              <a:ext uri="{FF2B5EF4-FFF2-40B4-BE49-F238E27FC236}">
                <a16:creationId xmlns:a16="http://schemas.microsoft.com/office/drawing/2014/main" id="{62A31789-16FE-2049-B482-E3B7A4C61722}"/>
              </a:ext>
            </a:extLst>
          </p:cNvPr>
          <p:cNvSpPr>
            <a:spLocks noGrp="1"/>
          </p:cNvSpPr>
          <p:nvPr>
            <p:ph idx="1"/>
          </p:nvPr>
        </p:nvSpPr>
        <p:spPr/>
        <p:txBody>
          <a:bodyPr/>
          <a:lstStyle/>
          <a:p>
            <a:pPr marL="514350" indent="-514350">
              <a:buFont typeface="+mj-lt"/>
              <a:buAutoNum type="arabicPeriod"/>
            </a:pPr>
            <a:r>
              <a:rPr lang="en-US" dirty="0"/>
              <a:t>Balancing work-life in the time of COVID and more is hard!</a:t>
            </a:r>
          </a:p>
          <a:p>
            <a:pPr lvl="1"/>
            <a:r>
              <a:rPr lang="en-US" dirty="0"/>
              <a:t>Additional caregiving responsibilities</a:t>
            </a:r>
          </a:p>
          <a:p>
            <a:pPr lvl="1"/>
            <a:r>
              <a:rPr lang="en-US" dirty="0"/>
              <a:t>Additional demands with remote teaching, now</a:t>
            </a:r>
          </a:p>
          <a:p>
            <a:pPr marL="514350" indent="-514350">
              <a:buFont typeface="+mj-lt"/>
              <a:buAutoNum type="arabicPeriod"/>
            </a:pPr>
            <a:r>
              <a:rPr lang="en-US" dirty="0"/>
              <a:t>Impacts of these additional demands are not evenly distributed.</a:t>
            </a:r>
          </a:p>
          <a:p>
            <a:pPr lvl="1"/>
            <a:r>
              <a:rPr lang="en-US" dirty="0"/>
              <a:t>Women, younger, and fixed-term faculty hit hard</a:t>
            </a:r>
          </a:p>
          <a:p>
            <a:pPr marL="514350" indent="-514350">
              <a:buFont typeface="+mj-lt"/>
              <a:buAutoNum type="arabicPeriod"/>
            </a:pPr>
            <a:r>
              <a:rPr lang="en-US" dirty="0"/>
              <a:t>Impacts are potentially long-term, lasting</a:t>
            </a:r>
          </a:p>
          <a:p>
            <a:pPr lvl="1"/>
            <a:r>
              <a:rPr lang="en-US" dirty="0"/>
              <a:t>Widening already existing gap in retention and advancement </a:t>
            </a:r>
          </a:p>
          <a:p>
            <a:pPr lvl="1"/>
            <a:endParaRPr lang="en-US" dirty="0"/>
          </a:p>
          <a:p>
            <a:endParaRPr lang="en-US" dirty="0"/>
          </a:p>
        </p:txBody>
      </p:sp>
    </p:spTree>
    <p:extLst>
      <p:ext uri="{BB962C8B-B14F-4D97-AF65-F5344CB8AC3E}">
        <p14:creationId xmlns:p14="http://schemas.microsoft.com/office/powerpoint/2010/main" val="1510242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125E2-0C00-A84D-8F2A-F17CFDF4BB80}"/>
              </a:ext>
            </a:extLst>
          </p:cNvPr>
          <p:cNvSpPr>
            <a:spLocks noGrp="1"/>
          </p:cNvSpPr>
          <p:nvPr>
            <p:ph type="title"/>
          </p:nvPr>
        </p:nvSpPr>
        <p:spPr/>
        <p:txBody>
          <a:bodyPr/>
          <a:lstStyle/>
          <a:p>
            <a:r>
              <a:rPr lang="en-US" b="1" dirty="0"/>
              <a:t>Generally speaking, how are you and your family doing?</a:t>
            </a:r>
            <a:endParaRPr lang="en-US" dirty="0"/>
          </a:p>
        </p:txBody>
      </p:sp>
      <p:sp>
        <p:nvSpPr>
          <p:cNvPr id="3" name="Content Placeholder 2">
            <a:extLst>
              <a:ext uri="{FF2B5EF4-FFF2-40B4-BE49-F238E27FC236}">
                <a16:creationId xmlns:a16="http://schemas.microsoft.com/office/drawing/2014/main" id="{E6F5770F-4219-CB4B-AD96-60FCFB77C9C5}"/>
              </a:ext>
            </a:extLst>
          </p:cNvPr>
          <p:cNvSpPr>
            <a:spLocks noGrp="1"/>
          </p:cNvSpPr>
          <p:nvPr>
            <p:ph sz="half" idx="1"/>
          </p:nvPr>
        </p:nvSpPr>
        <p:spPr>
          <a:xfrm>
            <a:off x="1378424" y="1880216"/>
            <a:ext cx="5181600" cy="4351338"/>
          </a:xfrm>
        </p:spPr>
        <p:txBody>
          <a:bodyPr/>
          <a:lstStyle/>
          <a:p>
            <a:pPr marL="0" indent="0">
              <a:buNone/>
            </a:pPr>
            <a:r>
              <a:rPr lang="en-US" u="sng" dirty="0"/>
              <a:t>Pulse Survey 2.0</a:t>
            </a:r>
          </a:p>
          <a:p>
            <a:r>
              <a:rPr lang="en-US" dirty="0"/>
              <a:t>Poorly	15.8%			  </a:t>
            </a:r>
          </a:p>
          <a:p>
            <a:r>
              <a:rPr lang="en-US" dirty="0"/>
              <a:t>All right	18.4%			</a:t>
            </a:r>
          </a:p>
          <a:p>
            <a:r>
              <a:rPr lang="en-US" dirty="0"/>
              <a:t>Good	53.0%			</a:t>
            </a:r>
          </a:p>
          <a:p>
            <a:r>
              <a:rPr lang="en-US" dirty="0"/>
              <a:t>Excellent	12.6%	</a:t>
            </a:r>
          </a:p>
        </p:txBody>
      </p:sp>
      <p:sp>
        <p:nvSpPr>
          <p:cNvPr id="4" name="Content Placeholder 3">
            <a:extLst>
              <a:ext uri="{FF2B5EF4-FFF2-40B4-BE49-F238E27FC236}">
                <a16:creationId xmlns:a16="http://schemas.microsoft.com/office/drawing/2014/main" id="{078380BD-F4E4-A24F-A1EF-443522D03CA8}"/>
              </a:ext>
            </a:extLst>
          </p:cNvPr>
          <p:cNvSpPr>
            <a:spLocks noGrp="1"/>
          </p:cNvSpPr>
          <p:nvPr>
            <p:ph sz="half" idx="2"/>
          </p:nvPr>
        </p:nvSpPr>
        <p:spPr>
          <a:xfrm>
            <a:off x="6390565" y="1880216"/>
            <a:ext cx="5181600" cy="4351338"/>
          </a:xfrm>
        </p:spPr>
        <p:txBody>
          <a:bodyPr/>
          <a:lstStyle/>
          <a:p>
            <a:pPr marL="0" indent="0">
              <a:buNone/>
            </a:pPr>
            <a:r>
              <a:rPr lang="en-US" u="sng" dirty="0"/>
              <a:t>Pulse Survey 5.0</a:t>
            </a:r>
          </a:p>
          <a:p>
            <a:r>
              <a:rPr lang="en-US" dirty="0"/>
              <a:t>Poorly	12.5%			  </a:t>
            </a:r>
          </a:p>
          <a:p>
            <a:r>
              <a:rPr lang="en-US" dirty="0"/>
              <a:t>All right	13.1%		</a:t>
            </a:r>
          </a:p>
          <a:p>
            <a:r>
              <a:rPr lang="en-US" dirty="0"/>
              <a:t>Good	43.8%			</a:t>
            </a:r>
          </a:p>
          <a:p>
            <a:r>
              <a:rPr lang="en-US" dirty="0"/>
              <a:t>Excellent	30.5%	</a:t>
            </a:r>
          </a:p>
        </p:txBody>
      </p:sp>
    </p:spTree>
    <p:extLst>
      <p:ext uri="{BB962C8B-B14F-4D97-AF65-F5344CB8AC3E}">
        <p14:creationId xmlns:p14="http://schemas.microsoft.com/office/powerpoint/2010/main" val="732079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D5A41-C4C8-C440-AA9E-99482E64A3B5}"/>
              </a:ext>
            </a:extLst>
          </p:cNvPr>
          <p:cNvSpPr>
            <a:spLocks noGrp="1"/>
          </p:cNvSpPr>
          <p:nvPr>
            <p:ph type="title"/>
          </p:nvPr>
        </p:nvSpPr>
        <p:spPr/>
        <p:txBody>
          <a:bodyPr>
            <a:normAutofit/>
          </a:bodyPr>
          <a:lstStyle/>
          <a:p>
            <a:r>
              <a:rPr lang="en-US" b="1" dirty="0"/>
              <a:t>What makes it hard?: The ‘and more’</a:t>
            </a:r>
            <a:endParaRPr lang="en-US" dirty="0"/>
          </a:p>
        </p:txBody>
      </p:sp>
      <p:sp>
        <p:nvSpPr>
          <p:cNvPr id="3" name="Content Placeholder 2">
            <a:extLst>
              <a:ext uri="{FF2B5EF4-FFF2-40B4-BE49-F238E27FC236}">
                <a16:creationId xmlns:a16="http://schemas.microsoft.com/office/drawing/2014/main" id="{B8212C09-1FB8-C34E-91D4-C7C0E347B084}"/>
              </a:ext>
            </a:extLst>
          </p:cNvPr>
          <p:cNvSpPr>
            <a:spLocks noGrp="1"/>
          </p:cNvSpPr>
          <p:nvPr>
            <p:ph idx="1"/>
          </p:nvPr>
        </p:nvSpPr>
        <p:spPr/>
        <p:txBody>
          <a:bodyPr>
            <a:normAutofit lnSpcReduction="10000"/>
          </a:bodyPr>
          <a:lstStyle/>
          <a:p>
            <a:pPr marL="0" indent="0">
              <a:buNone/>
            </a:pPr>
            <a:r>
              <a:rPr lang="en-US" b="1" dirty="0"/>
              <a:t/>
            </a:r>
            <a:br>
              <a:rPr lang="en-US" b="1" dirty="0"/>
            </a:br>
            <a:r>
              <a:rPr lang="en-US" b="1" dirty="0"/>
              <a:t>						Very and Extremely Important.</a:t>
            </a:r>
            <a:endParaRPr lang="en-US" dirty="0"/>
          </a:p>
          <a:p>
            <a:pPr marL="0" indent="0">
              <a:buNone/>
            </a:pPr>
            <a:endParaRPr lang="en-US" dirty="0"/>
          </a:p>
          <a:p>
            <a:pPr marL="0" indent="0">
              <a:buNone/>
            </a:pPr>
            <a:r>
              <a:rPr lang="en-US" dirty="0"/>
              <a:t>Getting sick with COVID					44.2%</a:t>
            </a:r>
          </a:p>
          <a:p>
            <a:pPr marL="0" indent="0">
              <a:buNone/>
            </a:pPr>
            <a:r>
              <a:rPr lang="en-US" dirty="0"/>
              <a:t>Transmitting COVID to family and friends		39.9%</a:t>
            </a:r>
          </a:p>
          <a:p>
            <a:pPr marL="0" indent="0">
              <a:buNone/>
            </a:pPr>
            <a:r>
              <a:rPr lang="en-US" dirty="0"/>
              <a:t>Maintaining mental health 				37.8%</a:t>
            </a:r>
          </a:p>
          <a:p>
            <a:pPr marL="0" indent="0">
              <a:buNone/>
            </a:pPr>
            <a:r>
              <a:rPr lang="en-US" dirty="0"/>
              <a:t>Stress of current political/inauguration 		33.3%</a:t>
            </a:r>
          </a:p>
          <a:p>
            <a:pPr marL="0" indent="0">
              <a:buNone/>
            </a:pPr>
            <a:r>
              <a:rPr lang="en-US" dirty="0"/>
              <a:t>Staying motivated						30.5%</a:t>
            </a:r>
          </a:p>
          <a:p>
            <a:pPr marL="0" indent="0">
              <a:buNone/>
            </a:pPr>
            <a:r>
              <a:rPr lang="en-US" dirty="0"/>
              <a:t> </a:t>
            </a:r>
          </a:p>
        </p:txBody>
      </p:sp>
    </p:spTree>
    <p:extLst>
      <p:ext uri="{BB962C8B-B14F-4D97-AF65-F5344CB8AC3E}">
        <p14:creationId xmlns:p14="http://schemas.microsoft.com/office/powerpoint/2010/main" val="2667458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9C642-E956-7F47-99EB-CEE4D195A2A6}"/>
              </a:ext>
            </a:extLst>
          </p:cNvPr>
          <p:cNvSpPr>
            <a:spLocks noGrp="1"/>
          </p:cNvSpPr>
          <p:nvPr>
            <p:ph type="title"/>
          </p:nvPr>
        </p:nvSpPr>
        <p:spPr/>
        <p:txBody>
          <a:bodyPr/>
          <a:lstStyle/>
          <a:p>
            <a:r>
              <a:rPr lang="en-US" dirty="0"/>
              <a:t>What makes it hard? </a:t>
            </a:r>
            <a:br>
              <a:rPr lang="en-US" dirty="0"/>
            </a:br>
            <a:r>
              <a:rPr lang="en-US" dirty="0"/>
              <a:t>Caregiving on top of workload</a:t>
            </a:r>
          </a:p>
        </p:txBody>
      </p:sp>
      <p:sp>
        <p:nvSpPr>
          <p:cNvPr id="3" name="Content Placeholder 2">
            <a:extLst>
              <a:ext uri="{FF2B5EF4-FFF2-40B4-BE49-F238E27FC236}">
                <a16:creationId xmlns:a16="http://schemas.microsoft.com/office/drawing/2014/main" id="{3F35B005-6FFE-C54D-948F-96CD3DB5EE03}"/>
              </a:ext>
            </a:extLst>
          </p:cNvPr>
          <p:cNvSpPr>
            <a:spLocks noGrp="1"/>
          </p:cNvSpPr>
          <p:nvPr>
            <p:ph idx="1"/>
          </p:nvPr>
        </p:nvSpPr>
        <p:spPr/>
        <p:txBody>
          <a:bodyPr/>
          <a:lstStyle/>
          <a:p>
            <a:pPr marL="0" indent="0">
              <a:buNone/>
            </a:pPr>
            <a:r>
              <a:rPr lang="en-US" b="1" dirty="0"/>
              <a:t>What challenges do you experience caring for your children while managing your work at OSU and other responsibilities?</a:t>
            </a:r>
            <a:r>
              <a:rPr lang="en-US" dirty="0">
                <a:effectLst/>
              </a:rPr>
              <a:t> </a:t>
            </a:r>
            <a:endParaRPr lang="en-US" dirty="0"/>
          </a:p>
          <a:p>
            <a:endParaRPr lang="en-US" dirty="0"/>
          </a:p>
          <a:p>
            <a:r>
              <a:rPr lang="en-US" dirty="0"/>
              <a:t>“…</a:t>
            </a:r>
            <a:r>
              <a:rPr lang="en-US" i="1" dirty="0"/>
              <a:t>the whole situation is impossible and untenable on so many different levels – academically, socially, and health wise”.</a:t>
            </a:r>
            <a:r>
              <a:rPr lang="en-US" dirty="0"/>
              <a:t> </a:t>
            </a:r>
          </a:p>
          <a:p>
            <a:endParaRPr lang="en-US" dirty="0"/>
          </a:p>
          <a:p>
            <a:r>
              <a:rPr lang="en-US" dirty="0"/>
              <a:t>Described as an on-going, never-ending tension between working and caring for children.</a:t>
            </a:r>
          </a:p>
        </p:txBody>
      </p:sp>
    </p:spTree>
    <p:extLst>
      <p:ext uri="{BB962C8B-B14F-4D97-AF65-F5344CB8AC3E}">
        <p14:creationId xmlns:p14="http://schemas.microsoft.com/office/powerpoint/2010/main" val="25629019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32F68-704F-FD4A-BFF7-8FC1C12C100F}"/>
              </a:ext>
            </a:extLst>
          </p:cNvPr>
          <p:cNvSpPr>
            <a:spLocks noGrp="1"/>
          </p:cNvSpPr>
          <p:nvPr>
            <p:ph type="title"/>
          </p:nvPr>
        </p:nvSpPr>
        <p:spPr/>
        <p:txBody>
          <a:bodyPr>
            <a:normAutofit/>
          </a:bodyPr>
          <a:lstStyle/>
          <a:p>
            <a:r>
              <a:rPr lang="en-US" sz="3600" b="1" dirty="0"/>
              <a:t>Caregiving as a gendered responsibility </a:t>
            </a:r>
            <a:endParaRPr lang="en-US" dirty="0"/>
          </a:p>
        </p:txBody>
      </p:sp>
      <p:sp>
        <p:nvSpPr>
          <p:cNvPr id="3" name="Content Placeholder 2">
            <a:extLst>
              <a:ext uri="{FF2B5EF4-FFF2-40B4-BE49-F238E27FC236}">
                <a16:creationId xmlns:a16="http://schemas.microsoft.com/office/drawing/2014/main" id="{377C2369-9E0A-9B4C-8AA8-60DC58CA285D}"/>
              </a:ext>
            </a:extLst>
          </p:cNvPr>
          <p:cNvSpPr>
            <a:spLocks noGrp="1"/>
          </p:cNvSpPr>
          <p:nvPr>
            <p:ph idx="1"/>
          </p:nvPr>
        </p:nvSpPr>
        <p:spPr/>
        <p:txBody>
          <a:bodyPr>
            <a:normAutofit/>
          </a:bodyPr>
          <a:lstStyle/>
          <a:p>
            <a:pPr marL="0" indent="0">
              <a:buNone/>
            </a:pPr>
            <a:r>
              <a:rPr lang="en-US" sz="2400" b="1" dirty="0"/>
              <a:t>Are you primarily responsible for overseeing your children's education while the primary and secondary schools are operating in remote delivery mode?</a:t>
            </a:r>
            <a:endParaRPr lang="en-US" sz="2400" dirty="0"/>
          </a:p>
          <a:p>
            <a:pPr marL="0" indent="0">
              <a:buNone/>
            </a:pPr>
            <a:r>
              <a:rPr lang="en-US" sz="2400" dirty="0"/>
              <a:t>						</a:t>
            </a:r>
            <a:r>
              <a:rPr lang="en-US" sz="2400" b="1" dirty="0"/>
              <a:t>Total 		Man	    	Woman</a:t>
            </a:r>
            <a:endParaRPr lang="en-US" sz="2400" dirty="0"/>
          </a:p>
          <a:p>
            <a:pPr marL="0" indent="0">
              <a:buNone/>
            </a:pPr>
            <a:r>
              <a:rPr lang="en-US" sz="2400" dirty="0"/>
              <a:t>Yes						29.5%		  9.7%		  </a:t>
            </a:r>
            <a:r>
              <a:rPr lang="en-US" sz="2400" dirty="0">
                <a:highlight>
                  <a:srgbClr val="FFFF00"/>
                </a:highlight>
              </a:rPr>
              <a:t>40.9%</a:t>
            </a:r>
          </a:p>
          <a:p>
            <a:pPr marL="0" indent="0">
              <a:buNone/>
            </a:pPr>
            <a:r>
              <a:rPr lang="en-US" sz="2400" dirty="0"/>
              <a:t>My partner takes on the responsibilities	  8.0%		14.5%		    4.4%</a:t>
            </a:r>
          </a:p>
          <a:p>
            <a:pPr marL="0" indent="0">
              <a:buNone/>
            </a:pPr>
            <a:r>
              <a:rPr lang="en-US" sz="2400" dirty="0"/>
              <a:t>I share the schooling responsibility 		37.5%		 50.8%		  30.2%</a:t>
            </a:r>
          </a:p>
          <a:p>
            <a:pPr marL="0" indent="0">
              <a:buNone/>
            </a:pPr>
            <a:r>
              <a:rPr lang="en-US" sz="2400" dirty="0"/>
              <a:t>Other, please specify				24.6%		 25.0%		  24.4%</a:t>
            </a:r>
          </a:p>
          <a:p>
            <a:endParaRPr lang="en-US" sz="2400" dirty="0"/>
          </a:p>
        </p:txBody>
      </p:sp>
    </p:spTree>
    <p:extLst>
      <p:ext uri="{BB962C8B-B14F-4D97-AF65-F5344CB8AC3E}">
        <p14:creationId xmlns:p14="http://schemas.microsoft.com/office/powerpoint/2010/main" val="307262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65139-D1A0-0440-BE4B-AFCD93D9A578}"/>
              </a:ext>
            </a:extLst>
          </p:cNvPr>
          <p:cNvSpPr>
            <a:spLocks noGrp="1"/>
          </p:cNvSpPr>
          <p:nvPr>
            <p:ph type="title"/>
          </p:nvPr>
        </p:nvSpPr>
        <p:spPr/>
        <p:txBody>
          <a:bodyPr>
            <a:normAutofit/>
          </a:bodyPr>
          <a:lstStyle/>
          <a:p>
            <a:r>
              <a:rPr lang="en-US" b="1" dirty="0"/>
              <a:t>Impacts: How has your research or creative work been disrupted since the spring of 2020?</a:t>
            </a:r>
            <a:r>
              <a:rPr lang="en-US" dirty="0">
                <a:effectLst/>
              </a:rPr>
              <a:t> </a:t>
            </a:r>
            <a:endParaRPr lang="en-US" dirty="0"/>
          </a:p>
        </p:txBody>
      </p:sp>
      <p:sp>
        <p:nvSpPr>
          <p:cNvPr id="3" name="Content Placeholder 2">
            <a:extLst>
              <a:ext uri="{FF2B5EF4-FFF2-40B4-BE49-F238E27FC236}">
                <a16:creationId xmlns:a16="http://schemas.microsoft.com/office/drawing/2014/main" id="{86994269-3C0D-724D-BC61-C47565E9767F}"/>
              </a:ext>
            </a:extLst>
          </p:cNvPr>
          <p:cNvSpPr>
            <a:spLocks noGrp="1"/>
          </p:cNvSpPr>
          <p:nvPr>
            <p:ph idx="1"/>
          </p:nvPr>
        </p:nvSpPr>
        <p:spPr/>
        <p:txBody>
          <a:bodyPr>
            <a:normAutofit fontScale="70000" lnSpcReduction="20000"/>
          </a:bodyPr>
          <a:lstStyle/>
          <a:p>
            <a:pPr marL="0" indent="0">
              <a:buNone/>
            </a:pPr>
            <a:r>
              <a:rPr lang="en-US" b="1" dirty="0"/>
              <a:t>Extremely disrupted only 	</a:t>
            </a:r>
          </a:p>
          <a:p>
            <a:pPr marL="0" indent="0">
              <a:buNone/>
            </a:pPr>
            <a:r>
              <a:rPr lang="en-US" b="1" dirty="0"/>
              <a:t>			</a:t>
            </a:r>
            <a:r>
              <a:rPr lang="en-US" dirty="0"/>
              <a:t>				</a:t>
            </a:r>
            <a:r>
              <a:rPr lang="en-US" b="1" dirty="0"/>
              <a:t>Total 		Man	     Woman</a:t>
            </a:r>
            <a:endParaRPr lang="en-US" dirty="0"/>
          </a:p>
          <a:p>
            <a:r>
              <a:rPr lang="en-US" dirty="0"/>
              <a:t>Research time by teaching and service responsibilities	26.1%		18.4%	      </a:t>
            </a:r>
            <a:r>
              <a:rPr lang="en-US" dirty="0">
                <a:highlight>
                  <a:srgbClr val="FFFF00"/>
                </a:highlight>
              </a:rPr>
              <a:t>26.1%</a:t>
            </a:r>
          </a:p>
          <a:p>
            <a:r>
              <a:rPr lang="en-US" dirty="0"/>
              <a:t>Research time by health or care giving responsibilities	22.2%		 16.9%	      </a:t>
            </a:r>
            <a:r>
              <a:rPr lang="en-US" dirty="0">
                <a:highlight>
                  <a:srgbClr val="FFFF00"/>
                </a:highlight>
              </a:rPr>
              <a:t>26.1% </a:t>
            </a:r>
          </a:p>
          <a:p>
            <a:r>
              <a:rPr lang="en-US" dirty="0"/>
              <a:t>Access to research facilities/labs/computing resources	19.2%		 16.9%	      </a:t>
            </a:r>
            <a:r>
              <a:rPr lang="en-US" dirty="0">
                <a:highlight>
                  <a:srgbClr val="FFFF00"/>
                </a:highlight>
              </a:rPr>
              <a:t>21.1%</a:t>
            </a:r>
          </a:p>
          <a:p>
            <a:r>
              <a:rPr lang="en-US" dirty="0"/>
              <a:t>Access to subjects, animals, cell cultures	  		24.8%		 21.4%	      </a:t>
            </a:r>
            <a:r>
              <a:rPr lang="en-US" dirty="0">
                <a:highlight>
                  <a:srgbClr val="FFFF00"/>
                </a:highlight>
              </a:rPr>
              <a:t>27.3%</a:t>
            </a:r>
          </a:p>
          <a:p>
            <a:r>
              <a:rPr lang="en-US" dirty="0"/>
              <a:t>Additional time to restart research  			17.1%		 12.6%	      </a:t>
            </a:r>
            <a:r>
              <a:rPr lang="en-US" dirty="0">
                <a:highlight>
                  <a:srgbClr val="FFFF00"/>
                </a:highlight>
              </a:rPr>
              <a:t>21.3%</a:t>
            </a:r>
          </a:p>
          <a:p>
            <a:r>
              <a:rPr lang="en-US" dirty="0"/>
              <a:t>Travel and field research opportunities  			37.7%		 40.3%	      34.5%</a:t>
            </a:r>
          </a:p>
          <a:p>
            <a:r>
              <a:rPr lang="en-US" dirty="0"/>
              <a:t>Funding to support personnel due to travel restrictions  	20.0%		 18.6%	      21.7%</a:t>
            </a:r>
          </a:p>
          <a:p>
            <a:r>
              <a:rPr lang="en-US" dirty="0"/>
              <a:t>Access to internal or external research funds	 	13.2%		    8.9%	      </a:t>
            </a:r>
            <a:r>
              <a:rPr lang="en-US" dirty="0">
                <a:highlight>
                  <a:srgbClr val="FFFF00"/>
                </a:highlight>
              </a:rPr>
              <a:t>17.4%</a:t>
            </a:r>
          </a:p>
          <a:p>
            <a:endParaRPr lang="en-US" dirty="0"/>
          </a:p>
        </p:txBody>
      </p:sp>
    </p:spTree>
    <p:extLst>
      <p:ext uri="{BB962C8B-B14F-4D97-AF65-F5344CB8AC3E}">
        <p14:creationId xmlns:p14="http://schemas.microsoft.com/office/powerpoint/2010/main" val="2606434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F6BBD-3283-8140-8444-EBB4EF2F71F5}"/>
              </a:ext>
            </a:extLst>
          </p:cNvPr>
          <p:cNvSpPr>
            <a:spLocks noGrp="1"/>
          </p:cNvSpPr>
          <p:nvPr>
            <p:ph type="title"/>
          </p:nvPr>
        </p:nvSpPr>
        <p:spPr/>
        <p:txBody>
          <a:bodyPr/>
          <a:lstStyle/>
          <a:p>
            <a:r>
              <a:rPr lang="en-US" dirty="0"/>
              <a:t>Impacts: Gendered and potentially long-term</a:t>
            </a:r>
          </a:p>
        </p:txBody>
      </p:sp>
      <p:sp>
        <p:nvSpPr>
          <p:cNvPr id="3" name="Content Placeholder 2">
            <a:extLst>
              <a:ext uri="{FF2B5EF4-FFF2-40B4-BE49-F238E27FC236}">
                <a16:creationId xmlns:a16="http://schemas.microsoft.com/office/drawing/2014/main" id="{37C53D63-5136-D342-B530-EA0EC8F3A171}"/>
              </a:ext>
            </a:extLst>
          </p:cNvPr>
          <p:cNvSpPr>
            <a:spLocks noGrp="1"/>
          </p:cNvSpPr>
          <p:nvPr>
            <p:ph idx="1"/>
          </p:nvPr>
        </p:nvSpPr>
        <p:spPr/>
        <p:txBody>
          <a:bodyPr>
            <a:normAutofit lnSpcReduction="10000"/>
          </a:bodyPr>
          <a:lstStyle/>
          <a:p>
            <a:pPr marL="0" indent="0">
              <a:buNone/>
            </a:pPr>
            <a:r>
              <a:rPr lang="en-US" dirty="0"/>
              <a:t>For TT faculty: </a:t>
            </a:r>
          </a:p>
          <a:p>
            <a:r>
              <a:rPr lang="en-US" i="1" dirty="0"/>
              <a:t>For faculty with young children, stripping access to quiet work spaces, labs, and other resources necessary for productivity has undercut their career trajectory and the impacts will ripple for years to come, as these faculty are likely at pivotal points in their career.  While allowing for delays in P &amp; T decisions and allowing for COVID-19 impact statements is a step, it does not address the profound and disproportionate impact this will have on long-term earning potential, likelihood to achieve full Professor level ranks, and inability to accept stretch assignments over the last 9 months. I feel that OSU has failed women faculty, particularly those in the Assistant and Associate Professor level ranks.</a:t>
            </a:r>
            <a:endParaRPr lang="en-US" dirty="0"/>
          </a:p>
          <a:p>
            <a:endParaRPr lang="en-US" dirty="0"/>
          </a:p>
        </p:txBody>
      </p:sp>
    </p:spTree>
    <p:extLst>
      <p:ext uri="{BB962C8B-B14F-4D97-AF65-F5344CB8AC3E}">
        <p14:creationId xmlns:p14="http://schemas.microsoft.com/office/powerpoint/2010/main" val="3456617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B6553-760F-EC41-ABB0-D2010C8C6ADD}"/>
              </a:ext>
            </a:extLst>
          </p:cNvPr>
          <p:cNvSpPr>
            <a:spLocks noGrp="1"/>
          </p:cNvSpPr>
          <p:nvPr>
            <p:ph type="title"/>
          </p:nvPr>
        </p:nvSpPr>
        <p:spPr/>
        <p:txBody>
          <a:bodyPr/>
          <a:lstStyle/>
          <a:p>
            <a:r>
              <a:rPr lang="en-US" dirty="0"/>
              <a:t>What’s hard?: Remote teaching now </a:t>
            </a:r>
          </a:p>
        </p:txBody>
      </p:sp>
      <p:sp>
        <p:nvSpPr>
          <p:cNvPr id="3" name="Content Placeholder 2">
            <a:extLst>
              <a:ext uri="{FF2B5EF4-FFF2-40B4-BE49-F238E27FC236}">
                <a16:creationId xmlns:a16="http://schemas.microsoft.com/office/drawing/2014/main" id="{D4B2A76C-8CB5-9E43-984A-8986F2D18570}"/>
              </a:ext>
            </a:extLst>
          </p:cNvPr>
          <p:cNvSpPr>
            <a:spLocks noGrp="1"/>
          </p:cNvSpPr>
          <p:nvPr>
            <p:ph idx="1"/>
          </p:nvPr>
        </p:nvSpPr>
        <p:spPr/>
        <p:txBody>
          <a:bodyPr>
            <a:normAutofit lnSpcReduction="10000"/>
          </a:bodyPr>
          <a:lstStyle/>
          <a:p>
            <a:r>
              <a:rPr lang="en-US" i="1" dirty="0"/>
              <a:t>“Teaching is WAY more work right now. Not only do I have to manage transitioning my classes to remote (and since I don't teach the same classes each term, this work has to be redone), but the students are taking way more support than normal. I'm happy to be there for them and help them succeed, but it's not sustainable.”</a:t>
            </a:r>
            <a:endParaRPr lang="en-US" dirty="0"/>
          </a:p>
          <a:p>
            <a:pPr marL="0" indent="0">
              <a:buNone/>
            </a:pPr>
            <a:endParaRPr lang="en-US" dirty="0"/>
          </a:p>
          <a:p>
            <a:r>
              <a:rPr lang="en-US" i="1" dirty="0"/>
              <a:t>“…the sheer number of students who either had COVID, had a family member with COVID, had to care *for* a family member, or work because of COVID-related family or personal financial hits… Many of these kids are struggling and hanging on by fingernails and not able to work on a 'normal' schedule that is outlined.” </a:t>
            </a:r>
            <a:endParaRPr lang="en-US" dirty="0"/>
          </a:p>
          <a:p>
            <a:endParaRPr lang="en-US" dirty="0"/>
          </a:p>
        </p:txBody>
      </p:sp>
    </p:spTree>
    <p:extLst>
      <p:ext uri="{BB962C8B-B14F-4D97-AF65-F5344CB8AC3E}">
        <p14:creationId xmlns:p14="http://schemas.microsoft.com/office/powerpoint/2010/main" val="38973317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531</TotalTime>
  <Words>1289</Words>
  <Application>Microsoft Office PowerPoint</Application>
  <PresentationFormat>Widescreen</PresentationFormat>
  <Paragraphs>96</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Constantia</vt:lpstr>
      <vt:lpstr>Office Theme</vt:lpstr>
      <vt:lpstr>Faculty Pulse Survey 5.0</vt:lpstr>
      <vt:lpstr>Big Story</vt:lpstr>
      <vt:lpstr>Generally speaking, how are you and your family doing?</vt:lpstr>
      <vt:lpstr>What makes it hard?: The ‘and more’</vt:lpstr>
      <vt:lpstr>What makes it hard?  Caregiving on top of workload</vt:lpstr>
      <vt:lpstr>Caregiving as a gendered responsibility </vt:lpstr>
      <vt:lpstr>Impacts: How has your research or creative work been disrupted since the spring of 2020? </vt:lpstr>
      <vt:lpstr>Impacts: Gendered and potentially long-term</vt:lpstr>
      <vt:lpstr>What’s hard?: Remote teaching now </vt:lpstr>
      <vt:lpstr>What’s hard?: Gendered nature of remote teaching now</vt:lpstr>
      <vt:lpstr>What’s hard?: Gendered nature of remote teaching now</vt:lpstr>
      <vt:lpstr>How could OSU help?</vt:lpstr>
      <vt:lpstr>What can you do as a Faculty Senator?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Faculty Pulse Survey 5.0</dc:title>
  <dc:creator>Kate MacTavish</dc:creator>
  <cp:lastModifiedBy>Calascibetta, Caitlin</cp:lastModifiedBy>
  <cp:revision>23</cp:revision>
  <dcterms:created xsi:type="dcterms:W3CDTF">2021-02-09T17:36:10Z</dcterms:created>
  <dcterms:modified xsi:type="dcterms:W3CDTF">2021-02-10T03:40:51Z</dcterms:modified>
</cp:coreProperties>
</file>