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104" d="100"/>
          <a:sy n="104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11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8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7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8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64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9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2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2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0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1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FF520B0-F9EF-4225-8504-D1412E6E2672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946710-78EC-47B2-93C5-DA0DE091E16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12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olleen.bee@oregonstate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8B82-B3A1-4088-88B1-FEC857565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FAR Update/Discussion with</a:t>
            </a:r>
            <a:br>
              <a:rPr lang="en-US" sz="6600" dirty="0"/>
            </a:br>
            <a:r>
              <a:rPr lang="en-US" sz="6600" dirty="0"/>
              <a:t>Faculty Senate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4315-2E29-4ED8-AD52-718FF2767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000" b="1" dirty="0"/>
              <a:t>Winter 2023</a:t>
            </a:r>
          </a:p>
          <a:p>
            <a:pPr algn="ctr"/>
            <a:r>
              <a:rPr lang="en-US" sz="3500" b="1"/>
              <a:t>Faculty Senate, February </a:t>
            </a:r>
            <a:r>
              <a:rPr lang="en-US" sz="3500" b="1" dirty="0"/>
              <a:t>9, 2023</a:t>
            </a:r>
          </a:p>
        </p:txBody>
      </p:sp>
    </p:spTree>
    <p:extLst>
      <p:ext uri="{BB962C8B-B14F-4D97-AF65-F5344CB8AC3E}">
        <p14:creationId xmlns:p14="http://schemas.microsoft.com/office/powerpoint/2010/main" val="105685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4606-13B7-4E37-A216-7F9A4A0EE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2DD82-9840-4603-B17D-7CBF4635B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0178"/>
            <a:ext cx="10635374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/>
                </a:solidFill>
              </a:rPr>
              <a:t>Academic Updates: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Academic Performance of Student-athletes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Academic Majors and factors that influence major selection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Academic Requirements of Student-athletes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Possible future topics of discussion</a:t>
            </a:r>
          </a:p>
        </p:txBody>
      </p:sp>
    </p:spTree>
    <p:extLst>
      <p:ext uri="{BB962C8B-B14F-4D97-AF65-F5344CB8AC3E}">
        <p14:creationId xmlns:p14="http://schemas.microsoft.com/office/powerpoint/2010/main" val="67248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2120E-6A21-4F90-869A-D29D2795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F4674-3AEF-452B-B19C-8B3539D3A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692182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Quarterly Performance of OSU Student-athletes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95D277D-7FEC-4C24-94B9-1FC3D175F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95171"/>
              </p:ext>
            </p:extLst>
          </p:nvPr>
        </p:nvGraphicFramePr>
        <p:xfrm>
          <a:off x="1223493" y="3063621"/>
          <a:ext cx="938909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98">
                  <a:extLst>
                    <a:ext uri="{9D8B030D-6E8A-4147-A177-3AD203B41FA5}">
                      <a16:colId xmlns:a16="http://schemas.microsoft.com/office/drawing/2014/main" val="3020503706"/>
                    </a:ext>
                  </a:extLst>
                </a:gridCol>
                <a:gridCol w="1555173">
                  <a:extLst>
                    <a:ext uri="{9D8B030D-6E8A-4147-A177-3AD203B41FA5}">
                      <a16:colId xmlns:a16="http://schemas.microsoft.com/office/drawing/2014/main" val="782398371"/>
                    </a:ext>
                  </a:extLst>
                </a:gridCol>
                <a:gridCol w="1555173">
                  <a:extLst>
                    <a:ext uri="{9D8B030D-6E8A-4147-A177-3AD203B41FA5}">
                      <a16:colId xmlns:a16="http://schemas.microsoft.com/office/drawing/2014/main" val="330153056"/>
                    </a:ext>
                  </a:extLst>
                </a:gridCol>
                <a:gridCol w="1555173">
                  <a:extLst>
                    <a:ext uri="{9D8B030D-6E8A-4147-A177-3AD203B41FA5}">
                      <a16:colId xmlns:a16="http://schemas.microsoft.com/office/drawing/2014/main" val="459570210"/>
                    </a:ext>
                  </a:extLst>
                </a:gridCol>
                <a:gridCol w="1555173">
                  <a:extLst>
                    <a:ext uri="{9D8B030D-6E8A-4147-A177-3AD203B41FA5}">
                      <a16:colId xmlns:a16="http://schemas.microsoft.com/office/drawing/2014/main" val="22918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Spring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457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teams term GPA &gt; 3.0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6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 OSU 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reported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61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4.0 term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reported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401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 online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reported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791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52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C976-27C5-4DFB-AAD4-7FBE7305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Student-athlete Academic Majors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AD1556-2CDB-4DF1-ADA9-BBE7626A36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808810"/>
              </p:ext>
            </p:extLst>
          </p:nvPr>
        </p:nvGraphicFramePr>
        <p:xfrm>
          <a:off x="1097280" y="2111646"/>
          <a:ext cx="4998720" cy="379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30">
                  <a:extLst>
                    <a:ext uri="{9D8B030D-6E8A-4147-A177-3AD203B41FA5}">
                      <a16:colId xmlns:a16="http://schemas.microsoft.com/office/drawing/2014/main" val="1910229991"/>
                    </a:ext>
                  </a:extLst>
                </a:gridCol>
                <a:gridCol w="599090">
                  <a:extLst>
                    <a:ext uri="{9D8B030D-6E8A-4147-A177-3AD203B41FA5}">
                      <a16:colId xmlns:a16="http://schemas.microsoft.com/office/drawing/2014/main" val="1089314963"/>
                    </a:ext>
                  </a:extLst>
                </a:gridCol>
              </a:tblGrid>
              <a:tr h="343055">
                <a:tc>
                  <a:txBody>
                    <a:bodyPr/>
                    <a:lstStyle/>
                    <a:p>
                      <a:r>
                        <a:rPr lang="en-US" dirty="0"/>
                        <a:t>Primary College (Fall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801875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461534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Liberal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261012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Public Health &amp; Human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349099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05038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91346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Exploratory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428830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Graduate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23911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Earth, Ocean, and Atmospheric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924365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Forestry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441322"/>
                  </a:ext>
                </a:extLst>
              </a:tr>
              <a:tr h="343055">
                <a:tc>
                  <a:txBody>
                    <a:bodyPr/>
                    <a:lstStyle/>
                    <a:p>
                      <a:r>
                        <a:rPr lang="en-US" sz="1600" dirty="0"/>
                        <a:t>College of Agricultural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865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0A3CDD-78A4-43E1-B4B3-D167709FAAB6}"/>
              </a:ext>
            </a:extLst>
          </p:cNvPr>
          <p:cNvSpPr txBox="1"/>
          <p:nvPr/>
        </p:nvSpPr>
        <p:spPr>
          <a:xfrm>
            <a:off x="6453352" y="1864175"/>
            <a:ext cx="52446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What matters to student-athletes when selecting a major?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Academic/career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Availability/scheduling of courses (in general)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Availability of online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Restrictive major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Why do scheduling, online course availability, and major requirements matter?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3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3E289-63CD-42AF-863F-6A24E0EF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82514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Student-athlete eligibility </a:t>
            </a:r>
            <a:r>
              <a:rPr lang="en-US" sz="4000" dirty="0">
                <a:solidFill>
                  <a:schemeClr val="tx1"/>
                </a:solidFill>
              </a:rPr>
              <a:t>(</a:t>
            </a:r>
            <a:r>
              <a:rPr lang="en-US" sz="3600" b="1" dirty="0">
                <a:solidFill>
                  <a:schemeClr val="tx1"/>
                </a:solidFill>
              </a:rPr>
              <a:t>it’s typically NOT GPA</a:t>
            </a:r>
            <a:r>
              <a:rPr lang="en-US" sz="4000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3115-1CDB-4E77-AD04-BC075F730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55137"/>
            <a:ext cx="10058400" cy="414596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GPA </a:t>
            </a:r>
            <a:r>
              <a:rPr lang="en-US" sz="2400" i="1" dirty="0"/>
              <a:t>AND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accent2"/>
                </a:solidFill>
              </a:rPr>
              <a:t>Percentage towards degree (PTD)</a:t>
            </a:r>
            <a:r>
              <a:rPr lang="en-US" sz="2400" b="1" dirty="0"/>
              <a:t> = 40/60/80 rule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Sophomores 40% degree completion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Juniors 60% degree completion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Seniors 80% degree completion</a:t>
            </a:r>
          </a:p>
          <a:p>
            <a:r>
              <a:rPr lang="en-US" sz="2400" dirty="0"/>
              <a:t>If student-athletes do NOT meet these requirements, they are ineligible for competition and could jeopardize their athletic scholarship limiting their access to higher education. </a:t>
            </a:r>
          </a:p>
          <a:p>
            <a:r>
              <a:rPr lang="en-US" sz="2400" dirty="0"/>
              <a:t>This is calculated at the end of each quarter by the Certifying Officer and verified annually by College advisors.</a:t>
            </a:r>
          </a:p>
          <a:p>
            <a:r>
              <a:rPr lang="en-US" sz="2400" dirty="0"/>
              <a:t>PTD has a significantly greater impact on transfer student-athletes. And the number of transfer student-athletes has been increasing across the country and at OSU.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C7160-56A7-4FB0-A2E0-028687A47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Topics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D0938-DE20-4E4C-9EDF-986AF9E06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401993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Let me know if these topics (or other relevant topics not listed) are of interest and I’m happy to return to Faculty Senate and discuss/present.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 Transfer portal data, information, rules, and updates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 Monitoring academic integrity at OSU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 Required and countable hours of a student-athlete (A day in the life of a student-athlete)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 NCAA Transformation committee updates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 Other topics?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Email: </a:t>
            </a:r>
            <a:r>
              <a:rPr lang="en-US" sz="2200" dirty="0">
                <a:hlinkClick r:id="rId2"/>
              </a:rPr>
              <a:t>colleen.bee@oregonstate.edu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2306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C3FF45-CB0E-48CF-BF21-9665F9F1D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6D7A04B-C7C5-4FC2-9583-43C079E969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205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FAR Update/Discussion with Faculty Senat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Topic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cademic Performance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Student-athlete Academic Majors&amp;quot;&quot;/&gt;&lt;property id=&quot;20307&quot; value=&quot;261&quot;/&gt;&lt;/object&gt;&lt;object type=&quot;3&quot; unique_id=&quot;10007&quot;&gt;&lt;property id=&quot;20148&quot; value=&quot;5&quot;/&gt;&lt;property id=&quot;20300&quot; value=&quot;Slide 5 - &amp;quot;PTD, Transfer Student-athletes &amp;amp; OSU&amp;quot;&quot;/&gt;&lt;property id=&quot;20307&quot; value=&quot;260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6420</TotalTime>
  <Words>415</Words>
  <Application>Microsoft Office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FAR Update/Discussion with Faculty Senate</vt:lpstr>
      <vt:lpstr>Topics</vt:lpstr>
      <vt:lpstr>Academic Performance</vt:lpstr>
      <vt:lpstr>Student-athlete Academic Majors</vt:lpstr>
      <vt:lpstr>Student-athlete eligibility (it’s typically NOT GPA)</vt:lpstr>
      <vt:lpstr>Future Topics for Discussion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  Faculty Senate EC Update</dc:title>
  <dc:creator>Bee, Colleen - COB</dc:creator>
  <cp:lastModifiedBy>Calascibetta, Caitlin</cp:lastModifiedBy>
  <cp:revision>47</cp:revision>
  <dcterms:created xsi:type="dcterms:W3CDTF">2022-12-06T17:34:41Z</dcterms:created>
  <dcterms:modified xsi:type="dcterms:W3CDTF">2023-02-09T18:26:55Z</dcterms:modified>
</cp:coreProperties>
</file>