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3"/>
  </p:notesMasterIdLst>
  <p:handoutMasterIdLst>
    <p:handoutMasterId r:id="rId24"/>
  </p:handoutMasterIdLst>
  <p:sldIdLst>
    <p:sldId id="266" r:id="rId5"/>
    <p:sldId id="400" r:id="rId6"/>
    <p:sldId id="350" r:id="rId7"/>
    <p:sldId id="397" r:id="rId8"/>
    <p:sldId id="386" r:id="rId9"/>
    <p:sldId id="388" r:id="rId10"/>
    <p:sldId id="387" r:id="rId11"/>
    <p:sldId id="385" r:id="rId12"/>
    <p:sldId id="384" r:id="rId13"/>
    <p:sldId id="389" r:id="rId14"/>
    <p:sldId id="394" r:id="rId15"/>
    <p:sldId id="393" r:id="rId16"/>
    <p:sldId id="390" r:id="rId17"/>
    <p:sldId id="392" r:id="rId18"/>
    <p:sldId id="391" r:id="rId19"/>
    <p:sldId id="399" r:id="rId20"/>
    <p:sldId id="398" r:id="rId21"/>
    <p:sldId id="337" r:id="rId22"/>
  </p:sldIdLst>
  <p:sldSz cx="12192000" cy="6858000"/>
  <p:notesSz cx="70104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1987AB-B8EA-439B-8AE0-AEC9AE3ED5CD}">
          <p14:sldIdLst>
            <p14:sldId id="266"/>
            <p14:sldId id="400"/>
            <p14:sldId id="350"/>
            <p14:sldId id="397"/>
            <p14:sldId id="386"/>
            <p14:sldId id="388"/>
            <p14:sldId id="387"/>
            <p14:sldId id="385"/>
            <p14:sldId id="384"/>
            <p14:sldId id="389"/>
            <p14:sldId id="394"/>
            <p14:sldId id="393"/>
            <p14:sldId id="390"/>
            <p14:sldId id="392"/>
            <p14:sldId id="391"/>
            <p14:sldId id="399"/>
            <p14:sldId id="398"/>
            <p14:sldId id="337"/>
          </p14:sldIdLst>
        </p14:section>
        <p14:section name="Next Steps" id="{F4502E03-FB1D-CE44-81E2-586EA000D96D}">
          <p14:sldIdLst/>
        </p14:section>
        <p14:section name="Untitled Section" id="{5339BA59-D978-4288-988D-14FDD53244B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70"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31665E-8E8E-CD46-BDAB-7B39B3612E6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55CC9AA0-DC88-6D40-8682-160ECDE1C56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1EE12BC-EC0E-6446-A774-DE9589606F67}" type="datetimeFigureOut">
              <a:rPr lang="en-US" smtClean="0"/>
              <a:t>3/17/2023</a:t>
            </a:fld>
            <a:endParaRPr lang="en-US"/>
          </a:p>
        </p:txBody>
      </p:sp>
      <p:sp>
        <p:nvSpPr>
          <p:cNvPr id="4" name="Footer Placeholder 3">
            <a:extLst>
              <a:ext uri="{FF2B5EF4-FFF2-40B4-BE49-F238E27FC236}">
                <a16:creationId xmlns:a16="http://schemas.microsoft.com/office/drawing/2014/main" id="{E299A54F-F223-C047-8C29-75C2D0917B4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1C03E6-2154-F44D-8AD5-7CE26A0BFC0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26B4A11-0E5F-3B47-AF47-0540598486C5}" type="slidenum">
              <a:rPr lang="en-US" smtClean="0"/>
              <a:t>‹#›</a:t>
            </a:fld>
            <a:endParaRPr lang="en-US"/>
          </a:p>
        </p:txBody>
      </p:sp>
    </p:spTree>
    <p:extLst>
      <p:ext uri="{BB962C8B-B14F-4D97-AF65-F5344CB8AC3E}">
        <p14:creationId xmlns:p14="http://schemas.microsoft.com/office/powerpoint/2010/main" val="228097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EB66A8-84A3-4029-AEE0-ABE9D0522317}" type="datetimeFigureOut">
              <a:rPr lang="en-US" smtClean="0"/>
              <a:t>3/17/2023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51FE3D-A77A-45B8-8A34-524A25992A1E}" type="slidenum">
              <a:rPr lang="en-US" smtClean="0"/>
              <a:t>‹#›</a:t>
            </a:fld>
            <a:endParaRPr lang="en-US"/>
          </a:p>
        </p:txBody>
      </p:sp>
    </p:spTree>
    <p:extLst>
      <p:ext uri="{BB962C8B-B14F-4D97-AF65-F5344CB8AC3E}">
        <p14:creationId xmlns:p14="http://schemas.microsoft.com/office/powerpoint/2010/main" val="36258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JoAnne</a:t>
            </a:r>
          </a:p>
        </p:txBody>
      </p:sp>
      <p:sp>
        <p:nvSpPr>
          <p:cNvPr id="4" name="Slide Number Placeholder 3"/>
          <p:cNvSpPr>
            <a:spLocks noGrp="1"/>
          </p:cNvSpPr>
          <p:nvPr>
            <p:ph type="sldNum" sz="quarter" idx="5"/>
          </p:nvPr>
        </p:nvSpPr>
        <p:spPr/>
        <p:txBody>
          <a:bodyPr/>
          <a:lstStyle/>
          <a:p>
            <a:fld id="{3A51FE3D-A77A-45B8-8A34-524A25992A1E}" type="slidenum">
              <a:rPr lang="en-US" smtClean="0"/>
              <a:t>2</a:t>
            </a:fld>
            <a:endParaRPr lang="en-US"/>
          </a:p>
        </p:txBody>
      </p:sp>
    </p:spTree>
    <p:extLst>
      <p:ext uri="{BB962C8B-B14F-4D97-AF65-F5344CB8AC3E}">
        <p14:creationId xmlns:p14="http://schemas.microsoft.com/office/powerpoint/2010/main" val="265471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JoAnne</a:t>
            </a:r>
          </a:p>
        </p:txBody>
      </p:sp>
      <p:sp>
        <p:nvSpPr>
          <p:cNvPr id="4" name="Slide Number Placeholder 3"/>
          <p:cNvSpPr>
            <a:spLocks noGrp="1"/>
          </p:cNvSpPr>
          <p:nvPr>
            <p:ph type="sldNum" sz="quarter" idx="5"/>
          </p:nvPr>
        </p:nvSpPr>
        <p:spPr/>
        <p:txBody>
          <a:bodyPr/>
          <a:lstStyle/>
          <a:p>
            <a:fld id="{3A51FE3D-A77A-45B8-8A34-524A25992A1E}" type="slidenum">
              <a:rPr lang="en-US" smtClean="0"/>
              <a:t>3</a:t>
            </a:fld>
            <a:endParaRPr lang="en-US"/>
          </a:p>
        </p:txBody>
      </p:sp>
    </p:spTree>
    <p:extLst>
      <p:ext uri="{BB962C8B-B14F-4D97-AF65-F5344CB8AC3E}">
        <p14:creationId xmlns:p14="http://schemas.microsoft.com/office/powerpoint/2010/main" val="3891581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87953" r="49988"/>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97954"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Oregon State University"/>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8760" y="4741558"/>
            <a:ext cx="1165484" cy="1216633"/>
          </a:xfrm>
          <a:prstGeom prst="rect">
            <a:avLst/>
          </a:prstGeom>
        </p:spPr>
      </p:pic>
    </p:spTree>
    <p:extLst>
      <p:ext uri="{BB962C8B-B14F-4D97-AF65-F5344CB8AC3E}">
        <p14:creationId xmlns:p14="http://schemas.microsoft.com/office/powerpoint/2010/main" val="327053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5119"/>
          <a:stretch/>
        </p:blipFill>
        <p:spPr>
          <a:xfrm>
            <a:off x="-431" y="10633"/>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b="57377"/>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latin typeface="+mn-lt"/>
              </a:defRPr>
            </a:lvl1pPr>
            <a:lvl2pPr marL="685800" indent="-228600">
              <a:buClr>
                <a:srgbClr val="DC4405"/>
              </a:buClr>
              <a:buFont typeface="Courier New" panose="02070309020205020404" pitchFamily="49" charset="0"/>
              <a:buChar char="o"/>
              <a:defRPr sz="1800">
                <a:solidFill>
                  <a:schemeClr val="bg1"/>
                </a:solidFill>
                <a:latin typeface="+mn-lt"/>
              </a:defRPr>
            </a:lvl2pPr>
            <a:lvl3pPr marL="1143000" indent="-228600">
              <a:buClr>
                <a:srgbClr val="DC4405"/>
              </a:buClr>
              <a:buFont typeface="Courier New" panose="02070309020205020404" pitchFamily="49" charset="0"/>
              <a:buChar char="o"/>
              <a:defRPr sz="1600">
                <a:solidFill>
                  <a:schemeClr val="bg1"/>
                </a:solidFill>
                <a:latin typeface="+mn-lt"/>
              </a:defRPr>
            </a:lvl3pPr>
            <a:lvl4pPr marL="1600200" indent="-228600">
              <a:buClr>
                <a:srgbClr val="DC4405"/>
              </a:buClr>
              <a:buFont typeface="Courier New" panose="02070309020205020404" pitchFamily="49" charset="0"/>
              <a:buChar char="o"/>
              <a:defRPr sz="1400">
                <a:solidFill>
                  <a:schemeClr val="bg1"/>
                </a:solidFill>
                <a:latin typeface="+mn-lt"/>
              </a:defRPr>
            </a:lvl4pPr>
            <a:lvl5pPr marL="2057400" indent="-228600">
              <a:buClr>
                <a:srgbClr val="DC4405"/>
              </a:buClr>
              <a:buFont typeface="Courier New" panose="02070309020205020404" pitchFamily="49" charset="0"/>
              <a:buChar char="o"/>
              <a:defRPr sz="140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Tree>
    <p:extLst>
      <p:ext uri="{BB962C8B-B14F-4D97-AF65-F5344CB8AC3E}">
        <p14:creationId xmlns:p14="http://schemas.microsoft.com/office/powerpoint/2010/main" val="205637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a:t>Icon image</a:t>
            </a:r>
          </a:p>
        </p:txBody>
      </p:sp>
      <p:sp>
        <p:nvSpPr>
          <p:cNvPr id="16" name="Text Placeholder 15"/>
          <p:cNvSpPr>
            <a:spLocks noGrp="1"/>
          </p:cNvSpPr>
          <p:nvPr>
            <p:ph type="body" sz="quarter" idx="13" hasCustomPrompt="1"/>
          </p:nvPr>
        </p:nvSpPr>
        <p:spPr>
          <a:xfrm>
            <a:off x="618309" y="318902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a:t>Icon image</a:t>
            </a:r>
          </a:p>
        </p:txBody>
      </p:sp>
      <p:sp>
        <p:nvSpPr>
          <p:cNvPr id="19" name="Text Placeholder 15"/>
          <p:cNvSpPr>
            <a:spLocks noGrp="1"/>
          </p:cNvSpPr>
          <p:nvPr>
            <p:ph type="body" sz="quarter" idx="15" hasCustomPrompt="1"/>
          </p:nvPr>
        </p:nvSpPr>
        <p:spPr>
          <a:xfrm>
            <a:off x="4483839" y="3180590"/>
            <a:ext cx="3191743"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a:t>Icon image</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2183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a:t>Icon image</a:t>
            </a:r>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a:t>Icon image</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a:t>Icon image</a:t>
            </a:r>
          </a:p>
        </p:txBody>
      </p:sp>
      <p:sp>
        <p:nvSpPr>
          <p:cNvPr id="21" name="Text Placeholder 15"/>
          <p:cNvSpPr>
            <a:spLocks noGrp="1"/>
          </p:cNvSpPr>
          <p:nvPr>
            <p:ph type="body" sz="quarter" idx="17" hasCustomPrompt="1"/>
          </p:nvPr>
        </p:nvSpPr>
        <p:spPr>
          <a:xfrm>
            <a:off x="8355642" y="318939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3595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9813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Text Placeholder 15"/>
          <p:cNvSpPr>
            <a:spLocks noGrp="1"/>
          </p:cNvSpPr>
          <p:nvPr>
            <p:ph type="body" sz="quarter" idx="17" hasCustomPrompt="1"/>
          </p:nvPr>
        </p:nvSpPr>
        <p:spPr>
          <a:xfrm>
            <a:off x="8357930" y="2016713"/>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989991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3620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4052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838" b="5"/>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1010766"/>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F4F0F-2CBB-394C-8D28-1DF130774BB0}"/>
              </a:ext>
            </a:extLst>
          </p:cNvPr>
          <p:cNvSpPr>
            <a:spLocks noGrp="1"/>
          </p:cNvSpPr>
          <p:nvPr>
            <p:ph type="title"/>
          </p:nvPr>
        </p:nvSpPr>
        <p:spPr>
          <a:xfrm>
            <a:off x="4326414" y="2813879"/>
            <a:ext cx="7326313" cy="1263176"/>
          </a:xfrm>
        </p:spPr>
        <p:txBody>
          <a:bodyPr/>
          <a:lstStyle>
            <a:lvl1pPr>
              <a:defRPr sz="2800" b="1" i="0" cap="all" baseline="0">
                <a:solidFill>
                  <a:schemeClr val="bg1"/>
                </a:solidFill>
              </a:defRPr>
            </a:lvl1pPr>
          </a:lstStyle>
          <a:p>
            <a:r>
              <a:rPr lang="en-US"/>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a:t>Icon image</a:t>
            </a:r>
          </a:p>
        </p:txBody>
      </p:sp>
    </p:spTree>
    <p:extLst>
      <p:ext uri="{BB962C8B-B14F-4D97-AF65-F5344CB8AC3E}">
        <p14:creationId xmlns:p14="http://schemas.microsoft.com/office/powerpoint/2010/main" val="15804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722" b="5"/>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3C989-1309-994B-B24D-52010CD78D09}"/>
              </a:ext>
            </a:extLst>
          </p:cNvPr>
          <p:cNvSpPr>
            <a:spLocks noGrp="1"/>
          </p:cNvSpPr>
          <p:nvPr>
            <p:ph type="title"/>
          </p:nvPr>
        </p:nvSpPr>
        <p:spPr>
          <a:xfrm>
            <a:off x="4245549" y="2893321"/>
            <a:ext cx="7326314" cy="1104292"/>
          </a:xfrm>
        </p:spPr>
        <p:txBody>
          <a:bodyPr>
            <a:normAutofit/>
          </a:bodyPr>
          <a:lstStyle>
            <a:lvl1pPr>
              <a:defRPr sz="2800" b="1" i="0" cap="all" baseline="0">
                <a:solidFill>
                  <a:schemeClr val="bg1"/>
                </a:solidFill>
              </a:defRPr>
            </a:lvl1pPr>
          </a:lstStyle>
          <a:p>
            <a:r>
              <a:rPr lang="en-US"/>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a:t>Icon image</a:t>
            </a:r>
          </a:p>
        </p:txBody>
      </p:sp>
    </p:spTree>
    <p:extLst>
      <p:ext uri="{BB962C8B-B14F-4D97-AF65-F5344CB8AC3E}">
        <p14:creationId xmlns:p14="http://schemas.microsoft.com/office/powerpoint/2010/main" val="3677839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a:solidFill>
                <a:schemeClr val="tx1"/>
              </a:solidFill>
            </a:endParaRP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2" name="Title 1">
            <a:extLst>
              <a:ext uri="{FF2B5EF4-FFF2-40B4-BE49-F238E27FC236}">
                <a16:creationId xmlns:a16="http://schemas.microsoft.com/office/drawing/2014/main" id="{76401478-0708-F548-B1EB-39A1F96851D4}"/>
              </a:ext>
            </a:extLst>
          </p:cNvPr>
          <p:cNvSpPr>
            <a:spLocks noGrp="1"/>
          </p:cNvSpPr>
          <p:nvPr>
            <p:ph type="title"/>
          </p:nvPr>
        </p:nvSpPr>
        <p:spPr>
          <a:xfrm>
            <a:off x="1530350" y="1875092"/>
            <a:ext cx="9112250" cy="808430"/>
          </a:xfrm>
        </p:spPr>
        <p:txBody>
          <a:bodyPr>
            <a:normAutofit/>
          </a:bodyPr>
          <a:lstStyle>
            <a:lvl1pPr algn="ctr">
              <a:defRPr sz="2800" b="1" i="0" baseline="0"/>
            </a:lvl1pPr>
          </a:lstStyle>
          <a:p>
            <a:r>
              <a:rPr lang="en-US"/>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lvl1pPr>
            <a:lvl2pPr marL="742950" indent="-285750">
              <a:buClr>
                <a:srgbClr val="DC4405"/>
              </a:buClr>
              <a:buFont typeface="Courier New" panose="02070309020205020404" pitchFamily="49" charset="0"/>
              <a:buChar char="o"/>
              <a:defRPr sz="1800" baseline="0">
                <a:latin typeface="+mn-lt"/>
              </a:defRPr>
            </a:lvl2pPr>
            <a:lvl3pPr marL="1200150" indent="-285750">
              <a:buClr>
                <a:srgbClr val="DC4405"/>
              </a:buClr>
              <a:buFont typeface="Courier New" panose="02070309020205020404" pitchFamily="49" charset="0"/>
              <a:buChar char="o"/>
              <a:defRPr sz="1600" baseline="0"/>
            </a:lvl3pPr>
            <a:lvl4pPr marL="1543050" indent="-171450">
              <a:buClr>
                <a:srgbClr val="DC4405"/>
              </a:buClr>
              <a:buFont typeface="Courier New" panose="02070309020205020404" pitchFamily="49" charset="0"/>
              <a:buChar char="o"/>
              <a:defRPr sz="1400" baseline="0"/>
            </a:lvl4pPr>
            <a:lvl5pPr marL="2000250" indent="-171450">
              <a:buClr>
                <a:srgbClr val="DC4405"/>
              </a:buClr>
              <a:buFont typeface="Courier New" panose="02070309020205020404" pitchFamily="49" charset="0"/>
              <a:buChar char="o"/>
              <a:defRPr sz="12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8405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5138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12" name="Title 1">
            <a:extLst>
              <a:ext uri="{FF2B5EF4-FFF2-40B4-BE49-F238E27FC236}">
                <a16:creationId xmlns:a16="http://schemas.microsoft.com/office/drawing/2014/main" id="{871F63B3-6FE0-3D4F-9AB1-C16F92155865}"/>
              </a:ext>
            </a:extLst>
          </p:cNvPr>
          <p:cNvSpPr>
            <a:spLocks noGrp="1"/>
          </p:cNvSpPr>
          <p:nvPr>
            <p:ph type="title"/>
          </p:nvPr>
        </p:nvSpPr>
        <p:spPr>
          <a:xfrm>
            <a:off x="1530350" y="1875092"/>
            <a:ext cx="9112250" cy="808430"/>
          </a:xfrm>
        </p:spPr>
        <p:txBody>
          <a:bodyPr>
            <a:normAutofit/>
          </a:bodyPr>
          <a:lstStyle>
            <a:lvl1pPr algn="ctr">
              <a:defRPr sz="2800" b="1" i="0" baseline="0">
                <a:solidFill>
                  <a:schemeClr val="bg1"/>
                </a:solidFill>
              </a:defRPr>
            </a:lvl1pPr>
          </a:lstStyle>
          <a:p>
            <a:r>
              <a:rPr lang="en-US"/>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75886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10" name="Title 1">
            <a:extLst>
              <a:ext uri="{FF2B5EF4-FFF2-40B4-BE49-F238E27FC236}">
                <a16:creationId xmlns:a16="http://schemas.microsoft.com/office/drawing/2014/main" id="{BB34C4C1-9B17-BE4B-864B-32014387B804}"/>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a:t>Click to edit Master title style</a:t>
            </a:r>
          </a:p>
        </p:txBody>
      </p:sp>
      <p:sp>
        <p:nvSpPr>
          <p:cNvPr id="9" name="Text Placeholder 8"/>
          <p:cNvSpPr>
            <a:spLocks noGrp="1"/>
          </p:cNvSpPr>
          <p:nvPr>
            <p:ph type="body" sz="quarter" idx="10" hasCustomPrompt="1"/>
          </p:nvPr>
        </p:nvSpPr>
        <p:spPr>
          <a:xfrm>
            <a:off x="1530350" y="2720788"/>
            <a:ext cx="9112250" cy="1606738"/>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1627209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10" name="Title 1">
            <a:extLst>
              <a:ext uri="{FF2B5EF4-FFF2-40B4-BE49-F238E27FC236}">
                <a16:creationId xmlns:a16="http://schemas.microsoft.com/office/drawing/2014/main" id="{8BF70703-6BF1-C845-A5DA-3580FFC5EA79}"/>
              </a:ext>
            </a:extLst>
          </p:cNvPr>
          <p:cNvSpPr>
            <a:spLocks noGrp="1"/>
          </p:cNvSpPr>
          <p:nvPr>
            <p:ph type="title"/>
          </p:nvPr>
        </p:nvSpPr>
        <p:spPr>
          <a:xfrm>
            <a:off x="1530350" y="1910830"/>
            <a:ext cx="9112250" cy="808430"/>
          </a:xfrm>
        </p:spPr>
        <p:txBody>
          <a:bodyPr>
            <a:normAutofit/>
          </a:bodyPr>
          <a:lstStyle>
            <a:lvl1pPr algn="ctr">
              <a:defRPr sz="2800" b="1" i="0" baseline="0">
                <a:solidFill>
                  <a:schemeClr val="bg1"/>
                </a:solidFill>
              </a:defRPr>
            </a:lvl1pPr>
          </a:lstStyle>
          <a:p>
            <a:r>
              <a:rPr lang="en-US"/>
              <a:t>Click to edit Master title style</a:t>
            </a:r>
          </a:p>
        </p:txBody>
      </p:sp>
      <p:sp>
        <p:nvSpPr>
          <p:cNvPr id="9" name="Text Placeholder 8"/>
          <p:cNvSpPr>
            <a:spLocks noGrp="1"/>
          </p:cNvSpPr>
          <p:nvPr>
            <p:ph type="body" sz="quarter" idx="10" hasCustomPrompt="1"/>
          </p:nvPr>
        </p:nvSpPr>
        <p:spPr>
          <a:xfrm>
            <a:off x="1530350" y="2761861"/>
            <a:ext cx="9112250" cy="1565664"/>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
                <a:srgbClr val="DC4405"/>
              </a:buClr>
              <a:buSzTx/>
              <a:buFont typeface="Courier New" panose="02070309020205020404" pitchFamily="49" charset="0"/>
              <a:buChar char="o"/>
              <a:tabLst/>
              <a:defRPr/>
            </a:pPr>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997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10" name="Title 1">
            <a:extLst>
              <a:ext uri="{FF2B5EF4-FFF2-40B4-BE49-F238E27FC236}">
                <a16:creationId xmlns:a16="http://schemas.microsoft.com/office/drawing/2014/main" id="{1D989875-230F-E04E-A996-BB83824C1303}"/>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a:t>Click to edit Master title style</a:t>
            </a:r>
          </a:p>
        </p:txBody>
      </p:sp>
      <p:sp>
        <p:nvSpPr>
          <p:cNvPr id="9" name="Text Placeholder 8"/>
          <p:cNvSpPr>
            <a:spLocks noGrp="1"/>
          </p:cNvSpPr>
          <p:nvPr>
            <p:ph type="body" sz="quarter" idx="10" hasCustomPrompt="1"/>
          </p:nvPr>
        </p:nvSpPr>
        <p:spPr>
          <a:xfrm>
            <a:off x="1530350" y="2758052"/>
            <a:ext cx="9112250" cy="1569473"/>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2998805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10" name="Title 1">
            <a:extLst>
              <a:ext uri="{FF2B5EF4-FFF2-40B4-BE49-F238E27FC236}">
                <a16:creationId xmlns:a16="http://schemas.microsoft.com/office/drawing/2014/main" id="{545FBC4E-4719-5B44-AFFB-ED854845F11B}"/>
              </a:ext>
            </a:extLst>
          </p:cNvPr>
          <p:cNvSpPr>
            <a:spLocks noGrp="1"/>
          </p:cNvSpPr>
          <p:nvPr>
            <p:ph type="title"/>
          </p:nvPr>
        </p:nvSpPr>
        <p:spPr>
          <a:xfrm>
            <a:off x="1530350" y="1892169"/>
            <a:ext cx="9112250" cy="808430"/>
          </a:xfrm>
        </p:spPr>
        <p:txBody>
          <a:bodyPr>
            <a:normAutofit/>
          </a:bodyPr>
          <a:lstStyle>
            <a:lvl1pPr algn="ctr">
              <a:defRPr sz="2800" b="1" i="0" baseline="0">
                <a:solidFill>
                  <a:schemeClr val="bg1"/>
                </a:solidFill>
              </a:defRPr>
            </a:lvl1pPr>
          </a:lstStyle>
          <a:p>
            <a:r>
              <a:rPr lang="en-US"/>
              <a:t>Click to edit Master title style</a:t>
            </a:r>
          </a:p>
        </p:txBody>
      </p:sp>
      <p:sp>
        <p:nvSpPr>
          <p:cNvPr id="9" name="Text Placeholder 8"/>
          <p:cNvSpPr>
            <a:spLocks noGrp="1"/>
          </p:cNvSpPr>
          <p:nvPr>
            <p:ph type="body" sz="quarter" idx="10" hasCustomPrompt="1"/>
          </p:nvPr>
        </p:nvSpPr>
        <p:spPr>
          <a:xfrm>
            <a:off x="1530350" y="2724539"/>
            <a:ext cx="9112250" cy="1602986"/>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latin typeface="+mn-lt"/>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latin typeface="+mn-lt"/>
              </a:defRPr>
            </a:lvl3pPr>
            <a:lvl4pPr marL="1543050" indent="-171450">
              <a:buClr>
                <a:srgbClr val="DC4405"/>
              </a:buClr>
              <a:buFont typeface="Courier New" panose="02070309020205020404" pitchFamily="49" charset="0"/>
              <a:buChar char="o"/>
              <a:defRPr sz="1400" baseline="0">
                <a:solidFill>
                  <a:schemeClr val="bg1"/>
                </a:solidFill>
                <a:latin typeface="+mn-lt"/>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44193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148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Tree>
    <p:extLst>
      <p:ext uri="{BB962C8B-B14F-4D97-AF65-F5344CB8AC3E}">
        <p14:creationId xmlns:p14="http://schemas.microsoft.com/office/powerpoint/2010/main" val="428995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Tree>
    <p:extLst>
      <p:ext uri="{BB962C8B-B14F-4D97-AF65-F5344CB8AC3E}">
        <p14:creationId xmlns:p14="http://schemas.microsoft.com/office/powerpoint/2010/main" val="834946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Tree>
    <p:extLst>
      <p:ext uri="{BB962C8B-B14F-4D97-AF65-F5344CB8AC3E}">
        <p14:creationId xmlns:p14="http://schemas.microsoft.com/office/powerpoint/2010/main" val="185927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Tree>
    <p:extLst>
      <p:ext uri="{BB962C8B-B14F-4D97-AF65-F5344CB8AC3E}">
        <p14:creationId xmlns:p14="http://schemas.microsoft.com/office/powerpoint/2010/main" val="43484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0012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hasCustomPrompt="1"/>
          </p:nvPr>
        </p:nvSpPr>
        <p:spPr>
          <a:xfrm>
            <a:off x="882650" y="1914525"/>
            <a:ext cx="10452100" cy="4549775"/>
          </a:xfrm>
        </p:spPr>
        <p:txBody>
          <a:bodyPr>
            <a:normAutofit/>
          </a:bodyPr>
          <a:lstStyle>
            <a:lvl1pPr marL="514350" indent="-514350">
              <a:buFont typeface="+mj-lt"/>
              <a:buAutoNum type="arabicPeriod"/>
              <a:defRPr sz="2000" baseline="0">
                <a:solidFill>
                  <a:schemeClr val="bg1"/>
                </a:solidFill>
              </a:defRPr>
            </a:lvl1pPr>
            <a:lvl2pPr marL="914400" indent="-457200">
              <a:buFont typeface="+mj-lt"/>
              <a:buAutoNum type="arabicPeriod"/>
              <a:defRPr sz="1800" baseline="0">
                <a:solidFill>
                  <a:schemeClr val="bg1"/>
                </a:solidFill>
                <a:latin typeface="+mn-lt"/>
              </a:defRPr>
            </a:lvl2pPr>
            <a:lvl3pPr marL="1371600" indent="-457200">
              <a:buFont typeface="+mj-lt"/>
              <a:buAutoNum type="arabicPeriod"/>
              <a:defRPr sz="1600" baseline="0">
                <a:solidFill>
                  <a:schemeClr val="bg1"/>
                </a:solidFill>
              </a:defRPr>
            </a:lvl3pPr>
            <a:lvl4pPr marL="1714500" indent="-342900">
              <a:buFont typeface="+mj-lt"/>
              <a:buAutoNum type="arabicPeriod"/>
              <a:defRPr sz="1400" baseline="0">
                <a:solidFill>
                  <a:schemeClr val="bg1"/>
                </a:solidFill>
              </a:defRPr>
            </a:lvl4pPr>
            <a:lvl5pPr marL="2171700" indent="-342900">
              <a:buFont typeface="+mj-lt"/>
              <a:buAutoNum type="arabicPeriod"/>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914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407378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52730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a:t>Icon image</a:t>
            </a:r>
          </a:p>
        </p:txBody>
      </p:sp>
    </p:spTree>
    <p:extLst>
      <p:ext uri="{BB962C8B-B14F-4D97-AF65-F5344CB8AC3E}">
        <p14:creationId xmlns:p14="http://schemas.microsoft.com/office/powerpoint/2010/main" val="36607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sp>
        <p:nvSpPr>
          <p:cNvPr id="39"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900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extLst>
      <p:ext uri="{BB962C8B-B14F-4D97-AF65-F5344CB8AC3E}">
        <p14:creationId xmlns:p14="http://schemas.microsoft.com/office/powerpoint/2010/main" val="3240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6049"/>
          <a:stretch/>
        </p:blipFill>
        <p:spPr>
          <a:xfrm>
            <a:off x="-431" y="95692"/>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75" b="57376"/>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baseline="0">
                <a:latin typeface="+mn-lt"/>
              </a:defRPr>
            </a:lvl1pPr>
            <a:lvl2pPr marL="685800" indent="-228600">
              <a:buClr>
                <a:srgbClr val="DC4405"/>
              </a:buClr>
              <a:buFont typeface="Courier New" panose="02070309020205020404" pitchFamily="49" charset="0"/>
              <a:buChar char="o"/>
              <a:defRPr sz="1800" baseline="0">
                <a:latin typeface="+mn-lt"/>
              </a:defRPr>
            </a:lvl2pPr>
            <a:lvl3pPr marL="1143000" indent="-228600">
              <a:buClr>
                <a:srgbClr val="DC4405"/>
              </a:buClr>
              <a:buFont typeface="Courier New" panose="02070309020205020404" pitchFamily="49" charset="0"/>
              <a:buChar char="o"/>
              <a:defRPr sz="1600" baseline="0">
                <a:latin typeface="+mn-lt"/>
              </a:defRPr>
            </a:lvl3pPr>
            <a:lvl4pPr marL="1600200" indent="-228600">
              <a:buClr>
                <a:srgbClr val="DC4405"/>
              </a:buClr>
              <a:buFont typeface="Courier New" panose="02070309020205020404" pitchFamily="49" charset="0"/>
              <a:buChar char="o"/>
              <a:defRPr sz="1400" baseline="0">
                <a:latin typeface="+mn-lt"/>
              </a:defRPr>
            </a:lvl4pPr>
            <a:lvl5pPr marL="2057400" indent="-228600">
              <a:buClr>
                <a:srgbClr val="DC4405"/>
              </a:buClr>
              <a:buFont typeface="Courier New" panose="02070309020205020404" pitchFamily="49" charset="0"/>
              <a:buChar char="o"/>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Tree>
    <p:extLst>
      <p:ext uri="{BB962C8B-B14F-4D97-AF65-F5344CB8AC3E}">
        <p14:creationId xmlns:p14="http://schemas.microsoft.com/office/powerpoint/2010/main" val="160076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3/17/2023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extLst>
      <p:ext uri="{BB962C8B-B14F-4D97-AF65-F5344CB8AC3E}">
        <p14:creationId xmlns:p14="http://schemas.microsoft.com/office/powerpoint/2010/main" val="113110107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79" r:id="rId5"/>
    <p:sldLayoutId id="2147483688" r:id="rId6"/>
    <p:sldLayoutId id="2147483690" r:id="rId7"/>
    <p:sldLayoutId id="2147483680" r:id="rId8"/>
    <p:sldLayoutId id="2147483689" r:id="rId9"/>
    <p:sldLayoutId id="2147483681" r:id="rId10"/>
    <p:sldLayoutId id="2147483691" r:id="rId11"/>
    <p:sldLayoutId id="2147483692"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2800" b="1" i="0" u="none"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u="none" kern="1200" baseline="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11476"/>
            <a:ext cx="8977745" cy="2387600"/>
          </a:xfrm>
        </p:spPr>
        <p:txBody>
          <a:bodyPr>
            <a:normAutofit/>
          </a:bodyPr>
          <a:lstStyle/>
          <a:p>
            <a:r>
              <a:rPr lang="en-US">
                <a:latin typeface="Verdana"/>
                <a:ea typeface="Verdana"/>
                <a:cs typeface="Verdana" charset="0"/>
              </a:rPr>
              <a:t>Faculty Senate Special Session</a:t>
            </a:r>
            <a:br>
              <a:rPr lang="en-US">
                <a:latin typeface="Verdana"/>
                <a:ea typeface="Verdana"/>
                <a:cs typeface="Verdana" charset="0"/>
              </a:rPr>
            </a:br>
            <a:r>
              <a:rPr lang="en-US">
                <a:latin typeface="Verdana"/>
                <a:ea typeface="Verdana"/>
                <a:cs typeface="Verdana" charset="0"/>
              </a:rPr>
              <a:t>Learning Outcomes, Criteria and Rationale (LOCR) </a:t>
            </a:r>
            <a:endParaRPr lang="en-US">
              <a:latin typeface="Verdana" charset="0"/>
              <a:ea typeface="Verdana" charset="0"/>
              <a:cs typeface="Verdana" charset="0"/>
            </a:endParaRPr>
          </a:p>
        </p:txBody>
      </p:sp>
      <p:sp>
        <p:nvSpPr>
          <p:cNvPr id="3" name="Subtitle 2"/>
          <p:cNvSpPr>
            <a:spLocks noGrp="1"/>
          </p:cNvSpPr>
          <p:nvPr>
            <p:ph type="subTitle" idx="1"/>
          </p:nvPr>
        </p:nvSpPr>
        <p:spPr>
          <a:xfrm>
            <a:off x="609600" y="4768228"/>
            <a:ext cx="7869382" cy="1269342"/>
          </a:xfrm>
        </p:spPr>
        <p:txBody>
          <a:bodyPr>
            <a:normAutofit fontScale="70000" lnSpcReduction="20000"/>
          </a:bodyPr>
          <a:lstStyle/>
          <a:p>
            <a:r>
              <a:rPr lang="en-US" i="1">
                <a:latin typeface="Verdana"/>
                <a:ea typeface="Verdana"/>
                <a:cs typeface="Verdana" charset="0"/>
              </a:rPr>
              <a:t>March 17, 2023</a:t>
            </a:r>
          </a:p>
          <a:p>
            <a:r>
              <a:rPr lang="en-US" i="1">
                <a:latin typeface="Verdana"/>
                <a:ea typeface="Verdana"/>
                <a:cs typeface="Verdana" charset="0"/>
              </a:rPr>
              <a:t>2:00 – 4:00 pm</a:t>
            </a:r>
            <a:endParaRPr lang="en-US" i="1">
              <a:latin typeface="Verdana" charset="0"/>
              <a:ea typeface="Verdana" charset="0"/>
              <a:cs typeface="Verdana" charset="0"/>
            </a:endParaRPr>
          </a:p>
          <a:p>
            <a:r>
              <a:rPr lang="en-US" i="1" err="1">
                <a:latin typeface="Verdana"/>
                <a:ea typeface="Verdana"/>
              </a:rPr>
              <a:t>LaSells</a:t>
            </a:r>
            <a:r>
              <a:rPr lang="en-US" i="1">
                <a:latin typeface="Verdana"/>
                <a:ea typeface="Verdana"/>
              </a:rPr>
              <a:t> Stewart Center, Construction &amp; Engineering Hall and Zoom Webinar</a:t>
            </a:r>
            <a:endParaRPr lang="en-US" i="1">
              <a:latin typeface="Verdana" charset="0"/>
              <a:ea typeface="Verdana" charset="0"/>
            </a:endParaRPr>
          </a:p>
          <a:p>
            <a:endParaRPr lang="en-US" i="1">
              <a:latin typeface="Verdana" charset="0"/>
              <a:ea typeface="Verdana" charset="0"/>
            </a:endParaRPr>
          </a:p>
          <a:p>
            <a:endParaRPr lang="en-US"/>
          </a:p>
        </p:txBody>
      </p:sp>
    </p:spTree>
    <p:extLst>
      <p:ext uri="{BB962C8B-B14F-4D97-AF65-F5344CB8AC3E}">
        <p14:creationId xmlns:p14="http://schemas.microsoft.com/office/powerpoint/2010/main" val="159406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25DD-A82C-1D0B-23C2-56070777BFBE}"/>
              </a:ext>
            </a:extLst>
          </p:cNvPr>
          <p:cNvSpPr>
            <a:spLocks noGrp="1"/>
          </p:cNvSpPr>
          <p:nvPr>
            <p:ph type="title"/>
          </p:nvPr>
        </p:nvSpPr>
        <p:spPr/>
        <p:txBody>
          <a:bodyPr/>
          <a:lstStyle/>
          <a:p>
            <a:r>
              <a:rPr lang="en-US" b="0">
                <a:solidFill>
                  <a:srgbClr val="D73F09"/>
                </a:solidFill>
                <a:latin typeface="Verdana"/>
                <a:ea typeface="Verdana"/>
              </a:rPr>
              <a:t>SCIENTIFIC INQUIRY AND ANALYSIS – Lori </a:t>
            </a:r>
            <a:r>
              <a:rPr lang="en-US" b="0" err="1">
                <a:solidFill>
                  <a:srgbClr val="D73F09"/>
                </a:solidFill>
                <a:latin typeface="Verdana"/>
                <a:ea typeface="Verdana"/>
              </a:rPr>
              <a:t>Kayes</a:t>
            </a:r>
            <a:endParaRPr lang="en-US">
              <a:latin typeface="Verdana"/>
              <a:ea typeface="Verdana"/>
            </a:endParaRPr>
          </a:p>
        </p:txBody>
      </p:sp>
      <p:sp>
        <p:nvSpPr>
          <p:cNvPr id="4" name="Content Placeholder 3">
            <a:extLst>
              <a:ext uri="{FF2B5EF4-FFF2-40B4-BE49-F238E27FC236}">
                <a16:creationId xmlns:a16="http://schemas.microsoft.com/office/drawing/2014/main" id="{FF639EFA-0843-72D6-01FF-C39A45501503}"/>
              </a:ext>
            </a:extLst>
          </p:cNvPr>
          <p:cNvSpPr>
            <a:spLocks noGrp="1"/>
          </p:cNvSpPr>
          <p:nvPr>
            <p:ph idx="1"/>
          </p:nvPr>
        </p:nvSpPr>
        <p:spPr>
          <a:xfrm>
            <a:off x="1474235" y="1868490"/>
            <a:ext cx="9879564" cy="3771631"/>
          </a:xfrm>
        </p:spPr>
        <p:txBody>
          <a:bodyPr>
            <a:noAutofit/>
          </a:bodyPr>
          <a:lstStyle/>
          <a:p>
            <a:pPr lvl="1"/>
            <a:r>
              <a:rPr lang="en-US" sz="2400"/>
              <a:t>Utilize scientific language, concepts, hypotheses, theories, and laws of basic natural sciences.</a:t>
            </a:r>
          </a:p>
          <a:p>
            <a:pPr lvl="1"/>
            <a:endParaRPr lang="en-US" sz="2400"/>
          </a:p>
          <a:p>
            <a:pPr lvl="1"/>
            <a:r>
              <a:rPr lang="en-US" sz="2400"/>
              <a:t>Apply the cyclical process of science and think critically by constructing consistent explanations and drawing conclusions based on empirical evidence and current scientific understanding.</a:t>
            </a:r>
          </a:p>
          <a:p>
            <a:pPr lvl="1"/>
            <a:endParaRPr lang="en-US" sz="2400"/>
          </a:p>
          <a:p>
            <a:pPr lvl="1"/>
            <a:r>
              <a:rPr lang="en-US" sz="2400"/>
              <a:t>Articulate the consequences and implications of science for society, daily life, and decision-making.</a:t>
            </a:r>
          </a:p>
        </p:txBody>
      </p:sp>
      <p:pic>
        <p:nvPicPr>
          <p:cNvPr id="5" name="Picture 4" descr="&quot;&quot;">
            <a:extLst>
              <a:ext uri="{FF2B5EF4-FFF2-40B4-BE49-F238E27FC236}">
                <a16:creationId xmlns:a16="http://schemas.microsoft.com/office/drawing/2014/main" id="{F2CD702E-B6E2-FA6C-189B-F3703E6C25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346" y="649967"/>
            <a:ext cx="504121" cy="504121"/>
          </a:xfrm>
          <a:prstGeom prst="rect">
            <a:avLst/>
          </a:prstGeom>
        </p:spPr>
      </p:pic>
    </p:spTree>
    <p:extLst>
      <p:ext uri="{BB962C8B-B14F-4D97-AF65-F5344CB8AC3E}">
        <p14:creationId xmlns:p14="http://schemas.microsoft.com/office/powerpoint/2010/main" val="369118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A444-2A32-8B2B-7B7C-EADE0E0722A5}"/>
              </a:ext>
            </a:extLst>
          </p:cNvPr>
          <p:cNvSpPr>
            <a:spLocks noGrp="1"/>
          </p:cNvSpPr>
          <p:nvPr>
            <p:ph type="title"/>
          </p:nvPr>
        </p:nvSpPr>
        <p:spPr>
          <a:xfrm>
            <a:off x="4326414" y="2813879"/>
            <a:ext cx="7355046" cy="1263176"/>
          </a:xfrm>
        </p:spPr>
        <p:txBody>
          <a:bodyPr/>
          <a:lstStyle/>
          <a:p>
            <a:r>
              <a:rPr lang="en-US">
                <a:ea typeface="Verdana"/>
              </a:rPr>
              <a:t>Comments, feedback, questions – Foundation Group</a:t>
            </a:r>
            <a:endParaRPr lang="en-US"/>
          </a:p>
        </p:txBody>
      </p:sp>
      <p:sp>
        <p:nvSpPr>
          <p:cNvPr id="3" name="Picture Placeholder 2">
            <a:extLst>
              <a:ext uri="{FF2B5EF4-FFF2-40B4-BE49-F238E27FC236}">
                <a16:creationId xmlns:a16="http://schemas.microsoft.com/office/drawing/2014/main" id="{0DBF53D7-0763-218A-49DF-3C94AFBB8D73}"/>
              </a:ext>
            </a:extLst>
          </p:cNvPr>
          <p:cNvSpPr>
            <a:spLocks noGrp="1"/>
          </p:cNvSpPr>
          <p:nvPr>
            <p:ph type="pic" sz="quarter" idx="12"/>
          </p:nvPr>
        </p:nvSpPr>
        <p:spPr/>
      </p:sp>
      <p:pic>
        <p:nvPicPr>
          <p:cNvPr id="5" name="Picture 4" descr="&quot;&quot;">
            <a:extLst>
              <a:ext uri="{FF2B5EF4-FFF2-40B4-BE49-F238E27FC236}">
                <a16:creationId xmlns:a16="http://schemas.microsoft.com/office/drawing/2014/main" id="{54D11344-8EEE-8C2B-B521-0C4E8750FA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237" y="2329567"/>
            <a:ext cx="2231800" cy="2231800"/>
          </a:xfrm>
          <a:prstGeom prst="rect">
            <a:avLst/>
          </a:prstGeom>
        </p:spPr>
      </p:pic>
    </p:spTree>
    <p:extLst>
      <p:ext uri="{BB962C8B-B14F-4D97-AF65-F5344CB8AC3E}">
        <p14:creationId xmlns:p14="http://schemas.microsoft.com/office/powerpoint/2010/main" val="277549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5F10-8DA6-3E64-580E-99438843473C}"/>
              </a:ext>
            </a:extLst>
          </p:cNvPr>
          <p:cNvSpPr>
            <a:spLocks noGrp="1"/>
          </p:cNvSpPr>
          <p:nvPr>
            <p:ph type="title"/>
          </p:nvPr>
        </p:nvSpPr>
        <p:spPr>
          <a:xfrm>
            <a:off x="1474236" y="471249"/>
            <a:ext cx="9879563" cy="494927"/>
          </a:xfrm>
        </p:spPr>
        <p:txBody>
          <a:bodyPr>
            <a:normAutofit fontScale="90000"/>
          </a:bodyPr>
          <a:lstStyle/>
          <a:p>
            <a:r>
              <a:rPr lang="en-US" b="0" dirty="0">
                <a:solidFill>
                  <a:srgbClr val="D73F09"/>
                </a:solidFill>
                <a:latin typeface="Verdana"/>
                <a:ea typeface="Verdana"/>
              </a:rPr>
              <a:t>DIFFERENCE, POWER, AND OPPRESSION: FOUNDATIONS AND ADVANCED </a:t>
            </a:r>
            <a:r>
              <a:rPr lang="en-US" b="0">
                <a:solidFill>
                  <a:srgbClr val="D73F09"/>
                </a:solidFill>
                <a:latin typeface="Verdana"/>
                <a:ea typeface="Verdana"/>
              </a:rPr>
              <a:t>– Ingrid </a:t>
            </a:r>
            <a:r>
              <a:rPr lang="en-US" b="0" dirty="0">
                <a:solidFill>
                  <a:srgbClr val="D73F09"/>
                </a:solidFill>
                <a:latin typeface="Verdana"/>
                <a:ea typeface="Verdana"/>
              </a:rPr>
              <a:t>Scheel and Ana Milena </a:t>
            </a:r>
            <a:r>
              <a:rPr lang="en-US" b="0" dirty="0" err="1">
                <a:solidFill>
                  <a:srgbClr val="D73F09"/>
                </a:solidFill>
                <a:latin typeface="Verdana"/>
                <a:ea typeface="Verdana"/>
              </a:rPr>
              <a:t>Ribero</a:t>
            </a:r>
            <a:endParaRPr lang="en-US" dirty="0">
              <a:latin typeface="Verdana"/>
              <a:ea typeface="Verdana"/>
            </a:endParaRPr>
          </a:p>
        </p:txBody>
      </p:sp>
      <p:pic>
        <p:nvPicPr>
          <p:cNvPr id="5" name="Picture 4" descr="&quot;&quot;">
            <a:extLst>
              <a:ext uri="{FF2B5EF4-FFF2-40B4-BE49-F238E27FC236}">
                <a16:creationId xmlns:a16="http://schemas.microsoft.com/office/drawing/2014/main" id="{96357939-46FD-2EE3-15D2-F4A3ADBF87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028" y="649967"/>
            <a:ext cx="504122" cy="504122"/>
          </a:xfrm>
          <a:prstGeom prst="rect">
            <a:avLst/>
          </a:prstGeom>
        </p:spPr>
      </p:pic>
      <p:sp>
        <p:nvSpPr>
          <p:cNvPr id="9" name="Content Placeholder 3">
            <a:extLst>
              <a:ext uri="{FF2B5EF4-FFF2-40B4-BE49-F238E27FC236}">
                <a16:creationId xmlns:a16="http://schemas.microsoft.com/office/drawing/2014/main" id="{07C92EBD-86A1-9407-64C7-BCDFE897E53F}"/>
              </a:ext>
            </a:extLst>
          </p:cNvPr>
          <p:cNvSpPr>
            <a:spLocks noGrp="1"/>
          </p:cNvSpPr>
          <p:nvPr>
            <p:ph idx="1"/>
          </p:nvPr>
        </p:nvSpPr>
        <p:spPr>
          <a:xfrm>
            <a:off x="1324334" y="1145147"/>
            <a:ext cx="10604087" cy="5094220"/>
          </a:xfrm>
        </p:spPr>
        <p:txBody>
          <a:bodyPr vert="horz" lIns="91440" tIns="45720" rIns="91440" bIns="45720" rtlCol="0" anchor="t">
            <a:noAutofit/>
          </a:bodyPr>
          <a:lstStyle/>
          <a:p>
            <a:pPr marL="0" indent="0">
              <a:buNone/>
            </a:pPr>
            <a:r>
              <a:rPr lang="en-US" sz="2400" b="1">
                <a:solidFill>
                  <a:srgbClr val="DC4405"/>
                </a:solidFill>
                <a:ea typeface="Verdana"/>
              </a:rPr>
              <a:t>Foundations:</a:t>
            </a:r>
          </a:p>
          <a:p>
            <a:pPr lvl="1"/>
            <a:r>
              <a:rPr lang="en-US">
                <a:ea typeface="Verdana"/>
              </a:rPr>
              <a:t>Explain how ascribed differences are socially constructed, change over time, and impact our and others’ lived experiences.  </a:t>
            </a:r>
            <a:endParaRPr lang="en-US"/>
          </a:p>
          <a:p>
            <a:pPr lvl="1"/>
            <a:r>
              <a:rPr lang="en-US">
                <a:ea typeface="Verdana"/>
              </a:rPr>
              <a:t>Articulate – using historical and contemporary examples – how ascribed differences, combined with inequitable distribution of power across cultural, economic, social, and/or political institutions, result in racism and intersect with other forms of systemic oppression.</a:t>
            </a:r>
          </a:p>
          <a:p>
            <a:pPr lvl="1"/>
            <a:r>
              <a:rPr lang="en-US">
                <a:ea typeface="Verdana"/>
              </a:rPr>
              <a:t>Describe how assets and resilience demonstrated by members of systematically marginalized communities and cultures play a role in dismantling racism and other systems of oppression. </a:t>
            </a:r>
            <a:endParaRPr lang="en-US"/>
          </a:p>
          <a:p>
            <a:pPr marL="0" indent="0">
              <a:buNone/>
            </a:pPr>
            <a:r>
              <a:rPr lang="en-US" sz="2400" b="1">
                <a:solidFill>
                  <a:srgbClr val="DC4405"/>
                </a:solidFill>
                <a:ea typeface="Verdana"/>
              </a:rPr>
              <a:t>Advanced:</a:t>
            </a:r>
          </a:p>
          <a:p>
            <a:pPr lvl="1"/>
            <a:r>
              <a:rPr lang="en-US">
                <a:ea typeface="Verdana"/>
              </a:rPr>
              <a:t>Analyze how systemic power operates through the ascription of difference to reproduce structural inequities and how they and others in their field of study are positioned in relationship to those systems. </a:t>
            </a:r>
            <a:endParaRPr lang="en-US"/>
          </a:p>
          <a:p>
            <a:pPr lvl="1"/>
            <a:r>
              <a:rPr lang="en-US">
                <a:ea typeface="Verdana"/>
              </a:rPr>
              <a:t>Demonstrate, by using social justice theories, how historic constructions of racism and other forms of systemic oppression result in intersecting inequities – crossroads of oppression – experienced in current times (last 10 years).</a:t>
            </a:r>
          </a:p>
          <a:p>
            <a:pPr lvl="1"/>
            <a:r>
              <a:rPr lang="en-US">
                <a:ea typeface="Verdana"/>
              </a:rPr>
              <a:t>Compare approaches for dismantling racism and other systems of oppression within their field of study with the goal of advancing cultural, economic, social, and/or political equity.</a:t>
            </a:r>
          </a:p>
        </p:txBody>
      </p:sp>
    </p:spTree>
    <p:extLst>
      <p:ext uri="{BB962C8B-B14F-4D97-AF65-F5344CB8AC3E}">
        <p14:creationId xmlns:p14="http://schemas.microsoft.com/office/powerpoint/2010/main" val="3604428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370F-6F6B-72B7-315F-AFBEE6B88B8E}"/>
              </a:ext>
            </a:extLst>
          </p:cNvPr>
          <p:cNvSpPr>
            <a:spLocks noGrp="1"/>
          </p:cNvSpPr>
          <p:nvPr>
            <p:ph type="title"/>
          </p:nvPr>
        </p:nvSpPr>
        <p:spPr/>
        <p:txBody>
          <a:bodyPr>
            <a:normAutofit/>
          </a:bodyPr>
          <a:lstStyle/>
          <a:p>
            <a:r>
              <a:rPr lang="en-US" b="0">
                <a:solidFill>
                  <a:srgbClr val="D73F09"/>
                </a:solidFill>
                <a:latin typeface="Verdana"/>
                <a:ea typeface="Verdana"/>
              </a:rPr>
              <a:t>BEYOND OSU – Brandi Fuhrman</a:t>
            </a:r>
            <a:endParaRPr lang="en-US" b="0">
              <a:latin typeface="Verdana"/>
              <a:ea typeface="Verdana"/>
            </a:endParaRPr>
          </a:p>
        </p:txBody>
      </p:sp>
      <p:sp>
        <p:nvSpPr>
          <p:cNvPr id="8" name="Content Placeholder 3">
            <a:extLst>
              <a:ext uri="{FF2B5EF4-FFF2-40B4-BE49-F238E27FC236}">
                <a16:creationId xmlns:a16="http://schemas.microsoft.com/office/drawing/2014/main" id="{AB3C395B-CCE3-80CE-FA2B-9B88B7134E2C}"/>
              </a:ext>
            </a:extLst>
          </p:cNvPr>
          <p:cNvSpPr>
            <a:spLocks noGrp="1"/>
          </p:cNvSpPr>
          <p:nvPr>
            <p:ph idx="1"/>
          </p:nvPr>
        </p:nvSpPr>
        <p:spPr>
          <a:xfrm>
            <a:off x="1474236" y="1667065"/>
            <a:ext cx="9879564" cy="4664194"/>
          </a:xfrm>
        </p:spPr>
        <p:txBody>
          <a:bodyPr vert="horz" lIns="91440" tIns="45720" rIns="91440" bIns="45720" rtlCol="0" anchor="t">
            <a:noAutofit/>
          </a:bodyPr>
          <a:lstStyle/>
          <a:p>
            <a:pPr marL="0" indent="0">
              <a:buNone/>
            </a:pPr>
            <a:r>
              <a:rPr lang="en-US" sz="2600" b="1">
                <a:solidFill>
                  <a:srgbClr val="DC4405"/>
                </a:solidFill>
                <a:ea typeface="Verdana"/>
              </a:rPr>
              <a:t>Prepare:</a:t>
            </a:r>
          </a:p>
          <a:p>
            <a:pPr lvl="1"/>
            <a:r>
              <a:rPr lang="en-US" sz="2200">
                <a:ea typeface="Verdana"/>
              </a:rPr>
              <a:t>Illustrate how their OSU and related experiences connect to career readiness and career advancement skills. </a:t>
            </a:r>
            <a:endParaRPr lang="en-US" sz="2200"/>
          </a:p>
          <a:p>
            <a:pPr lvl="1"/>
            <a:r>
              <a:rPr lang="en-US" sz="2200">
                <a:ea typeface="Verdana"/>
              </a:rPr>
              <a:t>Apply life-long career development concepts* through the creation of career relevant artifacts.</a:t>
            </a:r>
          </a:p>
          <a:p>
            <a:pPr lvl="1"/>
            <a:endParaRPr lang="en-US" sz="2200"/>
          </a:p>
          <a:p>
            <a:pPr marL="0" indent="0">
              <a:buNone/>
            </a:pPr>
            <a:r>
              <a:rPr lang="en-US" sz="2600" b="1">
                <a:solidFill>
                  <a:srgbClr val="DC4405"/>
                </a:solidFill>
                <a:ea typeface="Verdana"/>
              </a:rPr>
              <a:t>Engage:</a:t>
            </a:r>
          </a:p>
          <a:p>
            <a:pPr lvl="1"/>
            <a:r>
              <a:rPr lang="en-US" sz="2200">
                <a:ea typeface="Verdana"/>
              </a:rPr>
              <a:t>Apply career development concepts to relevant artifacts* from engagement in a career related experience or activity.</a:t>
            </a:r>
            <a:endParaRPr lang="en-US" sz="2200" b="1">
              <a:solidFill>
                <a:srgbClr val="DC4405"/>
              </a:solidFill>
              <a:ea typeface="Verdana"/>
            </a:endParaRPr>
          </a:p>
        </p:txBody>
      </p:sp>
      <p:pic>
        <p:nvPicPr>
          <p:cNvPr id="9" name="Picture 8" descr="&quot;&quot;">
            <a:extLst>
              <a:ext uri="{FF2B5EF4-FFF2-40B4-BE49-F238E27FC236}">
                <a16:creationId xmlns:a16="http://schemas.microsoft.com/office/drawing/2014/main" id="{392DE596-844B-E0EC-6F7B-A9970AFF7B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347" y="658626"/>
            <a:ext cx="504121" cy="504121"/>
          </a:xfrm>
          <a:prstGeom prst="rect">
            <a:avLst/>
          </a:prstGeom>
        </p:spPr>
      </p:pic>
    </p:spTree>
    <p:extLst>
      <p:ext uri="{BB962C8B-B14F-4D97-AF65-F5344CB8AC3E}">
        <p14:creationId xmlns:p14="http://schemas.microsoft.com/office/powerpoint/2010/main" val="227003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6A94C-8E9F-74EC-586C-43206BD57061}"/>
              </a:ext>
            </a:extLst>
          </p:cNvPr>
          <p:cNvSpPr>
            <a:spLocks noGrp="1"/>
          </p:cNvSpPr>
          <p:nvPr>
            <p:ph type="title"/>
          </p:nvPr>
        </p:nvSpPr>
        <p:spPr/>
        <p:txBody>
          <a:bodyPr/>
          <a:lstStyle/>
          <a:p>
            <a:r>
              <a:rPr lang="en-US" b="0">
                <a:solidFill>
                  <a:srgbClr val="D73F09"/>
                </a:solidFill>
                <a:latin typeface="Verdana"/>
                <a:ea typeface="Verdana"/>
              </a:rPr>
              <a:t>SEEKING SOLUTIONS – Selina Heppell</a:t>
            </a:r>
            <a:endParaRPr lang="en-US" b="0">
              <a:latin typeface="Verdana"/>
              <a:ea typeface="Verdana"/>
            </a:endParaRPr>
          </a:p>
        </p:txBody>
      </p:sp>
      <p:pic>
        <p:nvPicPr>
          <p:cNvPr id="5" name="Picture 4" descr="&quot;&quot;">
            <a:extLst>
              <a:ext uri="{FF2B5EF4-FFF2-40B4-BE49-F238E27FC236}">
                <a16:creationId xmlns:a16="http://schemas.microsoft.com/office/drawing/2014/main" id="{08804E9C-9BD9-DD7C-549D-F19DF4D79A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665" y="649967"/>
            <a:ext cx="504122" cy="504122"/>
          </a:xfrm>
          <a:prstGeom prst="rect">
            <a:avLst/>
          </a:prstGeom>
        </p:spPr>
      </p:pic>
      <p:sp>
        <p:nvSpPr>
          <p:cNvPr id="6" name="Content Placeholder 3">
            <a:extLst>
              <a:ext uri="{FF2B5EF4-FFF2-40B4-BE49-F238E27FC236}">
                <a16:creationId xmlns:a16="http://schemas.microsoft.com/office/drawing/2014/main" id="{E19C50E5-DF2D-5BA6-C3E5-B8C843EAAB74}"/>
              </a:ext>
            </a:extLst>
          </p:cNvPr>
          <p:cNvSpPr>
            <a:spLocks noGrp="1"/>
          </p:cNvSpPr>
          <p:nvPr>
            <p:ph idx="1"/>
          </p:nvPr>
        </p:nvSpPr>
        <p:spPr>
          <a:xfrm>
            <a:off x="962070" y="1560335"/>
            <a:ext cx="10466678" cy="4702437"/>
          </a:xfrm>
        </p:spPr>
        <p:txBody>
          <a:bodyPr vert="horz" lIns="91440" tIns="45720" rIns="91440" bIns="45720" rtlCol="0" anchor="t">
            <a:noAutofit/>
          </a:bodyPr>
          <a:lstStyle/>
          <a:p>
            <a:pPr lvl="1"/>
            <a:r>
              <a:rPr lang="en-US" sz="2000">
                <a:ea typeface="Verdana"/>
              </a:rPr>
              <a:t>Analyze a complex, multi-faceted issue that is resistant to a simple solution, including the scope of the problem, identifying and defining its causes, and impacts on a diverse variety of stakeholders.</a:t>
            </a:r>
          </a:p>
          <a:p>
            <a:pPr lvl="1"/>
            <a:endParaRPr lang="en-US" sz="2000"/>
          </a:p>
          <a:p>
            <a:pPr lvl="1"/>
            <a:r>
              <a:rPr lang="en-US" sz="2000">
                <a:ea typeface="Verdana"/>
              </a:rPr>
              <a:t>Evaluate the consequences of different approaches or solutions to a complex, multi-faceted issue.</a:t>
            </a:r>
          </a:p>
          <a:p>
            <a:pPr lvl="1"/>
            <a:endParaRPr lang="en-US" sz="2000"/>
          </a:p>
          <a:p>
            <a:pPr lvl="1"/>
            <a:r>
              <a:rPr lang="en-US" sz="2000">
                <a:ea typeface="+mn-lt"/>
                <a:cs typeface="+mn-lt"/>
              </a:rPr>
              <a:t>Develop a communication plan or product to explain the problem or its potential solutions to one or more identified stakeholder group or other “real world” audience. </a:t>
            </a:r>
          </a:p>
          <a:p>
            <a:pPr lvl="1"/>
            <a:endParaRPr lang="en-US" sz="2000"/>
          </a:p>
          <a:p>
            <a:pPr lvl="1"/>
            <a:r>
              <a:rPr lang="en-US" sz="2000">
                <a:ea typeface="Verdana"/>
              </a:rPr>
              <a:t>Demonstrate skills that enable effective collaboration through interdisciplinary teamwork in one or more of these learning outcomes.*</a:t>
            </a:r>
          </a:p>
          <a:p>
            <a:pPr marL="457200" lvl="1" indent="0">
              <a:buNone/>
            </a:pPr>
            <a:endParaRPr lang="en-US" sz="2000"/>
          </a:p>
          <a:p>
            <a:pPr marL="457200" lvl="1" indent="0">
              <a:buNone/>
            </a:pPr>
            <a:endParaRPr lang="en-US" sz="1600">
              <a:ea typeface="Verdana"/>
            </a:endParaRPr>
          </a:p>
        </p:txBody>
      </p:sp>
    </p:spTree>
    <p:extLst>
      <p:ext uri="{BB962C8B-B14F-4D97-AF65-F5344CB8AC3E}">
        <p14:creationId xmlns:p14="http://schemas.microsoft.com/office/powerpoint/2010/main" val="1608951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25B2-A7FE-E150-B93F-5C610750C737}"/>
              </a:ext>
            </a:extLst>
          </p:cNvPr>
          <p:cNvSpPr>
            <a:spLocks noGrp="1"/>
          </p:cNvSpPr>
          <p:nvPr>
            <p:ph type="title"/>
          </p:nvPr>
        </p:nvSpPr>
        <p:spPr/>
        <p:txBody>
          <a:bodyPr/>
          <a:lstStyle/>
          <a:p>
            <a:r>
              <a:rPr lang="en-US" b="0">
                <a:solidFill>
                  <a:srgbClr val="D73F09"/>
                </a:solidFill>
                <a:latin typeface="Verdana"/>
                <a:ea typeface="Verdana"/>
              </a:rPr>
              <a:t>TRANSITIONS –Steve Wuhs</a:t>
            </a:r>
            <a:endParaRPr lang="en-US" b="0"/>
          </a:p>
        </p:txBody>
      </p:sp>
      <p:sp>
        <p:nvSpPr>
          <p:cNvPr id="8" name="Content Placeholder 3">
            <a:extLst>
              <a:ext uri="{FF2B5EF4-FFF2-40B4-BE49-F238E27FC236}">
                <a16:creationId xmlns:a16="http://schemas.microsoft.com/office/drawing/2014/main" id="{318E4811-D1FD-70E3-5C1D-E7C51EB3F56B}"/>
              </a:ext>
            </a:extLst>
          </p:cNvPr>
          <p:cNvSpPr>
            <a:spLocks noGrp="1"/>
          </p:cNvSpPr>
          <p:nvPr>
            <p:ph idx="1"/>
          </p:nvPr>
        </p:nvSpPr>
        <p:spPr>
          <a:xfrm>
            <a:off x="1286859" y="1093787"/>
            <a:ext cx="10604088" cy="5094220"/>
          </a:xfrm>
        </p:spPr>
        <p:txBody>
          <a:bodyPr vert="horz" lIns="91440" tIns="45720" rIns="91440" bIns="45720" rtlCol="0" anchor="t">
            <a:noAutofit/>
          </a:bodyPr>
          <a:lstStyle/>
          <a:p>
            <a:pPr marL="0" indent="0">
              <a:buNone/>
            </a:pPr>
            <a:r>
              <a:rPr lang="en-US" sz="2400" b="1">
                <a:solidFill>
                  <a:srgbClr val="DC4405"/>
                </a:solidFill>
                <a:ea typeface="Verdana"/>
              </a:rPr>
              <a:t>Lower Division:</a:t>
            </a:r>
          </a:p>
          <a:p>
            <a:pPr lvl="1"/>
            <a:r>
              <a:rPr lang="en-US" sz="2000">
                <a:ea typeface="Verdana"/>
              </a:rPr>
              <a:t>Construct goals and individualized strategies for personal well-being, academic success, and professional development.  </a:t>
            </a:r>
            <a:endParaRPr lang="en-US" sz="2000"/>
          </a:p>
          <a:p>
            <a:pPr lvl="1"/>
            <a:r>
              <a:rPr lang="en-US" sz="2000">
                <a:ea typeface="Verdana"/>
              </a:rPr>
              <a:t>Practice community-building approaches that allow one to engage in society. </a:t>
            </a:r>
            <a:endParaRPr lang="en-US" sz="2000"/>
          </a:p>
          <a:p>
            <a:pPr lvl="1"/>
            <a:r>
              <a:rPr lang="en-US" sz="2000">
                <a:ea typeface="Verdana"/>
              </a:rPr>
              <a:t>Identify institutional resources and tools necessary for student success and well-being. </a:t>
            </a:r>
            <a:endParaRPr lang="en-US" sz="2000"/>
          </a:p>
          <a:p>
            <a:pPr lvl="1"/>
            <a:r>
              <a:rPr lang="en-US" sz="2000">
                <a:ea typeface="Verdana"/>
              </a:rPr>
              <a:t>Reflect on how their plans connect to OSU’s General Education and the institutional mission.</a:t>
            </a:r>
            <a:endParaRPr lang="en-US" sz="2000" b="1">
              <a:solidFill>
                <a:srgbClr val="DC4405"/>
              </a:solidFill>
              <a:ea typeface="Verdana"/>
            </a:endParaRPr>
          </a:p>
          <a:p>
            <a:pPr marL="0" indent="0">
              <a:buNone/>
            </a:pPr>
            <a:r>
              <a:rPr lang="en-US" sz="2400" b="1">
                <a:solidFill>
                  <a:srgbClr val="DC4405"/>
                </a:solidFill>
                <a:ea typeface="Verdana"/>
              </a:rPr>
              <a:t>Upper Division:</a:t>
            </a:r>
          </a:p>
          <a:p>
            <a:pPr lvl="1"/>
            <a:r>
              <a:rPr lang="en-US" sz="2000">
                <a:ea typeface="Verdana"/>
              </a:rPr>
              <a:t>Create and implement goals and individualized strategies for personal well-being, academic success, and professional development. </a:t>
            </a:r>
            <a:endParaRPr lang="en-US" sz="2000"/>
          </a:p>
          <a:p>
            <a:pPr lvl="1"/>
            <a:r>
              <a:rPr lang="en-US" sz="2000">
                <a:ea typeface="Verdana"/>
              </a:rPr>
              <a:t>Evaluate community-building approaches that allow one to engage in society. </a:t>
            </a:r>
            <a:endParaRPr lang="en-US" sz="2000"/>
          </a:p>
          <a:p>
            <a:pPr lvl="1"/>
            <a:r>
              <a:rPr lang="en-US" sz="2000">
                <a:ea typeface="Verdana"/>
              </a:rPr>
              <a:t>Identify institutional resources and tools necessary for student success and well-being. </a:t>
            </a:r>
            <a:endParaRPr lang="en-US" sz="2000"/>
          </a:p>
          <a:p>
            <a:pPr lvl="1"/>
            <a:r>
              <a:rPr lang="en-US" sz="2000">
                <a:ea typeface="Verdana"/>
              </a:rPr>
              <a:t>Reflect on how their plans connect to OSU’s General Education and the institutional mission.</a:t>
            </a:r>
          </a:p>
        </p:txBody>
      </p:sp>
      <p:pic>
        <p:nvPicPr>
          <p:cNvPr id="9" name="Picture 8" descr="&quot;&quot;">
            <a:extLst>
              <a:ext uri="{FF2B5EF4-FFF2-40B4-BE49-F238E27FC236}">
                <a16:creationId xmlns:a16="http://schemas.microsoft.com/office/drawing/2014/main" id="{6AAF46D1-8020-1121-F74A-4FD90F696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028" y="649967"/>
            <a:ext cx="504122" cy="504122"/>
          </a:xfrm>
          <a:prstGeom prst="rect">
            <a:avLst/>
          </a:prstGeom>
        </p:spPr>
      </p:pic>
    </p:spTree>
    <p:extLst>
      <p:ext uri="{BB962C8B-B14F-4D97-AF65-F5344CB8AC3E}">
        <p14:creationId xmlns:p14="http://schemas.microsoft.com/office/powerpoint/2010/main" val="1891134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A444-2A32-8B2B-7B7C-EADE0E0722A5}"/>
              </a:ext>
            </a:extLst>
          </p:cNvPr>
          <p:cNvSpPr>
            <a:spLocks noGrp="1"/>
          </p:cNvSpPr>
          <p:nvPr>
            <p:ph type="title"/>
          </p:nvPr>
        </p:nvSpPr>
        <p:spPr/>
        <p:txBody>
          <a:bodyPr/>
          <a:lstStyle/>
          <a:p>
            <a:r>
              <a:rPr lang="en-US">
                <a:ea typeface="Verdana"/>
              </a:rPr>
              <a:t>Comments, feedback, questions – Signature group</a:t>
            </a:r>
            <a:endParaRPr lang="en-US"/>
          </a:p>
        </p:txBody>
      </p:sp>
      <p:sp>
        <p:nvSpPr>
          <p:cNvPr id="3" name="Picture Placeholder 2">
            <a:extLst>
              <a:ext uri="{FF2B5EF4-FFF2-40B4-BE49-F238E27FC236}">
                <a16:creationId xmlns:a16="http://schemas.microsoft.com/office/drawing/2014/main" id="{0DBF53D7-0763-218A-49DF-3C94AFBB8D73}"/>
              </a:ext>
            </a:extLst>
          </p:cNvPr>
          <p:cNvSpPr>
            <a:spLocks noGrp="1"/>
          </p:cNvSpPr>
          <p:nvPr>
            <p:ph type="pic" sz="quarter" idx="12"/>
          </p:nvPr>
        </p:nvSpPr>
        <p:spPr/>
      </p:sp>
      <p:pic>
        <p:nvPicPr>
          <p:cNvPr id="4" name="Picture 3" descr="&quot;&quot;">
            <a:extLst>
              <a:ext uri="{FF2B5EF4-FFF2-40B4-BE49-F238E27FC236}">
                <a16:creationId xmlns:a16="http://schemas.microsoft.com/office/drawing/2014/main" id="{7E1628BF-53E4-9E20-E129-7A823DC32C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237" y="2329567"/>
            <a:ext cx="2231800" cy="2231800"/>
          </a:xfrm>
          <a:prstGeom prst="rect">
            <a:avLst/>
          </a:prstGeom>
        </p:spPr>
      </p:pic>
    </p:spTree>
    <p:extLst>
      <p:ext uri="{BB962C8B-B14F-4D97-AF65-F5344CB8AC3E}">
        <p14:creationId xmlns:p14="http://schemas.microsoft.com/office/powerpoint/2010/main" val="3752932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A444-2A32-8B2B-7B7C-EADE0E0722A5}"/>
              </a:ext>
            </a:extLst>
          </p:cNvPr>
          <p:cNvSpPr>
            <a:spLocks noGrp="1"/>
          </p:cNvSpPr>
          <p:nvPr>
            <p:ph type="title"/>
          </p:nvPr>
        </p:nvSpPr>
        <p:spPr/>
        <p:txBody>
          <a:bodyPr>
            <a:normAutofit fontScale="90000"/>
          </a:bodyPr>
          <a:lstStyle/>
          <a:p>
            <a:r>
              <a:rPr lang="en-US">
                <a:ea typeface="Verdana"/>
              </a:rPr>
              <a:t>Additional Comments, feedback, and questions</a:t>
            </a:r>
            <a:br>
              <a:rPr lang="en-US">
                <a:ea typeface="Verdana"/>
              </a:rPr>
            </a:br>
            <a:br>
              <a:rPr lang="en-US">
                <a:ea typeface="Verdana"/>
              </a:rPr>
            </a:br>
            <a:r>
              <a:rPr lang="en-US">
                <a:ea typeface="Verdana"/>
              </a:rPr>
              <a:t>Wrap-up</a:t>
            </a:r>
            <a:endParaRPr lang="en-US"/>
          </a:p>
        </p:txBody>
      </p:sp>
      <p:sp>
        <p:nvSpPr>
          <p:cNvPr id="3" name="Picture Placeholder 2">
            <a:extLst>
              <a:ext uri="{FF2B5EF4-FFF2-40B4-BE49-F238E27FC236}">
                <a16:creationId xmlns:a16="http://schemas.microsoft.com/office/drawing/2014/main" id="{0DBF53D7-0763-218A-49DF-3C94AFBB8D73}"/>
              </a:ext>
            </a:extLst>
          </p:cNvPr>
          <p:cNvSpPr>
            <a:spLocks noGrp="1"/>
          </p:cNvSpPr>
          <p:nvPr>
            <p:ph type="pic" sz="quarter" idx="12"/>
          </p:nvPr>
        </p:nvSpPr>
        <p:spPr/>
      </p:sp>
      <p:pic>
        <p:nvPicPr>
          <p:cNvPr id="4" name="Picture 3" descr="&quot;&quot;">
            <a:extLst>
              <a:ext uri="{FF2B5EF4-FFF2-40B4-BE49-F238E27FC236}">
                <a16:creationId xmlns:a16="http://schemas.microsoft.com/office/drawing/2014/main" id="{7E1628BF-53E4-9E20-E129-7A823DC32C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237" y="2329567"/>
            <a:ext cx="2231800" cy="2231800"/>
          </a:xfrm>
          <a:prstGeom prst="rect">
            <a:avLst/>
          </a:prstGeom>
        </p:spPr>
      </p:pic>
    </p:spTree>
    <p:extLst>
      <p:ext uri="{BB962C8B-B14F-4D97-AF65-F5344CB8AC3E}">
        <p14:creationId xmlns:p14="http://schemas.microsoft.com/office/powerpoint/2010/main" val="4001959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Verdana"/>
                <a:ea typeface="Verdana"/>
              </a:rPr>
              <a:t>THANK YOU!</a:t>
            </a:r>
            <a:endParaRPr lang="en-US"/>
          </a:p>
        </p:txBody>
      </p:sp>
    </p:spTree>
    <p:extLst>
      <p:ext uri="{BB962C8B-B14F-4D97-AF65-F5344CB8AC3E}">
        <p14:creationId xmlns:p14="http://schemas.microsoft.com/office/powerpoint/2010/main" val="3004895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EE62-57A6-1BF0-C2F2-7502FCC53821}"/>
              </a:ext>
            </a:extLst>
          </p:cNvPr>
          <p:cNvSpPr>
            <a:spLocks noGrp="1"/>
          </p:cNvSpPr>
          <p:nvPr>
            <p:ph type="title"/>
          </p:nvPr>
        </p:nvSpPr>
        <p:spPr/>
        <p:txBody>
          <a:bodyPr/>
          <a:lstStyle/>
          <a:p>
            <a:r>
              <a:rPr lang="en-US">
                <a:latin typeface="Georgia"/>
                <a:ea typeface="Verdana"/>
              </a:rPr>
              <a:t>Agenda</a:t>
            </a:r>
          </a:p>
        </p:txBody>
      </p:sp>
      <p:pic>
        <p:nvPicPr>
          <p:cNvPr id="6" name="Picture Placeholder 5" descr="Shape&#10;&#10;Description automatically generated with low confidence">
            <a:extLst>
              <a:ext uri="{FF2B5EF4-FFF2-40B4-BE49-F238E27FC236}">
                <a16:creationId xmlns:a16="http://schemas.microsoft.com/office/drawing/2014/main" id="{8AED0703-5EBE-2204-9CE9-E93E79CECBF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57" b="157"/>
          <a:stretch>
            <a:fillRect/>
          </a:stretch>
        </p:blipFill>
        <p:spPr/>
      </p:pic>
      <p:sp>
        <p:nvSpPr>
          <p:cNvPr id="4" name="Content Placeholder 3">
            <a:extLst>
              <a:ext uri="{FF2B5EF4-FFF2-40B4-BE49-F238E27FC236}">
                <a16:creationId xmlns:a16="http://schemas.microsoft.com/office/drawing/2014/main" id="{5DDFB9F9-CE25-AC8D-A9A0-F0F2E992F162}"/>
              </a:ext>
            </a:extLst>
          </p:cNvPr>
          <p:cNvSpPr>
            <a:spLocks noGrp="1"/>
          </p:cNvSpPr>
          <p:nvPr>
            <p:ph idx="1"/>
          </p:nvPr>
        </p:nvSpPr>
        <p:spPr>
          <a:xfrm>
            <a:off x="813788" y="1240050"/>
            <a:ext cx="9555480" cy="5184502"/>
          </a:xfrm>
        </p:spPr>
        <p:txBody>
          <a:bodyPr vert="horz" lIns="91440" tIns="45720" rIns="91440" bIns="45720" rtlCol="0" anchor="t">
            <a:noAutofit/>
          </a:bodyPr>
          <a:lstStyle/>
          <a:p>
            <a:pPr marL="0" indent="0">
              <a:lnSpc>
                <a:spcPct val="200000"/>
              </a:lnSpc>
              <a:spcBef>
                <a:spcPts val="0"/>
              </a:spcBef>
              <a:buNone/>
            </a:pPr>
            <a:r>
              <a:rPr lang="en-US" sz="1600" b="1" dirty="0">
                <a:latin typeface="+mj-lt"/>
                <a:ea typeface="Calibri"/>
                <a:cs typeface="Times New Roman"/>
              </a:rPr>
              <a:t>Welcome</a:t>
            </a:r>
            <a:r>
              <a:rPr lang="en-US" sz="1600" dirty="0">
                <a:latin typeface="+mj-lt"/>
                <a:ea typeface="Calibri"/>
                <a:cs typeface="Times New Roman"/>
              </a:rPr>
              <a:t> – Faculty Senate President Elect, Yvette Spitz</a:t>
            </a:r>
          </a:p>
          <a:p>
            <a:pPr marL="0" indent="0">
              <a:lnSpc>
                <a:spcPct val="200000"/>
              </a:lnSpc>
              <a:spcBef>
                <a:spcPts val="0"/>
              </a:spcBef>
              <a:buNone/>
            </a:pPr>
            <a:r>
              <a:rPr lang="en-US" sz="1600" b="1" dirty="0">
                <a:latin typeface="+mj-lt"/>
                <a:ea typeface="Verdana"/>
                <a:cs typeface="Times New Roman"/>
              </a:rPr>
              <a:t>Overview of LOCRs and meeting format </a:t>
            </a:r>
            <a:r>
              <a:rPr lang="en-US" sz="1600" dirty="0">
                <a:latin typeface="+mj-lt"/>
                <a:ea typeface="Verdana"/>
                <a:cs typeface="Times New Roman"/>
              </a:rPr>
              <a:t>– LOCR Committee Chair, JoAnne Bunnage</a:t>
            </a:r>
            <a:endParaRPr lang="en-US" sz="1600" dirty="0">
              <a:latin typeface="+mj-lt"/>
              <a:cs typeface="Times New Roman"/>
            </a:endParaRPr>
          </a:p>
          <a:p>
            <a:pPr marL="0" indent="0">
              <a:lnSpc>
                <a:spcPct val="200000"/>
              </a:lnSpc>
              <a:spcBef>
                <a:spcPts val="0"/>
              </a:spcBef>
              <a:buNone/>
            </a:pPr>
            <a:r>
              <a:rPr lang="en-US" sz="1600" b="1" dirty="0">
                <a:latin typeface="+mj-lt"/>
                <a:ea typeface="Calibri"/>
                <a:cs typeface="Times New Roman"/>
              </a:rPr>
              <a:t>Foundation Workgroup Presentations </a:t>
            </a:r>
            <a:r>
              <a:rPr lang="en-US" sz="1600" dirty="0">
                <a:latin typeface="+mj-lt"/>
                <a:ea typeface="Calibri"/>
                <a:cs typeface="Times New Roman"/>
              </a:rPr>
              <a:t>– 5 minutes per workgroup</a:t>
            </a:r>
          </a:p>
          <a:p>
            <a:pPr marL="457200" lvl="1" indent="0">
              <a:lnSpc>
                <a:spcPct val="200000"/>
              </a:lnSpc>
              <a:spcBef>
                <a:spcPts val="0"/>
              </a:spcBef>
              <a:buNone/>
            </a:pPr>
            <a:r>
              <a:rPr lang="en-US" sz="1500" dirty="0">
                <a:latin typeface="+mj-lt"/>
                <a:ea typeface="Calibri"/>
                <a:cs typeface="Times New Roman"/>
              </a:rPr>
              <a:t>Writing: Foundations and Elevation – Kristy Kelly</a:t>
            </a:r>
          </a:p>
          <a:p>
            <a:pPr marL="457200" lvl="1" indent="0">
              <a:lnSpc>
                <a:spcPct val="200000"/>
              </a:lnSpc>
              <a:spcBef>
                <a:spcPts val="0"/>
              </a:spcBef>
              <a:buNone/>
            </a:pPr>
            <a:r>
              <a:rPr lang="en-US" sz="1500" dirty="0">
                <a:latin typeface="+mj-lt"/>
                <a:ea typeface="+mn-lt"/>
                <a:cs typeface="+mn-lt"/>
              </a:rPr>
              <a:t>Quantitative Literacy and Analysis – Kevin Lyons</a:t>
            </a:r>
            <a:endParaRPr lang="en-US" sz="1500" dirty="0">
              <a:latin typeface="+mj-lt"/>
            </a:endParaRPr>
          </a:p>
          <a:p>
            <a:pPr marL="457200" lvl="1" indent="0">
              <a:lnSpc>
                <a:spcPct val="200000"/>
              </a:lnSpc>
              <a:spcBef>
                <a:spcPts val="0"/>
              </a:spcBef>
              <a:buNone/>
            </a:pPr>
            <a:r>
              <a:rPr lang="en-US" sz="1500" dirty="0">
                <a:latin typeface="+mj-lt"/>
                <a:ea typeface="Calibri"/>
                <a:cs typeface="Times New Roman"/>
              </a:rPr>
              <a:t>Arts and Humanities: General and Global </a:t>
            </a:r>
            <a:r>
              <a:rPr lang="en-US" sz="1500" dirty="0">
                <a:latin typeface="+mj-lt"/>
                <a:ea typeface="+mn-lt"/>
                <a:cs typeface="+mn-lt"/>
              </a:rPr>
              <a:t>–</a:t>
            </a:r>
            <a:r>
              <a:rPr lang="en-US" sz="1500" dirty="0">
                <a:latin typeface="+mj-lt"/>
                <a:ea typeface="Calibri"/>
                <a:cs typeface="Times New Roman"/>
              </a:rPr>
              <a:t> </a:t>
            </a:r>
            <a:r>
              <a:rPr lang="en-US" sz="1500" dirty="0">
                <a:latin typeface="+mj-lt"/>
                <a:ea typeface="Verdana"/>
                <a:cs typeface="Times New Roman"/>
              </a:rPr>
              <a:t>Katie </a:t>
            </a:r>
            <a:r>
              <a:rPr lang="en-US" sz="1500" dirty="0" err="1">
                <a:latin typeface="+mj-lt"/>
                <a:ea typeface="Verdana"/>
                <a:cs typeface="Times New Roman"/>
              </a:rPr>
              <a:t>Hubler</a:t>
            </a:r>
            <a:endParaRPr lang="en-US" sz="1500" dirty="0">
              <a:latin typeface="+mj-lt"/>
              <a:ea typeface="Verdana"/>
              <a:cs typeface="Times New Roman"/>
            </a:endParaRPr>
          </a:p>
          <a:p>
            <a:pPr marL="457200" lvl="1" indent="0">
              <a:lnSpc>
                <a:spcPct val="200000"/>
              </a:lnSpc>
              <a:spcBef>
                <a:spcPts val="0"/>
              </a:spcBef>
              <a:buNone/>
            </a:pPr>
            <a:r>
              <a:rPr lang="en-US" sz="1500" dirty="0">
                <a:latin typeface="+mj-lt"/>
                <a:ea typeface="Calibri"/>
                <a:cs typeface="Times New Roman"/>
              </a:rPr>
              <a:t>Communication, Media, and Society – Colin Hesse</a:t>
            </a:r>
          </a:p>
          <a:p>
            <a:pPr marL="457200" lvl="1" indent="0">
              <a:lnSpc>
                <a:spcPct val="200000"/>
              </a:lnSpc>
              <a:spcBef>
                <a:spcPts val="0"/>
              </a:spcBef>
              <a:buNone/>
            </a:pPr>
            <a:r>
              <a:rPr lang="en-US" sz="1500" dirty="0">
                <a:latin typeface="+mj-lt"/>
                <a:ea typeface="Calibri" panose="020F0502020204030204" pitchFamily="34" charset="0"/>
                <a:cs typeface="Times New Roman"/>
              </a:rPr>
              <a:t>Social Sciences – Rorie Solberg</a:t>
            </a:r>
          </a:p>
          <a:p>
            <a:pPr marL="457200" lvl="1" indent="0">
              <a:lnSpc>
                <a:spcPct val="200000"/>
              </a:lnSpc>
              <a:spcBef>
                <a:spcPts val="0"/>
              </a:spcBef>
              <a:buNone/>
            </a:pPr>
            <a:r>
              <a:rPr lang="en-US" sz="1500" dirty="0">
                <a:latin typeface="+mj-lt"/>
                <a:ea typeface="Calibri"/>
                <a:cs typeface="Times New Roman"/>
              </a:rPr>
              <a:t>Scientific Inquiry and Analysis – Lori Kayes</a:t>
            </a:r>
          </a:p>
          <a:p>
            <a:pPr marL="0" indent="0">
              <a:lnSpc>
                <a:spcPct val="200000"/>
              </a:lnSpc>
              <a:spcBef>
                <a:spcPts val="0"/>
              </a:spcBef>
              <a:buNone/>
            </a:pPr>
            <a:r>
              <a:rPr lang="en-US" sz="1600" b="1" dirty="0">
                <a:latin typeface="+mj-lt"/>
                <a:ea typeface="Calibri"/>
                <a:cs typeface="Times New Roman"/>
              </a:rPr>
              <a:t>Comments, Feedback, Questions for Foundations group </a:t>
            </a:r>
            <a:r>
              <a:rPr lang="en-US" sz="1600" dirty="0">
                <a:latin typeface="+mj-lt"/>
                <a:ea typeface="Calibri"/>
                <a:cs typeface="Times New Roman"/>
              </a:rPr>
              <a:t>– 20 minutes</a:t>
            </a:r>
          </a:p>
          <a:p>
            <a:pPr marL="0" indent="0">
              <a:lnSpc>
                <a:spcPct val="200000"/>
              </a:lnSpc>
              <a:spcBef>
                <a:spcPts val="0"/>
              </a:spcBef>
              <a:buNone/>
            </a:pPr>
            <a:r>
              <a:rPr lang="en-US" sz="1600" dirty="0">
                <a:latin typeface="+mj-lt"/>
                <a:ea typeface="Calibri"/>
                <a:cs typeface="Times New Roman"/>
              </a:rPr>
              <a:t>	</a:t>
            </a:r>
            <a:endParaRPr lang="en-US" sz="1600" dirty="0">
              <a:effectLst/>
              <a:latin typeface="+mj-lt"/>
              <a:ea typeface="Calibri"/>
              <a:cs typeface="Times New Roman"/>
            </a:endParaRPr>
          </a:p>
          <a:p>
            <a:endParaRPr lang="en-US" sz="1600" dirty="0">
              <a:latin typeface="+mj-lt"/>
            </a:endParaRPr>
          </a:p>
        </p:txBody>
      </p:sp>
    </p:spTree>
    <p:extLst>
      <p:ext uri="{BB962C8B-B14F-4D97-AF65-F5344CB8AC3E}">
        <p14:creationId xmlns:p14="http://schemas.microsoft.com/office/powerpoint/2010/main" val="341162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EE62-57A6-1BF0-C2F2-7502FCC53821}"/>
              </a:ext>
            </a:extLst>
          </p:cNvPr>
          <p:cNvSpPr>
            <a:spLocks noGrp="1"/>
          </p:cNvSpPr>
          <p:nvPr>
            <p:ph type="title"/>
          </p:nvPr>
        </p:nvSpPr>
        <p:spPr/>
        <p:txBody>
          <a:bodyPr/>
          <a:lstStyle/>
          <a:p>
            <a:r>
              <a:rPr lang="en-US">
                <a:latin typeface="Georgia"/>
                <a:ea typeface="Verdana"/>
              </a:rPr>
              <a:t>Agenda</a:t>
            </a:r>
          </a:p>
        </p:txBody>
      </p:sp>
      <p:sp>
        <p:nvSpPr>
          <p:cNvPr id="3" name="Content Placeholder 3">
            <a:extLst>
              <a:ext uri="{FF2B5EF4-FFF2-40B4-BE49-F238E27FC236}">
                <a16:creationId xmlns:a16="http://schemas.microsoft.com/office/drawing/2014/main" id="{FFE29DBD-EB17-513A-78A1-43859B9F394F}"/>
              </a:ext>
            </a:extLst>
          </p:cNvPr>
          <p:cNvSpPr txBox="1">
            <a:spLocks/>
          </p:cNvSpPr>
          <p:nvPr/>
        </p:nvSpPr>
        <p:spPr>
          <a:xfrm>
            <a:off x="813789" y="1240049"/>
            <a:ext cx="11180289" cy="50538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sz="1600" b="1" dirty="0">
                <a:latin typeface="+mj-lt"/>
                <a:ea typeface="Calibri"/>
                <a:cs typeface="Times New Roman"/>
              </a:rPr>
              <a:t>Signature Core Workgroup Presentations</a:t>
            </a:r>
            <a:r>
              <a:rPr lang="en-US" sz="1600" dirty="0">
                <a:latin typeface="+mj-lt"/>
                <a:ea typeface="Calibri"/>
                <a:cs typeface="Times New Roman"/>
              </a:rPr>
              <a:t> – 5 minutes per workgroup</a:t>
            </a:r>
            <a:endParaRPr lang="en-US" dirty="0"/>
          </a:p>
          <a:p>
            <a:pPr marL="457200" lvl="1" indent="0">
              <a:lnSpc>
                <a:spcPct val="200000"/>
              </a:lnSpc>
              <a:spcBef>
                <a:spcPts val="0"/>
              </a:spcBef>
              <a:buFont typeface="Courier New" panose="02070309020205020404" pitchFamily="49" charset="0"/>
              <a:buNone/>
            </a:pPr>
            <a:r>
              <a:rPr lang="en-US" sz="1500" dirty="0">
                <a:latin typeface="+mj-lt"/>
                <a:ea typeface="Calibri"/>
                <a:cs typeface="Times New Roman"/>
              </a:rPr>
              <a:t>Difference, Power, and Oppression: Foundations and Advanced – Ingrid Scheel and Ana Milena </a:t>
            </a:r>
            <a:r>
              <a:rPr lang="en-US" sz="1500" dirty="0" err="1">
                <a:latin typeface="+mj-lt"/>
                <a:ea typeface="Calibri"/>
                <a:cs typeface="Times New Roman"/>
              </a:rPr>
              <a:t>Ribero</a:t>
            </a:r>
            <a:endParaRPr lang="en-US" sz="1500" dirty="0">
              <a:latin typeface="+mj-lt"/>
              <a:ea typeface="Calibri"/>
              <a:cs typeface="Times New Roman"/>
            </a:endParaRPr>
          </a:p>
          <a:p>
            <a:pPr marL="457200" lvl="1" indent="0">
              <a:lnSpc>
                <a:spcPct val="200000"/>
              </a:lnSpc>
              <a:spcBef>
                <a:spcPts val="0"/>
              </a:spcBef>
              <a:buFont typeface="Courier New" panose="02070309020205020404" pitchFamily="49" charset="0"/>
              <a:buNone/>
            </a:pPr>
            <a:r>
              <a:rPr lang="en-US" sz="1500" dirty="0">
                <a:latin typeface="+mj-lt"/>
                <a:ea typeface="Calibri"/>
                <a:cs typeface="Times New Roman"/>
              </a:rPr>
              <a:t>Beyond OSU Career Integration – Brandi Fuhrman</a:t>
            </a:r>
          </a:p>
          <a:p>
            <a:pPr marL="457200" lvl="1" indent="0">
              <a:lnSpc>
                <a:spcPct val="200000"/>
              </a:lnSpc>
              <a:spcBef>
                <a:spcPts val="0"/>
              </a:spcBef>
              <a:buFont typeface="Courier New" panose="02070309020205020404" pitchFamily="49" charset="0"/>
              <a:buNone/>
            </a:pPr>
            <a:r>
              <a:rPr lang="en-US" sz="1500" dirty="0">
                <a:latin typeface="+mj-lt"/>
                <a:ea typeface="+mn-lt"/>
                <a:cs typeface="+mn-lt"/>
              </a:rPr>
              <a:t>Seeking Solutions – Selina Heppell</a:t>
            </a:r>
          </a:p>
          <a:p>
            <a:pPr marL="457200" lvl="1" indent="0">
              <a:lnSpc>
                <a:spcPct val="200000"/>
              </a:lnSpc>
              <a:spcBef>
                <a:spcPts val="0"/>
              </a:spcBef>
              <a:buFont typeface="Courier New" panose="02070309020205020404" pitchFamily="49" charset="0"/>
              <a:buNone/>
              <a:defRPr/>
            </a:pPr>
            <a:r>
              <a:rPr lang="en-US" sz="1500" dirty="0">
                <a:solidFill>
                  <a:prstClr val="black"/>
                </a:solidFill>
                <a:latin typeface="+mj-lt"/>
                <a:ea typeface="+mn-lt"/>
                <a:cs typeface="+mn-lt"/>
              </a:rPr>
              <a:t>Transitions – Steve Wuhs</a:t>
            </a:r>
            <a:endParaRPr lang="en-US" sz="1500" dirty="0">
              <a:solidFill>
                <a:prstClr val="black"/>
              </a:solidFill>
              <a:latin typeface="+mj-lt"/>
            </a:endParaRPr>
          </a:p>
          <a:p>
            <a:pPr marL="0" indent="0">
              <a:lnSpc>
                <a:spcPct val="200000"/>
              </a:lnSpc>
              <a:spcBef>
                <a:spcPts val="0"/>
              </a:spcBef>
              <a:buFont typeface="Courier New" panose="02070309020205020404" pitchFamily="49" charset="0"/>
              <a:buNone/>
            </a:pPr>
            <a:r>
              <a:rPr lang="en-US" sz="1600" b="1" dirty="0">
                <a:latin typeface="+mj-lt"/>
                <a:ea typeface="Calibri"/>
                <a:cs typeface="Times New Roman"/>
              </a:rPr>
              <a:t>Comments, Feedback, Questions for Signature group</a:t>
            </a:r>
            <a:r>
              <a:rPr lang="en-US" sz="1600" dirty="0">
                <a:latin typeface="+mj-lt"/>
                <a:ea typeface="Calibri"/>
                <a:cs typeface="Times New Roman"/>
              </a:rPr>
              <a:t> – 20 minutes</a:t>
            </a:r>
          </a:p>
          <a:p>
            <a:pPr marL="0" indent="0">
              <a:lnSpc>
                <a:spcPct val="200000"/>
              </a:lnSpc>
              <a:spcBef>
                <a:spcPts val="0"/>
              </a:spcBef>
              <a:buFont typeface="Courier New" panose="02070309020205020404" pitchFamily="49" charset="0"/>
              <a:buNone/>
            </a:pPr>
            <a:r>
              <a:rPr lang="en-US" sz="1600" b="1" dirty="0">
                <a:latin typeface="+mj-lt"/>
                <a:ea typeface="Calibri" panose="020F0502020204030204" pitchFamily="34" charset="0"/>
                <a:cs typeface="Times New Roman"/>
              </a:rPr>
              <a:t>Additional comments and questions; wrap-up</a:t>
            </a:r>
            <a:r>
              <a:rPr lang="en-US" sz="1600" dirty="0">
                <a:latin typeface="+mj-lt"/>
                <a:ea typeface="Calibri" panose="020F0502020204030204" pitchFamily="34" charset="0"/>
                <a:cs typeface="Times New Roman"/>
              </a:rPr>
              <a:t> – Yvette Spitz</a:t>
            </a:r>
          </a:p>
          <a:p>
            <a:pPr marL="0" indent="0">
              <a:lnSpc>
                <a:spcPct val="200000"/>
              </a:lnSpc>
              <a:spcBef>
                <a:spcPts val="0"/>
              </a:spcBef>
              <a:buFont typeface="Courier New" panose="02070309020205020404" pitchFamily="49" charset="0"/>
              <a:buNone/>
            </a:pPr>
            <a:r>
              <a:rPr lang="en-US" sz="1600" dirty="0">
                <a:latin typeface="+mj-lt"/>
                <a:ea typeface="Calibri"/>
                <a:cs typeface="Times New Roman"/>
              </a:rPr>
              <a:t>	</a:t>
            </a:r>
          </a:p>
          <a:p>
            <a:endParaRPr lang="en-US" sz="1600" dirty="0">
              <a:latin typeface="+mj-lt"/>
            </a:endParaRPr>
          </a:p>
        </p:txBody>
      </p:sp>
      <p:pic>
        <p:nvPicPr>
          <p:cNvPr id="6" name="Picture Placeholder 5" descr="Shape&#10;&#10;Description automatically generated with low confidence">
            <a:extLst>
              <a:ext uri="{FF2B5EF4-FFF2-40B4-BE49-F238E27FC236}">
                <a16:creationId xmlns:a16="http://schemas.microsoft.com/office/drawing/2014/main" id="{8AED0703-5EBE-2204-9CE9-E93E79CECBF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57" b="157"/>
          <a:stretch>
            <a:fillRect/>
          </a:stretch>
        </p:blipFill>
        <p:spPr/>
      </p:pic>
    </p:spTree>
    <p:extLst>
      <p:ext uri="{BB962C8B-B14F-4D97-AF65-F5344CB8AC3E}">
        <p14:creationId xmlns:p14="http://schemas.microsoft.com/office/powerpoint/2010/main" val="273382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A440-BE01-9E6B-057D-4D8D2FCE213A}"/>
              </a:ext>
            </a:extLst>
          </p:cNvPr>
          <p:cNvSpPr>
            <a:spLocks noGrp="1"/>
          </p:cNvSpPr>
          <p:nvPr>
            <p:ph type="title"/>
          </p:nvPr>
        </p:nvSpPr>
        <p:spPr/>
        <p:txBody>
          <a:bodyPr>
            <a:normAutofit/>
          </a:bodyPr>
          <a:lstStyle/>
          <a:p>
            <a:r>
              <a:rPr lang="en-US">
                <a:latin typeface="Verdana"/>
                <a:ea typeface="Verdana"/>
              </a:rPr>
              <a:t>Workgroup Mentors will Share the Following:</a:t>
            </a:r>
            <a:endParaRPr lang="en-US"/>
          </a:p>
        </p:txBody>
      </p:sp>
      <p:sp>
        <p:nvSpPr>
          <p:cNvPr id="4" name="Content Placeholder 3">
            <a:extLst>
              <a:ext uri="{FF2B5EF4-FFF2-40B4-BE49-F238E27FC236}">
                <a16:creationId xmlns:a16="http://schemas.microsoft.com/office/drawing/2014/main" id="{F86345AE-D711-7E2E-1D3B-B7D821DDC5FD}"/>
              </a:ext>
            </a:extLst>
          </p:cNvPr>
          <p:cNvSpPr>
            <a:spLocks noGrp="1"/>
          </p:cNvSpPr>
          <p:nvPr>
            <p:ph idx="1"/>
          </p:nvPr>
        </p:nvSpPr>
        <p:spPr>
          <a:xfrm>
            <a:off x="1286211" y="1380931"/>
            <a:ext cx="10067589" cy="5187820"/>
          </a:xfrm>
        </p:spPr>
        <p:txBody>
          <a:bodyPr vert="horz" lIns="91440" tIns="45720" rIns="91440" bIns="45720" rtlCol="0" anchor="t">
            <a:normAutofit/>
          </a:bodyPr>
          <a:lstStyle/>
          <a:p>
            <a:r>
              <a:rPr lang="en-US">
                <a:ea typeface="Verdana"/>
              </a:rPr>
              <a:t>Development of Learning Outcomes, Criteria, and Rationale.</a:t>
            </a:r>
          </a:p>
          <a:p>
            <a:r>
              <a:rPr lang="en-US">
                <a:ea typeface="Verdana"/>
              </a:rPr>
              <a:t>Responding to survey and listening session feedback; LOCR revisions. </a:t>
            </a:r>
            <a:endParaRPr lang="en-US">
              <a:ea typeface="Verdana"/>
              <a:cs typeface="+mn-lt"/>
            </a:endParaRPr>
          </a:p>
        </p:txBody>
      </p:sp>
      <p:pic>
        <p:nvPicPr>
          <p:cNvPr id="5" name="Picture 4" descr="&quot;&quot;">
            <a:extLst>
              <a:ext uri="{FF2B5EF4-FFF2-40B4-BE49-F238E27FC236}">
                <a16:creationId xmlns:a16="http://schemas.microsoft.com/office/drawing/2014/main" id="{ECEAE4A1-1FB4-3A85-A194-7230D2C048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665" y="598013"/>
            <a:ext cx="504122" cy="504122"/>
          </a:xfrm>
          <a:prstGeom prst="rect">
            <a:avLst/>
          </a:prstGeom>
        </p:spPr>
      </p:pic>
    </p:spTree>
    <p:extLst>
      <p:ext uri="{BB962C8B-B14F-4D97-AF65-F5344CB8AC3E}">
        <p14:creationId xmlns:p14="http://schemas.microsoft.com/office/powerpoint/2010/main" val="163362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FCB9-058D-4AE8-300E-BA1E0FE4C234}"/>
              </a:ext>
            </a:extLst>
          </p:cNvPr>
          <p:cNvSpPr>
            <a:spLocks noGrp="1"/>
          </p:cNvSpPr>
          <p:nvPr>
            <p:ph type="title"/>
          </p:nvPr>
        </p:nvSpPr>
        <p:spPr/>
        <p:txBody>
          <a:bodyPr>
            <a:normAutofit fontScale="90000"/>
          </a:bodyPr>
          <a:lstStyle/>
          <a:p>
            <a:r>
              <a:rPr lang="en-US" b="0">
                <a:solidFill>
                  <a:srgbClr val="D73F09"/>
                </a:solidFill>
                <a:latin typeface="Verdana"/>
                <a:ea typeface="Verdana"/>
              </a:rPr>
              <a:t>WRITING: FOUNDATIONS AND ELEVATION - </a:t>
            </a:r>
            <a:r>
              <a:rPr lang="en-US" b="0">
                <a:solidFill>
                  <a:srgbClr val="DC4405"/>
                </a:solidFill>
                <a:latin typeface="Verdana"/>
                <a:ea typeface="Verdana"/>
              </a:rPr>
              <a:t>Kristy Kelly</a:t>
            </a:r>
          </a:p>
        </p:txBody>
      </p:sp>
      <p:pic>
        <p:nvPicPr>
          <p:cNvPr id="5" name="Picture 4" descr="&quot;&quot;">
            <a:extLst>
              <a:ext uri="{FF2B5EF4-FFF2-40B4-BE49-F238E27FC236}">
                <a16:creationId xmlns:a16="http://schemas.microsoft.com/office/drawing/2014/main" id="{0DDBF8F6-11C9-3D58-2545-35E7A2770C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028" y="649967"/>
            <a:ext cx="504122" cy="504122"/>
          </a:xfrm>
          <a:prstGeom prst="rect">
            <a:avLst/>
          </a:prstGeom>
        </p:spPr>
      </p:pic>
      <p:sp>
        <p:nvSpPr>
          <p:cNvPr id="8" name="Content Placeholder 3">
            <a:extLst>
              <a:ext uri="{FF2B5EF4-FFF2-40B4-BE49-F238E27FC236}">
                <a16:creationId xmlns:a16="http://schemas.microsoft.com/office/drawing/2014/main" id="{7BD7AE10-AAC2-DACF-1A85-03168583A3B1}"/>
              </a:ext>
            </a:extLst>
          </p:cNvPr>
          <p:cNvSpPr>
            <a:spLocks noGrp="1"/>
          </p:cNvSpPr>
          <p:nvPr>
            <p:ph idx="1"/>
          </p:nvPr>
        </p:nvSpPr>
        <p:spPr>
          <a:xfrm>
            <a:off x="1474236" y="1420880"/>
            <a:ext cx="9879564" cy="4664194"/>
          </a:xfrm>
        </p:spPr>
        <p:txBody>
          <a:bodyPr>
            <a:noAutofit/>
          </a:bodyPr>
          <a:lstStyle/>
          <a:p>
            <a:pPr marL="0" indent="0">
              <a:buNone/>
            </a:pPr>
            <a:r>
              <a:rPr lang="en-US" sz="2600" b="1">
                <a:solidFill>
                  <a:srgbClr val="DC4405"/>
                </a:solidFill>
              </a:rPr>
              <a:t>Foundations:</a:t>
            </a:r>
          </a:p>
          <a:p>
            <a:pPr lvl="1"/>
            <a:r>
              <a:rPr lang="en-US" sz="2000"/>
              <a:t>Write in varied styles with attention to audience, purpose, and genre, incorporating how language use relates to rhetorical situations.</a:t>
            </a:r>
          </a:p>
          <a:p>
            <a:pPr lvl="1"/>
            <a:r>
              <a:rPr lang="en-US" sz="2000"/>
              <a:t> Create texts that synthesize multiple viewpoints around a central idea supported with evidence.</a:t>
            </a:r>
          </a:p>
          <a:p>
            <a:pPr lvl="1"/>
            <a:r>
              <a:rPr lang="en-US" sz="2000"/>
              <a:t>Evaluate information critically using sources and foundational citation skills.</a:t>
            </a:r>
          </a:p>
          <a:p>
            <a:pPr marL="0" indent="0">
              <a:buNone/>
            </a:pPr>
            <a:r>
              <a:rPr lang="en-US" sz="2600" b="1">
                <a:solidFill>
                  <a:srgbClr val="DC4405"/>
                </a:solidFill>
              </a:rPr>
              <a:t>Elevation:</a:t>
            </a:r>
          </a:p>
          <a:p>
            <a:pPr lvl="1"/>
            <a:r>
              <a:rPr lang="en-US" sz="2000"/>
              <a:t>Construct rhetorically-informed texts that adapt to new writing situations, audiences, and relevant knowledge domains.</a:t>
            </a:r>
          </a:p>
          <a:p>
            <a:pPr lvl="1"/>
            <a:r>
              <a:rPr lang="en-US" sz="2000"/>
              <a:t>Synthesize diverse perspectives in complex conversations using critical analysis and genre-appropriate writing styles and conventions. 	</a:t>
            </a:r>
          </a:p>
          <a:p>
            <a:pPr lvl="1"/>
            <a:r>
              <a:rPr lang="en-US" sz="2000"/>
              <a:t>Integrate critically-evaluated sources in knowledge-domain-specific documents and arguments. </a:t>
            </a:r>
          </a:p>
          <a:p>
            <a:pPr lvl="1"/>
            <a:endParaRPr lang="en-US" sz="2600" b="1">
              <a:solidFill>
                <a:srgbClr val="DC4405"/>
              </a:solidFill>
            </a:endParaRPr>
          </a:p>
        </p:txBody>
      </p:sp>
    </p:spTree>
    <p:extLst>
      <p:ext uri="{BB962C8B-B14F-4D97-AF65-F5344CB8AC3E}">
        <p14:creationId xmlns:p14="http://schemas.microsoft.com/office/powerpoint/2010/main" val="246602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7D1D-B6D3-780A-6AD0-5BCC170DADB0}"/>
              </a:ext>
            </a:extLst>
          </p:cNvPr>
          <p:cNvSpPr>
            <a:spLocks noGrp="1"/>
          </p:cNvSpPr>
          <p:nvPr>
            <p:ph type="title"/>
          </p:nvPr>
        </p:nvSpPr>
        <p:spPr/>
        <p:txBody>
          <a:bodyPr>
            <a:normAutofit fontScale="90000"/>
          </a:bodyPr>
          <a:lstStyle/>
          <a:p>
            <a:r>
              <a:rPr lang="en-US" b="0">
                <a:solidFill>
                  <a:srgbClr val="D73F09"/>
                </a:solidFill>
                <a:latin typeface="Verdana"/>
                <a:ea typeface="Verdana"/>
              </a:rPr>
              <a:t>QUANTITATIVE LITERACY AND ANALYSIS – Kevin Lyons</a:t>
            </a:r>
          </a:p>
        </p:txBody>
      </p:sp>
      <p:pic>
        <p:nvPicPr>
          <p:cNvPr id="5" name="Picture 4" descr="&quot;&quot;">
            <a:extLst>
              <a:ext uri="{FF2B5EF4-FFF2-40B4-BE49-F238E27FC236}">
                <a16:creationId xmlns:a16="http://schemas.microsoft.com/office/drawing/2014/main" id="{27F374DD-5596-60FC-4A92-B638699538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346" y="649967"/>
            <a:ext cx="504121" cy="504121"/>
          </a:xfrm>
          <a:prstGeom prst="rect">
            <a:avLst/>
          </a:prstGeom>
        </p:spPr>
      </p:pic>
      <p:sp>
        <p:nvSpPr>
          <p:cNvPr id="6" name="Content Placeholder 3">
            <a:extLst>
              <a:ext uri="{FF2B5EF4-FFF2-40B4-BE49-F238E27FC236}">
                <a16:creationId xmlns:a16="http://schemas.microsoft.com/office/drawing/2014/main" id="{B46376E0-6000-D4CF-B06E-6E7875921165}"/>
              </a:ext>
            </a:extLst>
          </p:cNvPr>
          <p:cNvSpPr>
            <a:spLocks noGrp="1"/>
          </p:cNvSpPr>
          <p:nvPr>
            <p:ph idx="1"/>
          </p:nvPr>
        </p:nvSpPr>
        <p:spPr>
          <a:xfrm>
            <a:off x="1474235" y="1886075"/>
            <a:ext cx="9879564" cy="3771631"/>
          </a:xfrm>
        </p:spPr>
        <p:txBody>
          <a:bodyPr>
            <a:noAutofit/>
          </a:bodyPr>
          <a:lstStyle/>
          <a:p>
            <a:pPr lvl="1"/>
            <a:r>
              <a:rPr lang="en-US" sz="2400"/>
              <a:t>Identify relevant quantitative variables and their relationship(s) in a problem. </a:t>
            </a:r>
          </a:p>
          <a:p>
            <a:endParaRPr lang="en-US" sz="2400"/>
          </a:p>
          <a:p>
            <a:pPr lvl="1"/>
            <a:r>
              <a:rPr lang="en-US" sz="2400"/>
              <a:t>Solve quantitative problems using appropriate mathematical tools. </a:t>
            </a:r>
          </a:p>
          <a:p>
            <a:endParaRPr lang="en-US" sz="2400"/>
          </a:p>
          <a:p>
            <a:pPr lvl="1"/>
            <a:r>
              <a:rPr lang="en-US" sz="2400"/>
              <a:t>Demonstrate reasonableness of a solution and describe limitations of method. </a:t>
            </a:r>
          </a:p>
        </p:txBody>
      </p:sp>
    </p:spTree>
    <p:extLst>
      <p:ext uri="{BB962C8B-B14F-4D97-AF65-F5344CB8AC3E}">
        <p14:creationId xmlns:p14="http://schemas.microsoft.com/office/powerpoint/2010/main" val="244407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5CB4-B633-829E-5C0C-3EED078BECD4}"/>
              </a:ext>
            </a:extLst>
          </p:cNvPr>
          <p:cNvSpPr>
            <a:spLocks noGrp="1"/>
          </p:cNvSpPr>
          <p:nvPr>
            <p:ph type="title"/>
          </p:nvPr>
        </p:nvSpPr>
        <p:spPr>
          <a:xfrm>
            <a:off x="1474236" y="658626"/>
            <a:ext cx="10442403" cy="503586"/>
          </a:xfrm>
        </p:spPr>
        <p:txBody>
          <a:bodyPr>
            <a:normAutofit fontScale="90000"/>
          </a:bodyPr>
          <a:lstStyle/>
          <a:p>
            <a:r>
              <a:rPr lang="en-US" b="0">
                <a:solidFill>
                  <a:srgbClr val="D73F09"/>
                </a:solidFill>
                <a:latin typeface="Verdana"/>
                <a:ea typeface="Verdana"/>
              </a:rPr>
              <a:t>ARTS AND HUMANITIES: GENERAL AND GLOBAL - Katie Hubler</a:t>
            </a:r>
          </a:p>
          <a:p>
            <a:endParaRPr lang="en-US" b="0">
              <a:solidFill>
                <a:srgbClr val="D73F09"/>
              </a:solidFill>
              <a:latin typeface="Verdana"/>
              <a:ea typeface="Verdana"/>
            </a:endParaRPr>
          </a:p>
        </p:txBody>
      </p:sp>
      <p:sp>
        <p:nvSpPr>
          <p:cNvPr id="5" name="Content Placeholder 3">
            <a:extLst>
              <a:ext uri="{FF2B5EF4-FFF2-40B4-BE49-F238E27FC236}">
                <a16:creationId xmlns:a16="http://schemas.microsoft.com/office/drawing/2014/main" id="{CED3A6D9-CC89-509C-9D79-197F08985E62}"/>
              </a:ext>
            </a:extLst>
          </p:cNvPr>
          <p:cNvSpPr>
            <a:spLocks noGrp="1"/>
          </p:cNvSpPr>
          <p:nvPr>
            <p:ph idx="1"/>
          </p:nvPr>
        </p:nvSpPr>
        <p:spPr>
          <a:xfrm>
            <a:off x="1474235" y="1535180"/>
            <a:ext cx="10304285" cy="4664194"/>
          </a:xfrm>
        </p:spPr>
        <p:txBody>
          <a:bodyPr vert="horz" lIns="91440" tIns="45720" rIns="91440" bIns="45720" rtlCol="0" anchor="t">
            <a:noAutofit/>
          </a:bodyPr>
          <a:lstStyle/>
          <a:p>
            <a:pPr marL="0" indent="0">
              <a:buNone/>
            </a:pPr>
            <a:r>
              <a:rPr lang="en-US" sz="2400" b="1">
                <a:solidFill>
                  <a:srgbClr val="DC4405"/>
                </a:solidFill>
                <a:ea typeface="Verdana"/>
              </a:rPr>
              <a:t>General:</a:t>
            </a:r>
          </a:p>
          <a:p>
            <a:pPr lvl="1"/>
            <a:r>
              <a:rPr lang="en-US" sz="2000">
                <a:ea typeface="Verdana"/>
              </a:rPr>
              <a:t>Describe genres, forms, perspectives, events and/or ideas that have shaped and recorded the human experience.  </a:t>
            </a:r>
            <a:endParaRPr lang="en-US" sz="2000"/>
          </a:p>
          <a:p>
            <a:pPr lvl="1"/>
            <a:r>
              <a:rPr lang="en-US" sz="2000">
                <a:ea typeface="Verdana"/>
              </a:rPr>
              <a:t>Analyze examples of human expression and/or human perspectives in changing cultural and/or historical contexts.</a:t>
            </a:r>
          </a:p>
          <a:p>
            <a:pPr lvl="1"/>
            <a:r>
              <a:rPr lang="en-US" sz="2000">
                <a:ea typeface="Verdana"/>
              </a:rPr>
              <a:t>Employ humanistic, theoretical, and/or philosophical methods to explore the human experience.</a:t>
            </a:r>
          </a:p>
          <a:p>
            <a:pPr marL="0" indent="0">
              <a:buNone/>
            </a:pPr>
            <a:r>
              <a:rPr lang="en-US" sz="2400" b="1">
                <a:solidFill>
                  <a:srgbClr val="DC4405"/>
                </a:solidFill>
                <a:ea typeface="Verdana"/>
              </a:rPr>
              <a:t>Global:</a:t>
            </a:r>
          </a:p>
          <a:p>
            <a:pPr lvl="1"/>
            <a:r>
              <a:rPr lang="en-US" sz="2000">
                <a:ea typeface="Verdana"/>
              </a:rPr>
              <a:t>Describe genres, forms, perspectives, events and/or ideas that have shaped and recorded the global human experience.  </a:t>
            </a:r>
            <a:endParaRPr lang="en-US" sz="2000"/>
          </a:p>
          <a:p>
            <a:pPr lvl="1"/>
            <a:r>
              <a:rPr lang="en-US" sz="2000">
                <a:ea typeface="Verdana"/>
              </a:rPr>
              <a:t>Analyze the social and/or cultural impact of inequitable systems in relation to the global movement of peoples, ideas, objects, artistic forms, and/or technologies. </a:t>
            </a:r>
            <a:endParaRPr lang="en-US" sz="2000"/>
          </a:p>
          <a:p>
            <a:pPr lvl="1"/>
            <a:r>
              <a:rPr lang="en-US" sz="2000">
                <a:ea typeface="Verdana"/>
              </a:rPr>
              <a:t>Employ humanistic, theoretical, and/or philosophical methods to explore the human experience.</a:t>
            </a:r>
          </a:p>
        </p:txBody>
      </p:sp>
      <p:pic>
        <p:nvPicPr>
          <p:cNvPr id="6" name="Picture 5" descr="&quot;&quot;">
            <a:extLst>
              <a:ext uri="{FF2B5EF4-FFF2-40B4-BE49-F238E27FC236}">
                <a16:creationId xmlns:a16="http://schemas.microsoft.com/office/drawing/2014/main" id="{967C34A7-9ADF-1635-8942-ADB68DAC62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687" y="658626"/>
            <a:ext cx="504122" cy="504122"/>
          </a:xfrm>
          <a:prstGeom prst="rect">
            <a:avLst/>
          </a:prstGeom>
        </p:spPr>
      </p:pic>
    </p:spTree>
    <p:extLst>
      <p:ext uri="{BB962C8B-B14F-4D97-AF65-F5344CB8AC3E}">
        <p14:creationId xmlns:p14="http://schemas.microsoft.com/office/powerpoint/2010/main" val="14346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A2AA-3316-0F90-AA22-824DB395D207}"/>
              </a:ext>
            </a:extLst>
          </p:cNvPr>
          <p:cNvSpPr>
            <a:spLocks noGrp="1"/>
          </p:cNvSpPr>
          <p:nvPr>
            <p:ph type="title"/>
          </p:nvPr>
        </p:nvSpPr>
        <p:spPr/>
        <p:txBody>
          <a:bodyPr>
            <a:normAutofit fontScale="90000"/>
          </a:bodyPr>
          <a:lstStyle/>
          <a:p>
            <a:r>
              <a:rPr lang="en-US" b="0">
                <a:solidFill>
                  <a:srgbClr val="D73F09"/>
                </a:solidFill>
                <a:latin typeface="Verdana"/>
                <a:ea typeface="Verdana"/>
              </a:rPr>
              <a:t>COMMUNICATION, MEDIA, AND SOCIETY – Colin Hesse</a:t>
            </a:r>
            <a:endParaRPr lang="en-US">
              <a:latin typeface="Verdana"/>
              <a:ea typeface="Verdana"/>
            </a:endParaRPr>
          </a:p>
        </p:txBody>
      </p:sp>
      <p:sp>
        <p:nvSpPr>
          <p:cNvPr id="5" name="Content Placeholder 3">
            <a:extLst>
              <a:ext uri="{FF2B5EF4-FFF2-40B4-BE49-F238E27FC236}">
                <a16:creationId xmlns:a16="http://schemas.microsoft.com/office/drawing/2014/main" id="{C2A5F217-9333-CC6C-B4D1-B725B2D73D49}"/>
              </a:ext>
            </a:extLst>
          </p:cNvPr>
          <p:cNvSpPr>
            <a:spLocks noGrp="1"/>
          </p:cNvSpPr>
          <p:nvPr>
            <p:ph idx="1"/>
          </p:nvPr>
        </p:nvSpPr>
        <p:spPr>
          <a:xfrm>
            <a:off x="1474235" y="1806944"/>
            <a:ext cx="10166875" cy="3771631"/>
          </a:xfrm>
        </p:spPr>
        <p:txBody>
          <a:bodyPr>
            <a:noAutofit/>
          </a:bodyPr>
          <a:lstStyle/>
          <a:p>
            <a:pPr lvl="1"/>
            <a:r>
              <a:rPr lang="en-US" sz="2400"/>
              <a:t>Identify communication and media processes as they relate to social phenomena.</a:t>
            </a:r>
          </a:p>
          <a:p>
            <a:pPr lvl="1"/>
            <a:endParaRPr lang="en-US" sz="2400"/>
          </a:p>
          <a:p>
            <a:pPr lvl="1"/>
            <a:r>
              <a:rPr lang="en-US" sz="2400"/>
              <a:t>Describe different forms of communication and media and the degree to which they meet the needs of diverse audiences and contexts. </a:t>
            </a:r>
          </a:p>
          <a:p>
            <a:pPr lvl="1"/>
            <a:endParaRPr lang="en-US" sz="2400"/>
          </a:p>
          <a:p>
            <a:pPr lvl="1"/>
            <a:r>
              <a:rPr lang="en-US" sz="2400"/>
              <a:t>Apply communication theory to the development and delivery of oral communication products.</a:t>
            </a:r>
          </a:p>
        </p:txBody>
      </p:sp>
      <p:pic>
        <p:nvPicPr>
          <p:cNvPr id="6" name="Picture 5" descr="&quot;&quot;">
            <a:extLst>
              <a:ext uri="{FF2B5EF4-FFF2-40B4-BE49-F238E27FC236}">
                <a16:creationId xmlns:a16="http://schemas.microsoft.com/office/drawing/2014/main" id="{F21F29C8-FEC8-C857-0892-A74A078380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664" y="623989"/>
            <a:ext cx="504121" cy="504121"/>
          </a:xfrm>
          <a:prstGeom prst="rect">
            <a:avLst/>
          </a:prstGeom>
        </p:spPr>
      </p:pic>
    </p:spTree>
    <p:extLst>
      <p:ext uri="{BB962C8B-B14F-4D97-AF65-F5344CB8AC3E}">
        <p14:creationId xmlns:p14="http://schemas.microsoft.com/office/powerpoint/2010/main" val="3561067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A10B-1BA6-7308-EC78-375A8FF054C3}"/>
              </a:ext>
            </a:extLst>
          </p:cNvPr>
          <p:cNvSpPr>
            <a:spLocks noGrp="1"/>
          </p:cNvSpPr>
          <p:nvPr>
            <p:ph type="title"/>
          </p:nvPr>
        </p:nvSpPr>
        <p:spPr/>
        <p:txBody>
          <a:bodyPr/>
          <a:lstStyle/>
          <a:p>
            <a:r>
              <a:rPr lang="en-US" b="0">
                <a:solidFill>
                  <a:srgbClr val="D73F09"/>
                </a:solidFill>
                <a:latin typeface="Verdana"/>
                <a:ea typeface="Verdana"/>
              </a:rPr>
              <a:t>SOCIAL SCIENCES – </a:t>
            </a:r>
            <a:r>
              <a:rPr lang="en-US" b="0" err="1">
                <a:solidFill>
                  <a:srgbClr val="D73F09"/>
                </a:solidFill>
                <a:latin typeface="Verdana"/>
                <a:ea typeface="Verdana"/>
              </a:rPr>
              <a:t>Rorie</a:t>
            </a:r>
            <a:r>
              <a:rPr lang="en-US" b="0">
                <a:solidFill>
                  <a:srgbClr val="D73F09"/>
                </a:solidFill>
                <a:latin typeface="Verdana"/>
                <a:ea typeface="Verdana"/>
              </a:rPr>
              <a:t> Solberg</a:t>
            </a:r>
          </a:p>
        </p:txBody>
      </p:sp>
      <p:pic>
        <p:nvPicPr>
          <p:cNvPr id="5" name="Picture 4" descr="&quot;&quot;">
            <a:extLst>
              <a:ext uri="{FF2B5EF4-FFF2-40B4-BE49-F238E27FC236}">
                <a16:creationId xmlns:a16="http://schemas.microsoft.com/office/drawing/2014/main" id="{AD550293-413D-0476-06A7-22C5F2F1CD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346" y="658626"/>
            <a:ext cx="504122" cy="504122"/>
          </a:xfrm>
          <a:prstGeom prst="rect">
            <a:avLst/>
          </a:prstGeom>
        </p:spPr>
      </p:pic>
      <p:sp>
        <p:nvSpPr>
          <p:cNvPr id="6" name="Content Placeholder 3">
            <a:extLst>
              <a:ext uri="{FF2B5EF4-FFF2-40B4-BE49-F238E27FC236}">
                <a16:creationId xmlns:a16="http://schemas.microsoft.com/office/drawing/2014/main" id="{18619C46-F472-9EE9-AC54-069D073CCA8E}"/>
              </a:ext>
            </a:extLst>
          </p:cNvPr>
          <p:cNvSpPr>
            <a:spLocks noGrp="1"/>
          </p:cNvSpPr>
          <p:nvPr>
            <p:ph idx="1"/>
          </p:nvPr>
        </p:nvSpPr>
        <p:spPr>
          <a:xfrm>
            <a:off x="1474235" y="1806944"/>
            <a:ext cx="9879564" cy="3771631"/>
          </a:xfrm>
        </p:spPr>
        <p:txBody>
          <a:bodyPr>
            <a:noAutofit/>
          </a:bodyPr>
          <a:lstStyle/>
          <a:p>
            <a:pPr lvl="1"/>
            <a:r>
              <a:rPr lang="en-US" sz="2400"/>
              <a:t>Explain the informal and formal structures and processes of Institutions and human behavior. </a:t>
            </a:r>
          </a:p>
          <a:p>
            <a:pPr lvl="1"/>
            <a:endParaRPr lang="en-US" sz="2400"/>
          </a:p>
          <a:p>
            <a:pPr lvl="1"/>
            <a:r>
              <a:rPr lang="en-US" sz="2400"/>
              <a:t>Describe how quantitative and qualitative data are used to explain human behavior. </a:t>
            </a:r>
          </a:p>
          <a:p>
            <a:pPr lvl="1"/>
            <a:endParaRPr lang="en-US" sz="2400"/>
          </a:p>
          <a:p>
            <a:pPr lvl="1"/>
            <a:r>
              <a:rPr lang="en-US" sz="2400"/>
              <a:t>Characterize your individual role in the structures, processes, or institutions of society. </a:t>
            </a:r>
          </a:p>
        </p:txBody>
      </p:sp>
    </p:spTree>
    <p:extLst>
      <p:ext uri="{BB962C8B-B14F-4D97-AF65-F5344CB8AC3E}">
        <p14:creationId xmlns:p14="http://schemas.microsoft.com/office/powerpoint/2010/main" val="4209694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57&quot;&gt;&lt;object type=&quot;3&quot; unique_id=&quot;11746&quot;&gt;&lt;property id=&quot;20148&quot; value=&quot;5&quot;/&gt;&lt;property id=&quot;20300&quot; value=&quot;Slide 1&quot;/&gt;&lt;property id=&quot;20307&quot; value=&quot;265&quot;/&gt;&lt;/object&gt;&lt;object type=&quot;3&quot; unique_id=&quot;11747&quot;&gt;&lt;property id=&quot;20148&quot; value=&quot;5&quot;/&gt;&lt;property id=&quot;20300&quot; value=&quot;Slide 2 - &amp;quot;TITLE OF YOUR PRESENTATION&amp;quot;&quot;/&gt;&lt;property id=&quot;20307&quot; value=&quot;266&quot;/&gt;&lt;/object&gt;&lt;object type=&quot;3&quot; unique_id=&quot;11887&quot;&gt;&lt;property id=&quot;20148&quot; value=&quot;5&quot;/&gt;&lt;property id=&quot;20300&quot; value=&quot;Slide 3 - &amp;quot;Title for Single Column Slide&amp;quot;&quot;/&gt;&lt;property id=&quot;20307&quot; value=&quot;267&quot;/&gt;&lt;/object&gt;&lt;object type=&quot;3&quot; unique_id=&quot;11915&quot;&gt;&lt;property id=&quot;20148&quot; value=&quot;5&quot;/&gt;&lt;property id=&quot;20300&quot; value=&quot;Slide 4 - &amp;quot;Title for Single Column Slide&amp;quot;&quot;/&gt;&lt;property id=&quot;20307&quot; value=&quot;268&quot;/&gt;&lt;/object&gt;&lt;object type=&quot;3&quot; unique_id=&quot;11916&quot;&gt;&lt;property id=&quot;20148&quot; value=&quot;5&quot;/&gt;&lt;property id=&quot;20300&quot; value=&quot;Slide 5 - &amp;quot;Title of Three Major Concepts&amp;quot;&quot;/&gt;&lt;property id=&quot;20307&quot; value=&quot;269&quot;/&gt;&lt;/object&gt;&lt;object type=&quot;3&quot; unique_id=&quot;11966&quot;&gt;&lt;property id=&quot;20148&quot; value=&quot;5&quot;/&gt;&lt;property id=&quot;20300&quot; value=&quot;Slide 6 - &amp;quot;Title of Three Major Concepts&amp;quot;&quot;/&gt;&lt;property id=&quot;20307&quot; value=&quot;270&quot;/&gt;&lt;/object&gt;&lt;object type=&quot;3&quot; unique_id=&quot;11967&quot;&gt;&lt;property id=&quot;20148&quot; value=&quot;5&quot;/&gt;&lt;property id=&quot;20300&quot; value=&quot;Slide 7 - &amp;quot;Transition To Next Section&amp;quot;&quot;/&gt;&lt;property id=&quot;20307&quot; value=&quot;271&quot;/&gt;&lt;/object&gt;&lt;object type=&quot;3&quot; unique_id=&quot;11968&quot;&gt;&lt;property id=&quot;20148&quot; value=&quot;5&quot;/&gt;&lt;property id=&quot;20300&quot; value=&quot;Slide 8 - &amp;quot;A Vertical Picture is Worth a Thousand Words&amp;quot;&quot;/&gt;&lt;property id=&quot;20307&quot; value=&quot;272&quot;/&gt;&lt;/object&gt;&lt;object type=&quot;3&quot; unique_id=&quot;12109&quot;&gt;&lt;property id=&quot;20148&quot; value=&quot;5&quot;/&gt;&lt;property id=&quot;20300&quot; value=&quot;Slide 9 - &amp;quot;A Vertical Picture is Worth a Thousand Words&amp;quot;&quot;/&gt;&lt;property id=&quot;20307&quot; value=&quot;273&quot;/&gt;&lt;/object&gt;&lt;object type=&quot;3&quot; unique_id=&quot;12110&quot;&gt;&lt;property id=&quot;20148&quot; value=&quot;5&quot;/&gt;&lt;property id=&quot;20300&quot; value=&quot;Slide 10 - &amp;quot;A Horizontal Image&amp;quot;&quot;/&gt;&lt;property id=&quot;20307&quot; value=&quot;274&quot;/&gt;&lt;/object&gt;&lt;object type=&quot;3&quot; unique_id=&quot;12111&quot;&gt;&lt;property id=&quot;20148&quot; value=&quot;5&quot;/&gt;&lt;property id=&quot;20300&quot; value=&quot;Slide 11 - &amp;quot;A Horizontal Image&amp;quot;&quot;/&gt;&lt;property id=&quot;20307&quot; value=&quot;275&quot;/&gt;&lt;/object&gt;&lt;object type=&quot;3&quot; unique_id=&quot;12112&quot;&gt;&lt;property id=&quot;20148&quot; value=&quot;5&quot;/&gt;&lt;property id=&quot;20300&quot; value=&quot;Slide 12 - &amp;quot;Title for Three Column Slide with Icons&amp;quot;&quot;/&gt;&lt;property id=&quot;20307&quot; value=&quot;276&quot;/&gt;&lt;/object&gt;&lt;object type=&quot;3&quot; unique_id=&quot;12113&quot;&gt;&lt;property id=&quot;20148&quot; value=&quot;5&quot;/&gt;&lt;property id=&quot;20300&quot; value=&quot;Slide 13 - &amp;quot;Title for Three Column Slide&amp;quot;&quot;/&gt;&lt;property id=&quot;20307&quot; value=&quot;277&quot;/&gt;&lt;/object&gt;&lt;object type=&quot;3&quot; unique_id=&quot;12114&quot;&gt;&lt;property id=&quot;20148&quot; value=&quot;5&quot;/&gt;&lt;property id=&quot;20300&quot; value=&quot;Slide 14 - &amp;quot;Three Columns Without Icons&amp;quot;&quot;/&gt;&lt;property id=&quot;20307&quot; value=&quot;278&quot;/&gt;&lt;/object&gt;&lt;object type=&quot;3&quot; unique_id=&quot;12664&quot;&gt;&lt;property id=&quot;20148&quot; value=&quot;5&quot;/&gt;&lt;property id=&quot;20300&quot; value=&quot;Slide 15 - &amp;quot;Three Columns Without Icons&amp;quot;&quot;/&gt;&lt;property id=&quot;20307&quot; value=&quot;279&quot;/&gt;&lt;/object&gt;&lt;object type=&quot;3&quot; unique_id=&quot;12665&quot;&gt;&lt;property id=&quot;20148&quot; value=&quot;5&quot;/&gt;&lt;property id=&quot;20300&quot; value=&quot;Slide 16 - &amp;quot;Title for Two Column Slide&amp;quot;&quot;/&gt;&lt;property id=&quot;20307&quot; value=&quot;280&quot;/&gt;&lt;/object&gt;&lt;object type=&quot;3&quot; unique_id=&quot;12666&quot;&gt;&lt;property id=&quot;20148&quot; value=&quot;5&quot;/&gt;&lt;property id=&quot;20300&quot; value=&quot;Slide 17 - &amp;quot;Title for Two Column Slide&amp;quot;&quot;/&gt;&lt;property id=&quot;20307&quot; value=&quot;281&quot;/&gt;&lt;/object&gt;&lt;object type=&quot;3&quot; unique_id=&quot;12667&quot;&gt;&lt;property id=&quot;20148&quot; value=&quot;5&quot;/&gt;&lt;property id=&quot;20300&quot; value=&quot;Slide 18&quot;/&gt;&lt;property id=&quot;20307&quot; value=&quot;282&quot;/&gt;&lt;/object&gt;&lt;object type=&quot;3&quot; unique_id=&quot;12668&quot;&gt;&lt;property id=&quot;20148&quot; value=&quot;5&quot;/&gt;&lt;property id=&quot;20300&quot; value=&quot;Slide 19&quot;/&gt;&lt;property id=&quot;20307&quot; value=&quot;283&quot;/&gt;&lt;/object&gt;&lt;object type=&quot;3&quot; unique_id=&quot;12669&quot;&gt;&lt;property id=&quot;20148&quot; value=&quot;5&quot;/&gt;&lt;property id=&quot;20300&quot; value=&quot;Slide 20&quot;/&gt;&lt;property id=&quot;20307&quot; value=&quot;284&quot;/&gt;&lt;/object&gt;&lt;object type=&quot;3&quot; unique_id=&quot;12670&quot;&gt;&lt;property id=&quot;20148&quot; value=&quot;5&quot;/&gt;&lt;property id=&quot;20300&quot; value=&quot;Slide 21&quot;/&gt;&lt;property id=&quot;20307&quot; value=&quot;285&quot;/&gt;&lt;/object&gt;&lt;object type=&quot;3&quot; unique_id=&quot;12671&quot;&gt;&lt;property id=&quot;20148&quot; value=&quot;5&quot;/&gt;&lt;property id=&quot;20300&quot; value=&quot;Slide 22&quot;/&gt;&lt;property id=&quot;20307&quot; value=&quot;286&quot;/&gt;&lt;/object&gt;&lt;object type=&quot;3&quot; unique_id=&quot;12672&quot;&gt;&lt;property id=&quot;20148&quot; value=&quot;5&quot;/&gt;&lt;property id=&quot;20300&quot; value=&quot;Slide 23&quot;/&gt;&lt;property id=&quot;20307&quot; value=&quot;287&quot;/&gt;&lt;/object&gt;&lt;object type=&quot;3&quot; unique_id=&quot;12673&quot;&gt;&lt;property id=&quot;20148&quot; value=&quot;5&quot;/&gt;&lt;property id=&quot;20300&quot; value=&quot;Slide 24&quot;/&gt;&lt;property id=&quot;20307&quot; value=&quot;288&quot;/&gt;&lt;/object&gt;&lt;object type=&quot;3&quot; unique_id=&quot;12674&quot;&gt;&lt;property id=&quot;20148&quot; value=&quot;5&quot;/&gt;&lt;property id=&quot;20300&quot; value=&quot;Slide 25&quot;/&gt;&lt;property id=&quot;20307&quot; value=&quot;289&quot;/&gt;&lt;/object&gt;&lt;object type=&quot;3&quot; unique_id=&quot;12675&quot;&gt;&lt;property id=&quot;20148&quot; value=&quot;5&quot;/&gt;&lt;property id=&quot;20300&quot; value=&quot;Slide 26 - &amp;quot;Title for Quantifiable Figures&amp;quot;&quot;/&gt;&lt;property id=&quot;20307&quot; value=&quot;290&quot;/&gt;&lt;/object&gt;&lt;object type=&quot;3&quot; unique_id=&quot;12676&quot;&gt;&lt;property id=&quot;20148&quot; value=&quot;5&quot;/&gt;&lt;property id=&quot;20300&quot; value=&quot;Slide 27 - &amp;quot;Timeline Title&amp;quot;&quot;/&gt;&lt;property id=&quot;20307&quot; value=&quot;291&quot;/&gt;&lt;/object&gt;&lt;object type=&quot;3&quot; unique_id=&quot;12677&quot;&gt;&lt;property id=&quot;20148&quot; value=&quot;5&quot;/&gt;&lt;property id=&quot;20300&quot; value=&quot;Slide 28 - &amp;quot;Timeline Title&amp;quot;&quot;/&gt;&lt;property id=&quot;20307&quot; value=&quot;292&quot;/&gt;&lt;/object&gt;&lt;object type=&quot;3&quot; unique_id=&quot;12678&quot;&gt;&lt;property id=&quot;20148&quot; value=&quot;5&quot;/&gt;&lt;property id=&quot;20300&quot; value=&quot;Slide 29 - &amp;quot;Timeline Title&amp;quot;&quot;/&gt;&lt;property id=&quot;20307&quot; value=&quot;293&quot;/&gt;&lt;/object&gt;&lt;object type=&quot;3&quot; unique_id=&quot;12679&quot;&gt;&lt;property id=&quot;20148&quot; value=&quot;5&quot;/&gt;&lt;property id=&quot;20300&quot; value=&quot;Slide 30 - &amp;quot;Timeline Title&amp;quot;&quot;/&gt;&lt;property id=&quot;20307&quot; value=&quot;294&quot;/&gt;&lt;/object&gt;&lt;object type=&quot;3&quot; unique_id=&quot;12680&quot;&gt;&lt;property id=&quot;20148&quot; value=&quot;5&quot;/&gt;&lt;property id=&quot;20300&quot; value=&quot;Slide 31 - &amp;quot;Citations&amp;quot;&quot;/&gt;&lt;property id=&quot;20307&quot; value=&quot;295&quot;/&gt;&lt;/object&gt;&lt;object type=&quot;3&quot; unique_id=&quot;12681&quot;&gt;&lt;property id=&quot;20148&quot; value=&quot;5&quot;/&gt;&lt;property id=&quot;20300&quot; value=&quot;Slide 32 - &amp;quot;THANK YOU&amp;quot;&quot;/&gt;&lt;property id=&quot;20307&quot; value=&quot;296&quot;/&gt;&lt;/object&gt;&lt;object type=&quot;3&quot; unique_id=&quot;12682&quot;&gt;&lt;property id=&quot;20148&quot; value=&quot;5&quot;/&gt;&lt;property id=&quot;20300&quot; value=&quot;Slide 33&quot;/&gt;&lt;property id=&quot;20307&quot; value=&quot;297&quot;/&gt;&lt;/object&gt;&lt;object type=&quot;3&quot; unique_id=&quot;12683&quot;&gt;&lt;property id=&quot;20148&quot; value=&quot;5&quot;/&gt;&lt;property id=&quot;20300&quot; value=&quot;Slide 34&quot;/&gt;&lt;property id=&quot;20307&quot; value=&quot;298&quot;/&gt;&lt;/object&gt;&lt;/object&gt;&lt;object type=&quot;8&quot; unique_id=&quot;1126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a5ab0c3-643f-425c-ad10-de3043e2e093">
      <UserInfo>
        <DisplayName>Huber, McKenzie Joselle</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A83FFF25D50845B624AA39CE199130" ma:contentTypeVersion="4" ma:contentTypeDescription="Create a new document." ma:contentTypeScope="" ma:versionID="1b2ff07faa660aac154e42e38ebece6a">
  <xsd:schema xmlns:xsd="http://www.w3.org/2001/XMLSchema" xmlns:xs="http://www.w3.org/2001/XMLSchema" xmlns:p="http://schemas.microsoft.com/office/2006/metadata/properties" xmlns:ns2="4a5ab0c3-643f-425c-ad10-de3043e2e093" xmlns:ns3="a8bb1055-017e-4eec-97da-04c1c2015faa" targetNamespace="http://schemas.microsoft.com/office/2006/metadata/properties" ma:root="true" ma:fieldsID="cbd1ef1287e49203d50600bace4d361f" ns2:_="" ns3:_="">
    <xsd:import namespace="4a5ab0c3-643f-425c-ad10-de3043e2e093"/>
    <xsd:import namespace="a8bb1055-017e-4eec-97da-04c1c2015f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5ab0c3-643f-425c-ad10-de3043e2e09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bb1055-017e-4eec-97da-04c1c2015f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D0AB4E-3912-43DA-89A7-E1C31A052C5A}">
  <ds:schemaRefs>
    <ds:schemaRef ds:uri="http://purl.org/dc/elements/1.1/"/>
    <ds:schemaRef ds:uri="http://schemas.microsoft.com/office/2006/metadata/properties"/>
    <ds:schemaRef ds:uri="http://schemas.microsoft.com/office/2006/documentManagement/types"/>
    <ds:schemaRef ds:uri="4a5ab0c3-643f-425c-ad10-de3043e2e093"/>
    <ds:schemaRef ds:uri="http://purl.org/dc/terms/"/>
    <ds:schemaRef ds:uri="http://schemas.microsoft.com/office/infopath/2007/PartnerControls"/>
    <ds:schemaRef ds:uri="http://purl.org/dc/dcmitype/"/>
    <ds:schemaRef ds:uri="http://schemas.openxmlformats.org/package/2006/metadata/core-properties"/>
    <ds:schemaRef ds:uri="a8bb1055-017e-4eec-97da-04c1c2015faa"/>
    <ds:schemaRef ds:uri="http://www.w3.org/XML/1998/namespace"/>
  </ds:schemaRefs>
</ds:datastoreItem>
</file>

<file path=customXml/itemProps2.xml><?xml version="1.0" encoding="utf-8"?>
<ds:datastoreItem xmlns:ds="http://schemas.openxmlformats.org/officeDocument/2006/customXml" ds:itemID="{4A290ADE-4860-46A4-BAA3-234FE92142BA}">
  <ds:schemaRefs>
    <ds:schemaRef ds:uri="4a5ab0c3-643f-425c-ad10-de3043e2e093"/>
    <ds:schemaRef ds:uri="a8bb1055-017e-4eec-97da-04c1c2015f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20CC880-83A5-4F63-9E41-413AE5AF26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1220</Words>
  <Application>Microsoft Office PowerPoint</Application>
  <PresentationFormat>Widescreen</PresentationFormat>
  <Paragraphs>113</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Courier New</vt:lpstr>
      <vt:lpstr>Georgia</vt:lpstr>
      <vt:lpstr>Gill Sans</vt:lpstr>
      <vt:lpstr>Times</vt:lpstr>
      <vt:lpstr>Times New Roman</vt:lpstr>
      <vt:lpstr>Verdana</vt:lpstr>
      <vt:lpstr>Office Theme</vt:lpstr>
      <vt:lpstr>Faculty Senate Special Session Learning Outcomes, Criteria and Rationale (LOCR) </vt:lpstr>
      <vt:lpstr>Agenda</vt:lpstr>
      <vt:lpstr>Agenda</vt:lpstr>
      <vt:lpstr>Workgroup Mentors will Share the Following:</vt:lpstr>
      <vt:lpstr>WRITING: FOUNDATIONS AND ELEVATION - Kristy Kelly</vt:lpstr>
      <vt:lpstr>QUANTITATIVE LITERACY AND ANALYSIS – Kevin Lyons</vt:lpstr>
      <vt:lpstr>ARTS AND HUMANITIES: GENERAL AND GLOBAL - Katie Hubler </vt:lpstr>
      <vt:lpstr>COMMUNICATION, MEDIA, AND SOCIETY – Colin Hesse</vt:lpstr>
      <vt:lpstr>SOCIAL SCIENCES – Rorie Solberg</vt:lpstr>
      <vt:lpstr>SCIENTIFIC INQUIRY AND ANALYSIS – Lori Kayes</vt:lpstr>
      <vt:lpstr>Comments, feedback, questions – Foundation Group</vt:lpstr>
      <vt:lpstr>DIFFERENCE, POWER, AND OPPRESSION: FOUNDATIONS AND ADVANCED – Ingrid Scheel and Ana Milena Ribero</vt:lpstr>
      <vt:lpstr>BEYOND OSU – Brandi Fuhrman</vt:lpstr>
      <vt:lpstr>SEEKING SOLUTIONS – Selina Heppell</vt:lpstr>
      <vt:lpstr>TRANSITIONS –Steve Wuhs</vt:lpstr>
      <vt:lpstr>Comments, feedback, questions – Signature group</vt:lpstr>
      <vt:lpstr>Additional Comments, feedback, and questions  Wrap-up</vt:lpstr>
      <vt:lpstr>THANK YOU!</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 Services</dc:creator>
  <cp:lastModifiedBy>Calascibetta, Caitlin</cp:lastModifiedBy>
  <cp:revision>5</cp:revision>
  <cp:lastPrinted>2023-01-11T15:05:50Z</cp:lastPrinted>
  <dcterms:created xsi:type="dcterms:W3CDTF">2017-12-19T21:24:25Z</dcterms:created>
  <dcterms:modified xsi:type="dcterms:W3CDTF">2023-03-17T17:57:29Z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0x01010020A83FFF25D50845B624AA39CE199130</vt:lpwstr>
  </property>
</Properties>
</file>