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265" r:id="rId5"/>
    <p:sldId id="259" r:id="rId6"/>
    <p:sldId id="263" r:id="rId7"/>
    <p:sldId id="257" r:id="rId8"/>
    <p:sldId id="261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405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4DDE7E-EAE5-40D0-856D-78921A72B40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BD541E6-04B6-4513-B593-13D9C867DD43}">
      <dgm:prSet/>
      <dgm:spPr/>
      <dgm:t>
        <a:bodyPr/>
        <a:lstStyle/>
        <a:p>
          <a:r>
            <a:rPr lang="en-US"/>
            <a:t>Ambiguity in definition of engagement</a:t>
          </a:r>
        </a:p>
      </dgm:t>
    </dgm:pt>
    <dgm:pt modelId="{E8E31E08-0BFA-4656-970F-349C72C8830B}" type="parTrans" cxnId="{1E974F92-2A19-4C34-AE21-A41AC452A8C6}">
      <dgm:prSet/>
      <dgm:spPr/>
      <dgm:t>
        <a:bodyPr/>
        <a:lstStyle/>
        <a:p>
          <a:endParaRPr lang="en-US"/>
        </a:p>
      </dgm:t>
    </dgm:pt>
    <dgm:pt modelId="{1559C430-1593-496B-9FE5-7AAF41A2E167}" type="sibTrans" cxnId="{1E974F92-2A19-4C34-AE21-A41AC452A8C6}">
      <dgm:prSet/>
      <dgm:spPr/>
      <dgm:t>
        <a:bodyPr/>
        <a:lstStyle/>
        <a:p>
          <a:endParaRPr lang="en-US"/>
        </a:p>
      </dgm:t>
    </dgm:pt>
    <dgm:pt modelId="{199CAABC-4CB2-4CF2-A828-AC7800C9A380}">
      <dgm:prSet/>
      <dgm:spPr/>
      <dgm:t>
        <a:bodyPr/>
        <a:lstStyle/>
        <a:p>
          <a:r>
            <a:rPr lang="en-US"/>
            <a:t>No framework to assess engagement activity and scholarship</a:t>
          </a:r>
        </a:p>
      </dgm:t>
    </dgm:pt>
    <dgm:pt modelId="{9DAFD01E-A7EA-4E69-894E-9145940DCE49}" type="parTrans" cxnId="{FBAE759E-572E-486A-9A50-0F9CD0242B18}">
      <dgm:prSet/>
      <dgm:spPr/>
      <dgm:t>
        <a:bodyPr/>
        <a:lstStyle/>
        <a:p>
          <a:endParaRPr lang="en-US"/>
        </a:p>
      </dgm:t>
    </dgm:pt>
    <dgm:pt modelId="{B5D28853-D7DA-4C75-A2CC-DEC4468871C8}" type="sibTrans" cxnId="{FBAE759E-572E-486A-9A50-0F9CD0242B18}">
      <dgm:prSet/>
      <dgm:spPr/>
      <dgm:t>
        <a:bodyPr/>
        <a:lstStyle/>
        <a:p>
          <a:endParaRPr lang="en-US"/>
        </a:p>
      </dgm:t>
    </dgm:pt>
    <dgm:pt modelId="{32ECB246-FEE9-470C-B63A-D723435B9F6F}">
      <dgm:prSet/>
      <dgm:spPr/>
      <dgm:t>
        <a:bodyPr/>
        <a:lstStyle/>
        <a:p>
          <a:r>
            <a:rPr lang="en-US"/>
            <a:t>No formal incentives for faculty and staff</a:t>
          </a:r>
        </a:p>
      </dgm:t>
    </dgm:pt>
    <dgm:pt modelId="{0E4BE726-BA22-4F67-BCE2-60B7B5747BDB}" type="parTrans" cxnId="{DC512457-DAE9-422D-A74E-30BA8751BC79}">
      <dgm:prSet/>
      <dgm:spPr/>
      <dgm:t>
        <a:bodyPr/>
        <a:lstStyle/>
        <a:p>
          <a:endParaRPr lang="en-US"/>
        </a:p>
      </dgm:t>
    </dgm:pt>
    <dgm:pt modelId="{EC4CB75E-3381-469D-9B46-5009B8667509}" type="sibTrans" cxnId="{DC512457-DAE9-422D-A74E-30BA8751BC79}">
      <dgm:prSet/>
      <dgm:spPr/>
      <dgm:t>
        <a:bodyPr/>
        <a:lstStyle/>
        <a:p>
          <a:endParaRPr lang="en-US"/>
        </a:p>
      </dgm:t>
    </dgm:pt>
    <dgm:pt modelId="{F30D6AF5-5896-4A9E-958E-2DA05CCEC1A3}" type="pres">
      <dgm:prSet presAssocID="{534DDE7E-EAE5-40D0-856D-78921A72B40F}" presName="vert0" presStyleCnt="0">
        <dgm:presLayoutVars>
          <dgm:dir/>
          <dgm:animOne val="branch"/>
          <dgm:animLvl val="lvl"/>
        </dgm:presLayoutVars>
      </dgm:prSet>
      <dgm:spPr/>
    </dgm:pt>
    <dgm:pt modelId="{539E9DF0-6879-4613-8C42-93518C43005E}" type="pres">
      <dgm:prSet presAssocID="{7BD541E6-04B6-4513-B593-13D9C867DD43}" presName="thickLine" presStyleLbl="alignNode1" presStyleIdx="0" presStyleCnt="3"/>
      <dgm:spPr/>
    </dgm:pt>
    <dgm:pt modelId="{786E3A71-1D91-4B22-8A6C-70FF87D35F99}" type="pres">
      <dgm:prSet presAssocID="{7BD541E6-04B6-4513-B593-13D9C867DD43}" presName="horz1" presStyleCnt="0"/>
      <dgm:spPr/>
    </dgm:pt>
    <dgm:pt modelId="{C1633E44-ACA7-47F5-9704-F2629FD4F9DD}" type="pres">
      <dgm:prSet presAssocID="{7BD541E6-04B6-4513-B593-13D9C867DD43}" presName="tx1" presStyleLbl="revTx" presStyleIdx="0" presStyleCnt="3"/>
      <dgm:spPr/>
    </dgm:pt>
    <dgm:pt modelId="{C7FF63D2-61D8-4EF9-A0EE-E6FF6055864D}" type="pres">
      <dgm:prSet presAssocID="{7BD541E6-04B6-4513-B593-13D9C867DD43}" presName="vert1" presStyleCnt="0"/>
      <dgm:spPr/>
    </dgm:pt>
    <dgm:pt modelId="{ECA92CA8-E89F-47FD-A205-35EC3E58000F}" type="pres">
      <dgm:prSet presAssocID="{199CAABC-4CB2-4CF2-A828-AC7800C9A380}" presName="thickLine" presStyleLbl="alignNode1" presStyleIdx="1" presStyleCnt="3"/>
      <dgm:spPr/>
    </dgm:pt>
    <dgm:pt modelId="{5148D50C-DF9D-4C7E-BCF1-FAE692FADCB3}" type="pres">
      <dgm:prSet presAssocID="{199CAABC-4CB2-4CF2-A828-AC7800C9A380}" presName="horz1" presStyleCnt="0"/>
      <dgm:spPr/>
    </dgm:pt>
    <dgm:pt modelId="{B111E992-8190-46FA-8268-E8A394BA4E7A}" type="pres">
      <dgm:prSet presAssocID="{199CAABC-4CB2-4CF2-A828-AC7800C9A380}" presName="tx1" presStyleLbl="revTx" presStyleIdx="1" presStyleCnt="3"/>
      <dgm:spPr/>
    </dgm:pt>
    <dgm:pt modelId="{C4D2C4FE-1B9D-4D74-BB9F-6F90EE51074F}" type="pres">
      <dgm:prSet presAssocID="{199CAABC-4CB2-4CF2-A828-AC7800C9A380}" presName="vert1" presStyleCnt="0"/>
      <dgm:spPr/>
    </dgm:pt>
    <dgm:pt modelId="{3147FCAD-27DC-41EF-9CFD-53D8988E6CDB}" type="pres">
      <dgm:prSet presAssocID="{32ECB246-FEE9-470C-B63A-D723435B9F6F}" presName="thickLine" presStyleLbl="alignNode1" presStyleIdx="2" presStyleCnt="3"/>
      <dgm:spPr/>
    </dgm:pt>
    <dgm:pt modelId="{40A5CE0C-87F3-4CDE-8238-3F121BED697A}" type="pres">
      <dgm:prSet presAssocID="{32ECB246-FEE9-470C-B63A-D723435B9F6F}" presName="horz1" presStyleCnt="0"/>
      <dgm:spPr/>
    </dgm:pt>
    <dgm:pt modelId="{DC240A55-F8E2-4D0E-845B-04AABD63396A}" type="pres">
      <dgm:prSet presAssocID="{32ECB246-FEE9-470C-B63A-D723435B9F6F}" presName="tx1" presStyleLbl="revTx" presStyleIdx="2" presStyleCnt="3"/>
      <dgm:spPr/>
    </dgm:pt>
    <dgm:pt modelId="{AE626839-02D6-4723-8410-00D126E97253}" type="pres">
      <dgm:prSet presAssocID="{32ECB246-FEE9-470C-B63A-D723435B9F6F}" presName="vert1" presStyleCnt="0"/>
      <dgm:spPr/>
    </dgm:pt>
  </dgm:ptLst>
  <dgm:cxnLst>
    <dgm:cxn modelId="{3CE7FA6D-BFDE-4F03-B1C7-2A3D69A124A3}" type="presOf" srcId="{7BD541E6-04B6-4513-B593-13D9C867DD43}" destId="{C1633E44-ACA7-47F5-9704-F2629FD4F9DD}" srcOrd="0" destOrd="0" presId="urn:microsoft.com/office/officeart/2008/layout/LinedList"/>
    <dgm:cxn modelId="{DC512457-DAE9-422D-A74E-30BA8751BC79}" srcId="{534DDE7E-EAE5-40D0-856D-78921A72B40F}" destId="{32ECB246-FEE9-470C-B63A-D723435B9F6F}" srcOrd="2" destOrd="0" parTransId="{0E4BE726-BA22-4F67-BCE2-60B7B5747BDB}" sibTransId="{EC4CB75E-3381-469D-9B46-5009B8667509}"/>
    <dgm:cxn modelId="{9F99F77E-D19B-40DE-8045-0F7844778E9D}" type="presOf" srcId="{534DDE7E-EAE5-40D0-856D-78921A72B40F}" destId="{F30D6AF5-5896-4A9E-958E-2DA05CCEC1A3}" srcOrd="0" destOrd="0" presId="urn:microsoft.com/office/officeart/2008/layout/LinedList"/>
    <dgm:cxn modelId="{1E974F92-2A19-4C34-AE21-A41AC452A8C6}" srcId="{534DDE7E-EAE5-40D0-856D-78921A72B40F}" destId="{7BD541E6-04B6-4513-B593-13D9C867DD43}" srcOrd="0" destOrd="0" parTransId="{E8E31E08-0BFA-4656-970F-349C72C8830B}" sibTransId="{1559C430-1593-496B-9FE5-7AAF41A2E167}"/>
    <dgm:cxn modelId="{FBAE759E-572E-486A-9A50-0F9CD0242B18}" srcId="{534DDE7E-EAE5-40D0-856D-78921A72B40F}" destId="{199CAABC-4CB2-4CF2-A828-AC7800C9A380}" srcOrd="1" destOrd="0" parTransId="{9DAFD01E-A7EA-4E69-894E-9145940DCE49}" sibTransId="{B5D28853-D7DA-4C75-A2CC-DEC4468871C8}"/>
    <dgm:cxn modelId="{729611D6-EA63-48F0-AFD4-D7535EF0E901}" type="presOf" srcId="{32ECB246-FEE9-470C-B63A-D723435B9F6F}" destId="{DC240A55-F8E2-4D0E-845B-04AABD63396A}" srcOrd="0" destOrd="0" presId="urn:microsoft.com/office/officeart/2008/layout/LinedList"/>
    <dgm:cxn modelId="{1A220EDD-D5B1-456E-AB05-3BD4F5CA2FCF}" type="presOf" srcId="{199CAABC-4CB2-4CF2-A828-AC7800C9A380}" destId="{B111E992-8190-46FA-8268-E8A394BA4E7A}" srcOrd="0" destOrd="0" presId="urn:microsoft.com/office/officeart/2008/layout/LinedList"/>
    <dgm:cxn modelId="{31943DB8-A19A-4FE4-A63A-547393DC0DD3}" type="presParOf" srcId="{F30D6AF5-5896-4A9E-958E-2DA05CCEC1A3}" destId="{539E9DF0-6879-4613-8C42-93518C43005E}" srcOrd="0" destOrd="0" presId="urn:microsoft.com/office/officeart/2008/layout/LinedList"/>
    <dgm:cxn modelId="{AF1B93C0-7344-4633-90AF-2D55CA84FA7F}" type="presParOf" srcId="{F30D6AF5-5896-4A9E-958E-2DA05CCEC1A3}" destId="{786E3A71-1D91-4B22-8A6C-70FF87D35F99}" srcOrd="1" destOrd="0" presId="urn:microsoft.com/office/officeart/2008/layout/LinedList"/>
    <dgm:cxn modelId="{0921FCEB-955C-41E2-BEC0-E3DFDF1935BC}" type="presParOf" srcId="{786E3A71-1D91-4B22-8A6C-70FF87D35F99}" destId="{C1633E44-ACA7-47F5-9704-F2629FD4F9DD}" srcOrd="0" destOrd="0" presId="urn:microsoft.com/office/officeart/2008/layout/LinedList"/>
    <dgm:cxn modelId="{2E518C50-1965-41D0-9541-84FA43FB2D68}" type="presParOf" srcId="{786E3A71-1D91-4B22-8A6C-70FF87D35F99}" destId="{C7FF63D2-61D8-4EF9-A0EE-E6FF6055864D}" srcOrd="1" destOrd="0" presId="urn:microsoft.com/office/officeart/2008/layout/LinedList"/>
    <dgm:cxn modelId="{C04E029E-A49E-4DA4-8C4C-63A4F31F40BD}" type="presParOf" srcId="{F30D6AF5-5896-4A9E-958E-2DA05CCEC1A3}" destId="{ECA92CA8-E89F-47FD-A205-35EC3E58000F}" srcOrd="2" destOrd="0" presId="urn:microsoft.com/office/officeart/2008/layout/LinedList"/>
    <dgm:cxn modelId="{5595642A-7F14-4EF0-B091-B521845355E1}" type="presParOf" srcId="{F30D6AF5-5896-4A9E-958E-2DA05CCEC1A3}" destId="{5148D50C-DF9D-4C7E-BCF1-FAE692FADCB3}" srcOrd="3" destOrd="0" presId="urn:microsoft.com/office/officeart/2008/layout/LinedList"/>
    <dgm:cxn modelId="{DE963346-0C1F-49DA-94DB-D698F4517072}" type="presParOf" srcId="{5148D50C-DF9D-4C7E-BCF1-FAE692FADCB3}" destId="{B111E992-8190-46FA-8268-E8A394BA4E7A}" srcOrd="0" destOrd="0" presId="urn:microsoft.com/office/officeart/2008/layout/LinedList"/>
    <dgm:cxn modelId="{42B11BAF-D290-418B-9922-FC9B5CDB514D}" type="presParOf" srcId="{5148D50C-DF9D-4C7E-BCF1-FAE692FADCB3}" destId="{C4D2C4FE-1B9D-4D74-BB9F-6F90EE51074F}" srcOrd="1" destOrd="0" presId="urn:microsoft.com/office/officeart/2008/layout/LinedList"/>
    <dgm:cxn modelId="{450D48AB-84BE-4B4C-ACD3-EFE4DA875D63}" type="presParOf" srcId="{F30D6AF5-5896-4A9E-958E-2DA05CCEC1A3}" destId="{3147FCAD-27DC-41EF-9CFD-53D8988E6CDB}" srcOrd="4" destOrd="0" presId="urn:microsoft.com/office/officeart/2008/layout/LinedList"/>
    <dgm:cxn modelId="{16E36349-6E42-4881-A97A-6077A036C617}" type="presParOf" srcId="{F30D6AF5-5896-4A9E-958E-2DA05CCEC1A3}" destId="{40A5CE0C-87F3-4CDE-8238-3F121BED697A}" srcOrd="5" destOrd="0" presId="urn:microsoft.com/office/officeart/2008/layout/LinedList"/>
    <dgm:cxn modelId="{FCC84299-9FEF-4A04-BF76-E8ABDDBBAED2}" type="presParOf" srcId="{40A5CE0C-87F3-4CDE-8238-3F121BED697A}" destId="{DC240A55-F8E2-4D0E-845B-04AABD63396A}" srcOrd="0" destOrd="0" presId="urn:microsoft.com/office/officeart/2008/layout/LinedList"/>
    <dgm:cxn modelId="{27F9ED2E-4597-44BF-BEA0-5481F143AC37}" type="presParOf" srcId="{40A5CE0C-87F3-4CDE-8238-3F121BED697A}" destId="{AE626839-02D6-4723-8410-00D126E972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748065-5F04-4712-A874-70526B6C0822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8C0C5610-E0E9-41A4-914B-2FD486700548}">
      <dgm:prSet/>
      <dgm:spPr/>
      <dgm:t>
        <a:bodyPr/>
        <a:lstStyle/>
        <a:p>
          <a:r>
            <a:rPr lang="en-US"/>
            <a:t>“…to enrich scholarship, research, and creative activity;</a:t>
          </a:r>
        </a:p>
      </dgm:t>
    </dgm:pt>
    <dgm:pt modelId="{E6535ABA-931B-41D5-86D2-DFA6F546D3E5}" type="parTrans" cxnId="{D7C50694-EDE1-40FE-BB4F-968C6359106A}">
      <dgm:prSet/>
      <dgm:spPr/>
      <dgm:t>
        <a:bodyPr/>
        <a:lstStyle/>
        <a:p>
          <a:endParaRPr lang="en-US"/>
        </a:p>
      </dgm:t>
    </dgm:pt>
    <dgm:pt modelId="{F1DB3157-8122-4FD4-B2DA-A94488265051}" type="sibTrans" cxnId="{D7C50694-EDE1-40FE-BB4F-968C6359106A}">
      <dgm:prSet/>
      <dgm:spPr/>
      <dgm:t>
        <a:bodyPr/>
        <a:lstStyle/>
        <a:p>
          <a:endParaRPr lang="en-US"/>
        </a:p>
      </dgm:t>
    </dgm:pt>
    <dgm:pt modelId="{D8352E39-94FA-4BC5-A6F5-1A8D0855BBE5}">
      <dgm:prSet/>
      <dgm:spPr/>
      <dgm:t>
        <a:bodyPr/>
        <a:lstStyle/>
        <a:p>
          <a:r>
            <a:rPr lang="en-US"/>
            <a:t>enhance curriculum, teaching and learning; </a:t>
          </a:r>
        </a:p>
      </dgm:t>
    </dgm:pt>
    <dgm:pt modelId="{2447F42F-04EF-4F4C-A02C-3B5D4E862754}" type="parTrans" cxnId="{61D1F75D-C511-4B16-BE60-A31D874DBC84}">
      <dgm:prSet/>
      <dgm:spPr/>
      <dgm:t>
        <a:bodyPr/>
        <a:lstStyle/>
        <a:p>
          <a:endParaRPr lang="en-US"/>
        </a:p>
      </dgm:t>
    </dgm:pt>
    <dgm:pt modelId="{4DD45181-D7C3-492C-AE66-B83B81B4D324}" type="sibTrans" cxnId="{61D1F75D-C511-4B16-BE60-A31D874DBC84}">
      <dgm:prSet/>
      <dgm:spPr/>
      <dgm:t>
        <a:bodyPr/>
        <a:lstStyle/>
        <a:p>
          <a:endParaRPr lang="en-US"/>
        </a:p>
      </dgm:t>
    </dgm:pt>
    <dgm:pt modelId="{72272594-EAEB-477E-80DC-09D2BFC44DB8}">
      <dgm:prSet/>
      <dgm:spPr/>
      <dgm:t>
        <a:bodyPr/>
        <a:lstStyle/>
        <a:p>
          <a:r>
            <a:rPr lang="en-US"/>
            <a:t>prepare educated, engaged citizens; </a:t>
          </a:r>
        </a:p>
      </dgm:t>
    </dgm:pt>
    <dgm:pt modelId="{697D099F-C330-4944-BC30-124D89C1A47B}" type="parTrans" cxnId="{C8664EBF-E222-49BE-855B-19A149645F87}">
      <dgm:prSet/>
      <dgm:spPr/>
      <dgm:t>
        <a:bodyPr/>
        <a:lstStyle/>
        <a:p>
          <a:endParaRPr lang="en-US"/>
        </a:p>
      </dgm:t>
    </dgm:pt>
    <dgm:pt modelId="{5C737606-99C8-4E17-AE16-8A21980CBC2F}" type="sibTrans" cxnId="{C8664EBF-E222-49BE-855B-19A149645F87}">
      <dgm:prSet/>
      <dgm:spPr/>
      <dgm:t>
        <a:bodyPr/>
        <a:lstStyle/>
        <a:p>
          <a:endParaRPr lang="en-US"/>
        </a:p>
      </dgm:t>
    </dgm:pt>
    <dgm:pt modelId="{337FE66A-2EAF-4368-8BD4-335E14FB7E42}">
      <dgm:prSet/>
      <dgm:spPr/>
      <dgm:t>
        <a:bodyPr/>
        <a:lstStyle/>
        <a:p>
          <a:r>
            <a:rPr lang="en-US"/>
            <a:t>strengthen democratic values and civic responsibility; </a:t>
          </a:r>
        </a:p>
      </dgm:t>
    </dgm:pt>
    <dgm:pt modelId="{02E25556-A6A6-47F2-9E55-23B386093AE4}" type="parTrans" cxnId="{B5C83ACD-9666-4CC0-99C8-551E8C09114A}">
      <dgm:prSet/>
      <dgm:spPr/>
      <dgm:t>
        <a:bodyPr/>
        <a:lstStyle/>
        <a:p>
          <a:endParaRPr lang="en-US"/>
        </a:p>
      </dgm:t>
    </dgm:pt>
    <dgm:pt modelId="{45EA0FBB-F286-4859-9861-31B854B37205}" type="sibTrans" cxnId="{B5C83ACD-9666-4CC0-99C8-551E8C09114A}">
      <dgm:prSet/>
      <dgm:spPr/>
      <dgm:t>
        <a:bodyPr/>
        <a:lstStyle/>
        <a:p>
          <a:endParaRPr lang="en-US"/>
        </a:p>
      </dgm:t>
    </dgm:pt>
    <dgm:pt modelId="{E584BC43-0794-421F-89C0-7E5515C5F1DF}">
      <dgm:prSet/>
      <dgm:spPr/>
      <dgm:t>
        <a:bodyPr/>
        <a:lstStyle/>
        <a:p>
          <a:r>
            <a:rPr lang="en-US"/>
            <a:t>address critical societal issues; </a:t>
          </a:r>
        </a:p>
      </dgm:t>
    </dgm:pt>
    <dgm:pt modelId="{0AFE306A-778C-4A0E-8A9B-F2E34FFE53DF}" type="parTrans" cxnId="{4B497ADD-31F8-4261-870C-BFF8BD256137}">
      <dgm:prSet/>
      <dgm:spPr/>
      <dgm:t>
        <a:bodyPr/>
        <a:lstStyle/>
        <a:p>
          <a:endParaRPr lang="en-US"/>
        </a:p>
      </dgm:t>
    </dgm:pt>
    <dgm:pt modelId="{A99D8871-AB97-4D98-A4E6-FA9D3E7B7B0F}" type="sibTrans" cxnId="{4B497ADD-31F8-4261-870C-BFF8BD256137}">
      <dgm:prSet/>
      <dgm:spPr/>
      <dgm:t>
        <a:bodyPr/>
        <a:lstStyle/>
        <a:p>
          <a:endParaRPr lang="en-US"/>
        </a:p>
      </dgm:t>
    </dgm:pt>
    <dgm:pt modelId="{C9030CC8-6FBA-428C-B525-0C906A0BE972}">
      <dgm:prSet/>
      <dgm:spPr/>
      <dgm:t>
        <a:bodyPr/>
        <a:lstStyle/>
        <a:p>
          <a:r>
            <a:rPr lang="en-US"/>
            <a:t>and contribute to the public good.” </a:t>
          </a:r>
        </a:p>
      </dgm:t>
    </dgm:pt>
    <dgm:pt modelId="{8508009A-D615-4EBD-B9F2-8A2DDD26ACEF}" type="parTrans" cxnId="{40867E3F-AE45-45AA-8937-9229702278EE}">
      <dgm:prSet/>
      <dgm:spPr/>
      <dgm:t>
        <a:bodyPr/>
        <a:lstStyle/>
        <a:p>
          <a:endParaRPr lang="en-US"/>
        </a:p>
      </dgm:t>
    </dgm:pt>
    <dgm:pt modelId="{9FB045B8-89BA-43C6-B60B-CC182848835D}" type="sibTrans" cxnId="{40867E3F-AE45-45AA-8937-9229702278EE}">
      <dgm:prSet/>
      <dgm:spPr/>
      <dgm:t>
        <a:bodyPr/>
        <a:lstStyle/>
        <a:p>
          <a:endParaRPr lang="en-US"/>
        </a:p>
      </dgm:t>
    </dgm:pt>
    <dgm:pt modelId="{4DA3AD90-91D7-43BE-A380-75DC93353EBA}">
      <dgm:prSet/>
      <dgm:spPr/>
      <dgm:t>
        <a:bodyPr/>
        <a:lstStyle/>
        <a:p>
          <a:r>
            <a:rPr lang="en-US"/>
            <a:t>(Carnegie Foundation)</a:t>
          </a:r>
        </a:p>
      </dgm:t>
    </dgm:pt>
    <dgm:pt modelId="{3EB244F8-56BF-4FFB-BBEC-0346882B1E19}" type="parTrans" cxnId="{65B9DC07-C179-4CC5-93DC-90FA190311EA}">
      <dgm:prSet/>
      <dgm:spPr/>
      <dgm:t>
        <a:bodyPr/>
        <a:lstStyle/>
        <a:p>
          <a:endParaRPr lang="en-US"/>
        </a:p>
      </dgm:t>
    </dgm:pt>
    <dgm:pt modelId="{B416A6CB-80F0-44FB-91F8-98E4F9801F0C}" type="sibTrans" cxnId="{65B9DC07-C179-4CC5-93DC-90FA190311EA}">
      <dgm:prSet/>
      <dgm:spPr/>
      <dgm:t>
        <a:bodyPr/>
        <a:lstStyle/>
        <a:p>
          <a:endParaRPr lang="en-US"/>
        </a:p>
      </dgm:t>
    </dgm:pt>
    <dgm:pt modelId="{62DCF89C-BC38-4BE9-BDBC-F37DDD658A6C}" type="pres">
      <dgm:prSet presAssocID="{6F748065-5F04-4712-A874-70526B6C0822}" presName="linear" presStyleCnt="0">
        <dgm:presLayoutVars>
          <dgm:animLvl val="lvl"/>
          <dgm:resizeHandles val="exact"/>
        </dgm:presLayoutVars>
      </dgm:prSet>
      <dgm:spPr/>
    </dgm:pt>
    <dgm:pt modelId="{FA0BEB41-62A8-49E8-8517-597C562AB4B8}" type="pres">
      <dgm:prSet presAssocID="{8C0C5610-E0E9-41A4-914B-2FD48670054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F65771C-D4F7-4F4D-89BD-1947EC05C904}" type="pres">
      <dgm:prSet presAssocID="{F1DB3157-8122-4FD4-B2DA-A94488265051}" presName="spacer" presStyleCnt="0"/>
      <dgm:spPr/>
    </dgm:pt>
    <dgm:pt modelId="{6CF9F7BB-3E1F-4145-AD9A-E10448C1D96E}" type="pres">
      <dgm:prSet presAssocID="{D8352E39-94FA-4BC5-A6F5-1A8D0855BBE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A9A0E4E-53CF-42EB-9150-1EA5164A9BED}" type="pres">
      <dgm:prSet presAssocID="{4DD45181-D7C3-492C-AE66-B83B81B4D324}" presName="spacer" presStyleCnt="0"/>
      <dgm:spPr/>
    </dgm:pt>
    <dgm:pt modelId="{DC37D305-7CD1-4D6C-8D18-26A5CDFC2F1F}" type="pres">
      <dgm:prSet presAssocID="{72272594-EAEB-477E-80DC-09D2BFC44DB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649223E-A7A7-4394-912D-E5A024C4C3BB}" type="pres">
      <dgm:prSet presAssocID="{5C737606-99C8-4E17-AE16-8A21980CBC2F}" presName="spacer" presStyleCnt="0"/>
      <dgm:spPr/>
    </dgm:pt>
    <dgm:pt modelId="{81D33377-8AA1-4CCD-AAAB-6DE312F3E6A9}" type="pres">
      <dgm:prSet presAssocID="{337FE66A-2EAF-4368-8BD4-335E14FB7E4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0BBDA9C-D2A1-44AE-AC85-5236277E088B}" type="pres">
      <dgm:prSet presAssocID="{45EA0FBB-F286-4859-9861-31B854B37205}" presName="spacer" presStyleCnt="0"/>
      <dgm:spPr/>
    </dgm:pt>
    <dgm:pt modelId="{BACB234A-506A-4EA7-B22B-3C6EE6501A01}" type="pres">
      <dgm:prSet presAssocID="{E584BC43-0794-421F-89C0-7E5515C5F1D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5D9F1E7-6DA2-4122-9BEB-D603285015B9}" type="pres">
      <dgm:prSet presAssocID="{A99D8871-AB97-4D98-A4E6-FA9D3E7B7B0F}" presName="spacer" presStyleCnt="0"/>
      <dgm:spPr/>
    </dgm:pt>
    <dgm:pt modelId="{5F97F5B4-0059-4C74-A797-C08800853962}" type="pres">
      <dgm:prSet presAssocID="{C9030CC8-6FBA-428C-B525-0C906A0BE97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4B3C2E2-8E68-4207-976E-15D98EDEA1FD}" type="pres">
      <dgm:prSet presAssocID="{9FB045B8-89BA-43C6-B60B-CC182848835D}" presName="spacer" presStyleCnt="0"/>
      <dgm:spPr/>
    </dgm:pt>
    <dgm:pt modelId="{1B058F5F-2885-4CA6-9214-69C6E36F565B}" type="pres">
      <dgm:prSet presAssocID="{4DA3AD90-91D7-43BE-A380-75DC93353EB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5B9DC07-C179-4CC5-93DC-90FA190311EA}" srcId="{6F748065-5F04-4712-A874-70526B6C0822}" destId="{4DA3AD90-91D7-43BE-A380-75DC93353EBA}" srcOrd="6" destOrd="0" parTransId="{3EB244F8-56BF-4FFB-BBEC-0346882B1E19}" sibTransId="{B416A6CB-80F0-44FB-91F8-98E4F9801F0C}"/>
    <dgm:cxn modelId="{40867E3F-AE45-45AA-8937-9229702278EE}" srcId="{6F748065-5F04-4712-A874-70526B6C0822}" destId="{C9030CC8-6FBA-428C-B525-0C906A0BE972}" srcOrd="5" destOrd="0" parTransId="{8508009A-D615-4EBD-B9F2-8A2DDD26ACEF}" sibTransId="{9FB045B8-89BA-43C6-B60B-CC182848835D}"/>
    <dgm:cxn modelId="{61D1F75D-C511-4B16-BE60-A31D874DBC84}" srcId="{6F748065-5F04-4712-A874-70526B6C0822}" destId="{D8352E39-94FA-4BC5-A6F5-1A8D0855BBE5}" srcOrd="1" destOrd="0" parTransId="{2447F42F-04EF-4F4C-A02C-3B5D4E862754}" sibTransId="{4DD45181-D7C3-492C-AE66-B83B81B4D324}"/>
    <dgm:cxn modelId="{95B10A68-DBE8-44FA-A198-7FFE9A819437}" type="presOf" srcId="{8C0C5610-E0E9-41A4-914B-2FD486700548}" destId="{FA0BEB41-62A8-49E8-8517-597C562AB4B8}" srcOrd="0" destOrd="0" presId="urn:microsoft.com/office/officeart/2005/8/layout/vList2"/>
    <dgm:cxn modelId="{61EA0D80-9AA5-4BB0-9EA3-2EAC68072DC0}" type="presOf" srcId="{337FE66A-2EAF-4368-8BD4-335E14FB7E42}" destId="{81D33377-8AA1-4CCD-AAAB-6DE312F3E6A9}" srcOrd="0" destOrd="0" presId="urn:microsoft.com/office/officeart/2005/8/layout/vList2"/>
    <dgm:cxn modelId="{750BD287-253A-4540-82C1-FDD83FD577DE}" type="presOf" srcId="{D8352E39-94FA-4BC5-A6F5-1A8D0855BBE5}" destId="{6CF9F7BB-3E1F-4145-AD9A-E10448C1D96E}" srcOrd="0" destOrd="0" presId="urn:microsoft.com/office/officeart/2005/8/layout/vList2"/>
    <dgm:cxn modelId="{12BDCE89-4DE6-42D5-BDBF-7571280DFB2B}" type="presOf" srcId="{C9030CC8-6FBA-428C-B525-0C906A0BE972}" destId="{5F97F5B4-0059-4C74-A797-C08800853962}" srcOrd="0" destOrd="0" presId="urn:microsoft.com/office/officeart/2005/8/layout/vList2"/>
    <dgm:cxn modelId="{D7C50694-EDE1-40FE-BB4F-968C6359106A}" srcId="{6F748065-5F04-4712-A874-70526B6C0822}" destId="{8C0C5610-E0E9-41A4-914B-2FD486700548}" srcOrd="0" destOrd="0" parTransId="{E6535ABA-931B-41D5-86D2-DFA6F546D3E5}" sibTransId="{F1DB3157-8122-4FD4-B2DA-A94488265051}"/>
    <dgm:cxn modelId="{C8664EBF-E222-49BE-855B-19A149645F87}" srcId="{6F748065-5F04-4712-A874-70526B6C0822}" destId="{72272594-EAEB-477E-80DC-09D2BFC44DB8}" srcOrd="2" destOrd="0" parTransId="{697D099F-C330-4944-BC30-124D89C1A47B}" sibTransId="{5C737606-99C8-4E17-AE16-8A21980CBC2F}"/>
    <dgm:cxn modelId="{FFC6D4C7-7FE4-400A-B026-C77934B58DF3}" type="presOf" srcId="{4DA3AD90-91D7-43BE-A380-75DC93353EBA}" destId="{1B058F5F-2885-4CA6-9214-69C6E36F565B}" srcOrd="0" destOrd="0" presId="urn:microsoft.com/office/officeart/2005/8/layout/vList2"/>
    <dgm:cxn modelId="{B5C83ACD-9666-4CC0-99C8-551E8C09114A}" srcId="{6F748065-5F04-4712-A874-70526B6C0822}" destId="{337FE66A-2EAF-4368-8BD4-335E14FB7E42}" srcOrd="3" destOrd="0" parTransId="{02E25556-A6A6-47F2-9E55-23B386093AE4}" sibTransId="{45EA0FBB-F286-4859-9861-31B854B37205}"/>
    <dgm:cxn modelId="{4B497ADD-31F8-4261-870C-BFF8BD256137}" srcId="{6F748065-5F04-4712-A874-70526B6C0822}" destId="{E584BC43-0794-421F-89C0-7E5515C5F1DF}" srcOrd="4" destOrd="0" parTransId="{0AFE306A-778C-4A0E-8A9B-F2E34FFE53DF}" sibTransId="{A99D8871-AB97-4D98-A4E6-FA9D3E7B7B0F}"/>
    <dgm:cxn modelId="{5F2171EA-40B6-459F-AD90-89439B68E56C}" type="presOf" srcId="{6F748065-5F04-4712-A874-70526B6C0822}" destId="{62DCF89C-BC38-4BE9-BDBC-F37DDD658A6C}" srcOrd="0" destOrd="0" presId="urn:microsoft.com/office/officeart/2005/8/layout/vList2"/>
    <dgm:cxn modelId="{7775F2F0-126B-4E00-9EAB-6E886D3CF197}" type="presOf" srcId="{72272594-EAEB-477E-80DC-09D2BFC44DB8}" destId="{DC37D305-7CD1-4D6C-8D18-26A5CDFC2F1F}" srcOrd="0" destOrd="0" presId="urn:microsoft.com/office/officeart/2005/8/layout/vList2"/>
    <dgm:cxn modelId="{D21BFDF0-A877-410E-AA95-AABA5554FC93}" type="presOf" srcId="{E584BC43-0794-421F-89C0-7E5515C5F1DF}" destId="{BACB234A-506A-4EA7-B22B-3C6EE6501A01}" srcOrd="0" destOrd="0" presId="urn:microsoft.com/office/officeart/2005/8/layout/vList2"/>
    <dgm:cxn modelId="{76715D05-9526-40EF-A3DE-4494F2A84077}" type="presParOf" srcId="{62DCF89C-BC38-4BE9-BDBC-F37DDD658A6C}" destId="{FA0BEB41-62A8-49E8-8517-597C562AB4B8}" srcOrd="0" destOrd="0" presId="urn:microsoft.com/office/officeart/2005/8/layout/vList2"/>
    <dgm:cxn modelId="{AF17E5F0-B585-4684-ABB1-F5F2E86F4D54}" type="presParOf" srcId="{62DCF89C-BC38-4BE9-BDBC-F37DDD658A6C}" destId="{FF65771C-D4F7-4F4D-89BD-1947EC05C904}" srcOrd="1" destOrd="0" presId="urn:microsoft.com/office/officeart/2005/8/layout/vList2"/>
    <dgm:cxn modelId="{FE919554-F80F-4951-BFD2-57C3D4B60496}" type="presParOf" srcId="{62DCF89C-BC38-4BE9-BDBC-F37DDD658A6C}" destId="{6CF9F7BB-3E1F-4145-AD9A-E10448C1D96E}" srcOrd="2" destOrd="0" presId="urn:microsoft.com/office/officeart/2005/8/layout/vList2"/>
    <dgm:cxn modelId="{0A3D96E6-D2D2-4199-9265-1C577F70BF3F}" type="presParOf" srcId="{62DCF89C-BC38-4BE9-BDBC-F37DDD658A6C}" destId="{DA9A0E4E-53CF-42EB-9150-1EA5164A9BED}" srcOrd="3" destOrd="0" presId="urn:microsoft.com/office/officeart/2005/8/layout/vList2"/>
    <dgm:cxn modelId="{08F4DAD3-B9FE-4E94-BD0C-BC1D636D9B72}" type="presParOf" srcId="{62DCF89C-BC38-4BE9-BDBC-F37DDD658A6C}" destId="{DC37D305-7CD1-4D6C-8D18-26A5CDFC2F1F}" srcOrd="4" destOrd="0" presId="urn:microsoft.com/office/officeart/2005/8/layout/vList2"/>
    <dgm:cxn modelId="{F067E734-1A04-4EF8-8516-CF125D8EA6DA}" type="presParOf" srcId="{62DCF89C-BC38-4BE9-BDBC-F37DDD658A6C}" destId="{6649223E-A7A7-4394-912D-E5A024C4C3BB}" srcOrd="5" destOrd="0" presId="urn:microsoft.com/office/officeart/2005/8/layout/vList2"/>
    <dgm:cxn modelId="{51EC2990-14ED-4A5A-86B0-7A6ED6267802}" type="presParOf" srcId="{62DCF89C-BC38-4BE9-BDBC-F37DDD658A6C}" destId="{81D33377-8AA1-4CCD-AAAB-6DE312F3E6A9}" srcOrd="6" destOrd="0" presId="urn:microsoft.com/office/officeart/2005/8/layout/vList2"/>
    <dgm:cxn modelId="{D0047305-2882-4932-8501-7EEE0322D3F6}" type="presParOf" srcId="{62DCF89C-BC38-4BE9-BDBC-F37DDD658A6C}" destId="{90BBDA9C-D2A1-44AE-AC85-5236277E088B}" srcOrd="7" destOrd="0" presId="urn:microsoft.com/office/officeart/2005/8/layout/vList2"/>
    <dgm:cxn modelId="{87D994B8-707A-45C5-AE2C-A5DD53FC845E}" type="presParOf" srcId="{62DCF89C-BC38-4BE9-BDBC-F37DDD658A6C}" destId="{BACB234A-506A-4EA7-B22B-3C6EE6501A01}" srcOrd="8" destOrd="0" presId="urn:microsoft.com/office/officeart/2005/8/layout/vList2"/>
    <dgm:cxn modelId="{0E44825B-D70C-4E6A-BA81-2BE4CA69D515}" type="presParOf" srcId="{62DCF89C-BC38-4BE9-BDBC-F37DDD658A6C}" destId="{55D9F1E7-6DA2-4122-9BEB-D603285015B9}" srcOrd="9" destOrd="0" presId="urn:microsoft.com/office/officeart/2005/8/layout/vList2"/>
    <dgm:cxn modelId="{36A82741-D73E-4E43-A5B8-878662ADE6C8}" type="presParOf" srcId="{62DCF89C-BC38-4BE9-BDBC-F37DDD658A6C}" destId="{5F97F5B4-0059-4C74-A797-C08800853962}" srcOrd="10" destOrd="0" presId="urn:microsoft.com/office/officeart/2005/8/layout/vList2"/>
    <dgm:cxn modelId="{992C8CF9-BAA4-4428-A1AC-9338439E93DC}" type="presParOf" srcId="{62DCF89C-BC38-4BE9-BDBC-F37DDD658A6C}" destId="{A4B3C2E2-8E68-4207-976E-15D98EDEA1FD}" srcOrd="11" destOrd="0" presId="urn:microsoft.com/office/officeart/2005/8/layout/vList2"/>
    <dgm:cxn modelId="{CACEDF5E-3BF8-411A-B6EF-F6E64DE26AD4}" type="presParOf" srcId="{62DCF89C-BC38-4BE9-BDBC-F37DDD658A6C}" destId="{1B058F5F-2885-4CA6-9214-69C6E36F56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E9DF0-6879-4613-8C42-93518C43005E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33E44-ACA7-47F5-9704-F2629FD4F9DD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Ambiguity in definition of engagement</a:t>
          </a:r>
        </a:p>
      </dsp:txBody>
      <dsp:txXfrm>
        <a:off x="0" y="2703"/>
        <a:ext cx="6900512" cy="1843578"/>
      </dsp:txXfrm>
    </dsp:sp>
    <dsp:sp modelId="{ECA92CA8-E89F-47FD-A205-35EC3E58000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1E992-8190-46FA-8268-E8A394BA4E7A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No framework to assess engagement activity and scholarship</a:t>
          </a:r>
        </a:p>
      </dsp:txBody>
      <dsp:txXfrm>
        <a:off x="0" y="1846281"/>
        <a:ext cx="6900512" cy="1843578"/>
      </dsp:txXfrm>
    </dsp:sp>
    <dsp:sp modelId="{3147FCAD-27DC-41EF-9CFD-53D8988E6CDB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40A55-F8E2-4D0E-845B-04AABD63396A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No formal incentives for faculty and staff</a:t>
          </a:r>
        </a:p>
      </dsp:txBody>
      <dsp:txXfrm>
        <a:off x="0" y="3689859"/>
        <a:ext cx="6900512" cy="1843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BEB41-62A8-49E8-8517-597C562AB4B8}">
      <dsp:nvSpPr>
        <dsp:cNvPr id="0" name=""/>
        <dsp:cNvSpPr/>
      </dsp:nvSpPr>
      <dsp:spPr>
        <a:xfrm>
          <a:off x="0" y="93446"/>
          <a:ext cx="4677076" cy="716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“…to enrich scholarship, research, and creative activity;</a:t>
          </a:r>
        </a:p>
      </dsp:txBody>
      <dsp:txXfrm>
        <a:off x="34954" y="128400"/>
        <a:ext cx="4607168" cy="646132"/>
      </dsp:txXfrm>
    </dsp:sp>
    <dsp:sp modelId="{6CF9F7BB-3E1F-4145-AD9A-E10448C1D96E}">
      <dsp:nvSpPr>
        <dsp:cNvPr id="0" name=""/>
        <dsp:cNvSpPr/>
      </dsp:nvSpPr>
      <dsp:spPr>
        <a:xfrm>
          <a:off x="0" y="861326"/>
          <a:ext cx="4677076" cy="716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enhance curriculum, teaching and learning; </a:t>
          </a:r>
        </a:p>
      </dsp:txBody>
      <dsp:txXfrm>
        <a:off x="34954" y="896280"/>
        <a:ext cx="4607168" cy="646132"/>
      </dsp:txXfrm>
    </dsp:sp>
    <dsp:sp modelId="{DC37D305-7CD1-4D6C-8D18-26A5CDFC2F1F}">
      <dsp:nvSpPr>
        <dsp:cNvPr id="0" name=""/>
        <dsp:cNvSpPr/>
      </dsp:nvSpPr>
      <dsp:spPr>
        <a:xfrm>
          <a:off x="0" y="1629206"/>
          <a:ext cx="4677076" cy="716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prepare educated, engaged citizens; </a:t>
          </a:r>
        </a:p>
      </dsp:txBody>
      <dsp:txXfrm>
        <a:off x="34954" y="1664160"/>
        <a:ext cx="4607168" cy="646132"/>
      </dsp:txXfrm>
    </dsp:sp>
    <dsp:sp modelId="{81D33377-8AA1-4CCD-AAAB-6DE312F3E6A9}">
      <dsp:nvSpPr>
        <dsp:cNvPr id="0" name=""/>
        <dsp:cNvSpPr/>
      </dsp:nvSpPr>
      <dsp:spPr>
        <a:xfrm>
          <a:off x="0" y="2397086"/>
          <a:ext cx="4677076" cy="716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strengthen democratic values and civic responsibility; </a:t>
          </a:r>
        </a:p>
      </dsp:txBody>
      <dsp:txXfrm>
        <a:off x="34954" y="2432040"/>
        <a:ext cx="4607168" cy="646132"/>
      </dsp:txXfrm>
    </dsp:sp>
    <dsp:sp modelId="{BACB234A-506A-4EA7-B22B-3C6EE6501A01}">
      <dsp:nvSpPr>
        <dsp:cNvPr id="0" name=""/>
        <dsp:cNvSpPr/>
      </dsp:nvSpPr>
      <dsp:spPr>
        <a:xfrm>
          <a:off x="0" y="3164966"/>
          <a:ext cx="4677076" cy="716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address critical societal issues; </a:t>
          </a:r>
        </a:p>
      </dsp:txBody>
      <dsp:txXfrm>
        <a:off x="34954" y="3199920"/>
        <a:ext cx="4607168" cy="646132"/>
      </dsp:txXfrm>
    </dsp:sp>
    <dsp:sp modelId="{5F97F5B4-0059-4C74-A797-C08800853962}">
      <dsp:nvSpPr>
        <dsp:cNvPr id="0" name=""/>
        <dsp:cNvSpPr/>
      </dsp:nvSpPr>
      <dsp:spPr>
        <a:xfrm>
          <a:off x="0" y="3932846"/>
          <a:ext cx="4677076" cy="716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and contribute to the public good.” </a:t>
          </a:r>
        </a:p>
      </dsp:txBody>
      <dsp:txXfrm>
        <a:off x="34954" y="3967800"/>
        <a:ext cx="4607168" cy="646132"/>
      </dsp:txXfrm>
    </dsp:sp>
    <dsp:sp modelId="{1B058F5F-2885-4CA6-9214-69C6E36F565B}">
      <dsp:nvSpPr>
        <dsp:cNvPr id="0" name=""/>
        <dsp:cNvSpPr/>
      </dsp:nvSpPr>
      <dsp:spPr>
        <a:xfrm>
          <a:off x="0" y="4700726"/>
          <a:ext cx="4677076" cy="716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(Carnegie Foundation)</a:t>
          </a:r>
        </a:p>
      </dsp:txBody>
      <dsp:txXfrm>
        <a:off x="34954" y="4735680"/>
        <a:ext cx="4607168" cy="64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6CF6C-1572-425D-96F1-9AD8FC6DF19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E5186-FDF7-48ED-99B5-E40F56DC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7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E5186-FDF7-48ED-99B5-E40F56DCAD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8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Faculty Development – OSU Engagement Conference (2 years); Community Engagement @ OSU certificate (soft launch)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E5186-FDF7-48ED-99B5-E40F56DCAD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8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36AC-B158-D2F1-6AFF-FEB058A56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05BF4-B5F0-54F4-3E01-908FF2F4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DCB5-8A7C-F63D-7E43-BFA615D7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7D1FE-EA65-B8FC-58AA-58BBA127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93B91-B152-CFA0-5F02-7CB95624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93A6-741B-41F2-3D16-A4D99E26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27FFDE-A71C-B873-5404-6275BDC88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76500-2A7F-A901-0AE7-B9B6A19F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16C46-BC00-7CCE-E74A-8CB485CFA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A4109-A3D4-B191-3833-3B1AD636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3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54B16A-A190-CD13-5C03-12C6C2C56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B5D5C-84D3-2543-AF64-E7F53CE8C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B5802-912B-2B8B-2EC4-1D5548B5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B9DA4-2692-340F-7AEF-4429C4E2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92C1B-BB89-2706-C5D6-3E074D1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4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4282-32B2-70A8-49D9-F5C83846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BE2E5-4891-592C-2ABE-A25E8E25A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1249B-ECEE-459D-E7A8-3B38B303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4C51C-E251-DBCF-4420-BD0F9677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0873C-72CA-FE23-86BA-798FA3FB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1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A4B4-7FA0-9BA2-ABFC-C5A24923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AE14A-B268-81EB-E3B4-E0B300EDA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924BD-F6C3-E3E6-1ECB-6DB97447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DA08B-169F-C13C-4F95-2BAC26D29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F916E-8FD3-96C8-F779-A7606E69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6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EB9F-6F73-8456-3689-FA900A2D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CA9FF-636F-206B-4FE1-3A729439B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49E8E-9C56-4EC6-297E-150652C58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EF3FF-AEC3-8D9A-1619-A430E635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A2FB8-D36F-7379-FF9C-6E70EB2C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CE44-25BE-9720-1A5F-4A69B7D2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83D3-D561-916E-E45D-CF034EC5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A17DB-45AA-8474-FBAB-74FEA2A49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F7E49-5B72-1DDB-73EE-5F3F95F80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923BC-4ED5-B352-3AA7-AD1B4F925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3F304-6925-0C8C-8369-EEC354AA2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726856-CC96-0716-C8A9-3D4907EB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0BB8C-E277-1A7A-C1EC-C75A3456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8FD00-F291-132D-433D-262BC131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FC0D-56B8-CD30-BD19-4C3905BA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ACA04-F0BF-97DE-9479-ECD3F7B1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BDD05-FF6D-361B-63E5-217F562B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7A3A9-4524-7FC7-E7E6-FD93A7C7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DB98B-923F-979F-C5A1-61F48888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BD40B-24C8-8E00-928C-C17A382F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4FE0-6DC5-CFD4-A43B-6242EA5A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5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182D-D561-DACD-919F-6309B26E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13B27-58BB-E247-1C89-743D06B0C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3FAA4-C0A4-A449-673D-F71B0EECF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5E56D-B299-ED97-C882-BA88565F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D59CC-A3F3-B75E-F6CA-E1C8B3075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1C428-9285-6886-0739-0E994362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FE51-7888-E408-246E-625F157E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61DC2-2697-C9CF-70CB-E59ECA6D2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11463-FFC7-E52A-6249-FB1472877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89C3A-E4BB-3ABC-161D-310898BD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9951C-5A40-E8D4-4F96-A60ECFDF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ECF50-862B-6C2B-5A1C-CE3B27F8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B029C-C52A-BCE0-D4EC-6C905C34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1E19C-0012-445B-C8D4-A9D58B679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75F43-E5FC-CF81-11B9-57378C8B2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C0D28-D42F-4179-8C04-117D922979D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64E60-A6F1-3778-D02D-ABCE1B7B3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08595-4E79-E4C6-990A-F539E24A0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A4C85-0688-40F4-895C-56D15D10E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9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arina.Denny@oregonstate.edu" TargetMode="External"/><Relationship Id="rId2" Type="http://schemas.openxmlformats.org/officeDocument/2006/relationships/hyperlink" Target="https://beav.es/engagemen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EE560-D84D-9647-CCF2-C144F5C5A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>
                <a:solidFill>
                  <a:srgbClr val="FFFFFF"/>
                </a:solidFill>
              </a:rPr>
              <a:t>Public Engagement @ OSU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E0C05-0CA7-CC39-E414-B8D50DB04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en-US" sz="1400">
                <a:solidFill>
                  <a:srgbClr val="FFFFFF"/>
                </a:solidFill>
              </a:rPr>
              <a:t>Marina Denny</a:t>
            </a:r>
          </a:p>
          <a:p>
            <a:pPr algn="l"/>
            <a:r>
              <a:rPr lang="en-US" sz="1400">
                <a:solidFill>
                  <a:srgbClr val="FFFFFF"/>
                </a:solidFill>
              </a:rPr>
              <a:t>Associate Vice Provost for Engagement</a:t>
            </a:r>
          </a:p>
        </p:txBody>
      </p:sp>
      <p:pic>
        <p:nvPicPr>
          <p:cNvPr id="6" name="Picture 5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239F961E-26CD-1EE4-2D11-DD03A62CC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" y="837984"/>
            <a:ext cx="11327549" cy="36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6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EE560-D84D-9647-CCF2-C144F5C5A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090556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hlinkClick r:id="rId2"/>
              </a:rPr>
              <a:t>https://beav.es/engagement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E0C05-0CA7-CC39-E414-B8D50DB04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79" y="4853152"/>
            <a:ext cx="10909643" cy="909853"/>
          </a:xfrm>
        </p:spPr>
        <p:txBody>
          <a:bodyPr anchor="t">
            <a:normAutofit/>
          </a:bodyPr>
          <a:lstStyle/>
          <a:p>
            <a:r>
              <a:rPr lang="en-US" sz="3600" dirty="0">
                <a:hlinkClick r:id="rId3"/>
              </a:rPr>
              <a:t>Marina.Denny@oregonstate.edu</a:t>
            </a:r>
            <a:r>
              <a:rPr lang="en-US" sz="3600" dirty="0"/>
              <a:t> </a:t>
            </a:r>
            <a:endParaRPr lang="en-US" dirty="0"/>
          </a:p>
        </p:txBody>
      </p:sp>
      <p:pic>
        <p:nvPicPr>
          <p:cNvPr id="6" name="Picture 5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239F961E-26CD-1EE4-2D11-DD03A62CC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8" y="932340"/>
            <a:ext cx="6439588" cy="2060664"/>
          </a:xfrm>
          <a:prstGeom prst="rect">
            <a:avLst/>
          </a:pr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0CA9A-22BB-3F96-574B-02DEB3F36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 dirty="0"/>
              <a:t>Challenges to Institutionalizing Public Engagement (PE)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3BF791-E91B-1299-8AB5-EB74590D33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1922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207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3ACF21-D2D0-1B2B-D97C-6156C3975D04}"/>
              </a:ext>
            </a:extLst>
          </p:cNvPr>
          <p:cNvSpPr/>
          <p:nvPr/>
        </p:nvSpPr>
        <p:spPr>
          <a:xfrm>
            <a:off x="600075" y="1009650"/>
            <a:ext cx="10991850" cy="2973788"/>
          </a:xfrm>
          <a:prstGeom prst="roundRect">
            <a:avLst/>
          </a:prstGeom>
          <a:solidFill>
            <a:srgbClr val="DC440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28F1E-4881-7AF1-9B98-CB1EDA4FE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598"/>
            <a:ext cx="10515600" cy="2973788"/>
          </a:xfrm>
        </p:spPr>
        <p:txBody>
          <a:bodyPr>
            <a:normAutofit/>
          </a:bodyPr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3600" b="1" i="1" dirty="0">
                <a:solidFill>
                  <a:schemeClr val="bg1"/>
                </a:solidFill>
              </a:rPr>
              <a:t>Public engagement </a:t>
            </a:r>
            <a:r>
              <a:rPr lang="en-US" sz="3600" b="1" dirty="0">
                <a:solidFill>
                  <a:schemeClr val="bg1"/>
                </a:solidFill>
              </a:rPr>
              <a:t>at Oregon State University is collaboration between OSU and its larger community* for the mutually beneficial exchange of knowledge and resources in a context of partnership and reciprocity.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B6815E88-0F45-F2E2-E5F4-207BC446A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81" y="4475294"/>
            <a:ext cx="6135038" cy="19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2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EB2243A5-1FF8-F946-0538-CB0D120D25EB}"/>
              </a:ext>
            </a:extLst>
          </p:cNvPr>
          <p:cNvSpPr/>
          <p:nvPr/>
        </p:nvSpPr>
        <p:spPr>
          <a:xfrm>
            <a:off x="1482250" y="768823"/>
            <a:ext cx="5037816" cy="5317012"/>
          </a:xfrm>
          <a:prstGeom prst="rightArrowCallout">
            <a:avLst>
              <a:gd name="adj1" fmla="val 13335"/>
              <a:gd name="adj2" fmla="val 11417"/>
              <a:gd name="adj3" fmla="val 17615"/>
              <a:gd name="adj4" fmla="val 6497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458B877-434E-BA38-DFBB-8CB6529E055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3096980"/>
              </p:ext>
            </p:extLst>
          </p:nvPr>
        </p:nvGraphicFramePr>
        <p:xfrm>
          <a:off x="838200" y="666750"/>
          <a:ext cx="4677076" cy="551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5024B-A87E-8ACF-6C68-88BE7B83C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6722" y="666750"/>
            <a:ext cx="4677077" cy="551021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DC4405"/>
                </a:solidFill>
              </a:rPr>
              <a:t>Big discoveries that drive big solutions</a:t>
            </a:r>
          </a:p>
          <a:p>
            <a:pPr marL="0" indent="0" algn="ctr">
              <a:buNone/>
            </a:pPr>
            <a:endParaRPr lang="en-US" sz="2400" b="1" i="1" dirty="0">
              <a:solidFill>
                <a:srgbClr val="DC4405"/>
              </a:solidFill>
            </a:endParaRP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DC4405"/>
                </a:solidFill>
              </a:rPr>
              <a:t>Every student graduates</a:t>
            </a:r>
          </a:p>
          <a:p>
            <a:pPr marL="0" indent="0" algn="ctr">
              <a:buNone/>
            </a:pPr>
            <a:endParaRPr lang="en-US" sz="2400" b="1" i="1" dirty="0">
              <a:solidFill>
                <a:srgbClr val="DC4405"/>
              </a:solidFill>
            </a:endParaRP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DC4405"/>
                </a:solidFill>
              </a:rPr>
              <a:t>Fuel a thriving world</a:t>
            </a:r>
          </a:p>
        </p:txBody>
      </p:sp>
      <p:pic>
        <p:nvPicPr>
          <p:cNvPr id="6" name="Graphic 5" descr="Hamburger Menu Icon outline">
            <a:extLst>
              <a:ext uri="{FF2B5EF4-FFF2-40B4-BE49-F238E27FC236}">
                <a16:creationId xmlns:a16="http://schemas.microsoft.com/office/drawing/2014/main" id="{DC3C018F-1654-2F28-B07C-E08EFDA5AB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1710" y="2181225"/>
            <a:ext cx="3467100" cy="3890963"/>
          </a:xfrm>
          <a:prstGeom prst="rect">
            <a:avLst/>
          </a:prstGeom>
        </p:spPr>
      </p:pic>
      <p:pic>
        <p:nvPicPr>
          <p:cNvPr id="9" name="Picture 8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7AA9455F-5826-4BBA-6878-8CD317F56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38" y="666750"/>
            <a:ext cx="3027844" cy="9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23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8850FF5-1F7D-AF34-6DFE-E4F1724966DA}"/>
              </a:ext>
            </a:extLst>
          </p:cNvPr>
          <p:cNvGrpSpPr/>
          <p:nvPr/>
        </p:nvGrpSpPr>
        <p:grpSpPr>
          <a:xfrm>
            <a:off x="1234043" y="1416195"/>
            <a:ext cx="9749314" cy="5238719"/>
            <a:chOff x="1234043" y="778020"/>
            <a:chExt cx="9749314" cy="523871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51F2B85-2662-B196-31DE-8425F3D51B91}"/>
                </a:ext>
              </a:extLst>
            </p:cNvPr>
            <p:cNvSpPr/>
            <p:nvPr/>
          </p:nvSpPr>
          <p:spPr>
            <a:xfrm>
              <a:off x="4220718" y="2714625"/>
              <a:ext cx="3775964" cy="1409700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BE285F-0D56-F730-47D4-349C7D92A916}"/>
                </a:ext>
              </a:extLst>
            </p:cNvPr>
            <p:cNvSpPr txBox="1"/>
            <p:nvPr/>
          </p:nvSpPr>
          <p:spPr>
            <a:xfrm>
              <a:off x="4293597" y="2936301"/>
              <a:ext cx="1770380" cy="408623"/>
            </a:xfrm>
            <a:prstGeom prst="roundRect">
              <a:avLst/>
            </a:prstGeom>
            <a:solidFill>
              <a:srgbClr val="DC4405">
                <a:alpha val="80000"/>
              </a:srgb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Partnerships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E790FA-9F87-F44A-4AFC-885EB68D06B3}"/>
                </a:ext>
              </a:extLst>
            </p:cNvPr>
            <p:cNvSpPr txBox="1"/>
            <p:nvPr/>
          </p:nvSpPr>
          <p:spPr>
            <a:xfrm>
              <a:off x="6159860" y="2936301"/>
              <a:ext cx="1776370" cy="408623"/>
            </a:xfrm>
            <a:prstGeom prst="roundRect">
              <a:avLst/>
            </a:prstGeom>
            <a:solidFill>
              <a:srgbClr val="DC4405">
                <a:alpha val="80000"/>
              </a:srgb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Pedagogy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A248A7-9026-3B4E-D10C-DF040F7FC5B5}"/>
                </a:ext>
              </a:extLst>
            </p:cNvPr>
            <p:cNvSpPr txBox="1"/>
            <p:nvPr/>
          </p:nvSpPr>
          <p:spPr>
            <a:xfrm>
              <a:off x="4293597" y="3494617"/>
              <a:ext cx="1770380" cy="408623"/>
            </a:xfrm>
            <a:prstGeom prst="roundRect">
              <a:avLst/>
            </a:prstGeom>
            <a:solidFill>
              <a:srgbClr val="DC4405">
                <a:alpha val="80000"/>
              </a:srgb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0AC589-737C-BEC5-9CA3-4AB494F4394E}"/>
                </a:ext>
              </a:extLst>
            </p:cNvPr>
            <p:cNvSpPr txBox="1"/>
            <p:nvPr/>
          </p:nvSpPr>
          <p:spPr>
            <a:xfrm>
              <a:off x="6159860" y="3494617"/>
              <a:ext cx="1776370" cy="398407"/>
            </a:xfrm>
            <a:prstGeom prst="roundRect">
              <a:avLst/>
            </a:prstGeom>
            <a:solidFill>
              <a:srgbClr val="DC4405">
                <a:alpha val="80000"/>
              </a:srgb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rIns="0" bIns="36576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Publishing</a:t>
              </a: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680E7FE6-910D-270A-3B99-005153620567}"/>
                </a:ext>
              </a:extLst>
            </p:cNvPr>
            <p:cNvSpPr/>
            <p:nvPr/>
          </p:nvSpPr>
          <p:spPr>
            <a:xfrm>
              <a:off x="1688124" y="1238250"/>
              <a:ext cx="8827476" cy="4410076"/>
            </a:xfrm>
            <a:prstGeom prst="donut">
              <a:avLst>
                <a:gd name="adj" fmla="val 496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Arrow: Up-Down 2">
              <a:extLst>
                <a:ext uri="{FF2B5EF4-FFF2-40B4-BE49-F238E27FC236}">
                  <a16:creationId xmlns:a16="http://schemas.microsoft.com/office/drawing/2014/main" id="{2EDDE436-9B41-8F15-B94B-6672D777B76C}"/>
                </a:ext>
              </a:extLst>
            </p:cNvPr>
            <p:cNvSpPr/>
            <p:nvPr/>
          </p:nvSpPr>
          <p:spPr>
            <a:xfrm>
              <a:off x="5867399" y="1933767"/>
              <a:ext cx="457200" cy="731520"/>
            </a:xfrm>
            <a:prstGeom prst="up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31748F-30EC-A43E-F60F-AE85DA2F341E}"/>
                </a:ext>
              </a:extLst>
            </p:cNvPr>
            <p:cNvSpPr txBox="1"/>
            <p:nvPr/>
          </p:nvSpPr>
          <p:spPr>
            <a:xfrm>
              <a:off x="4808981" y="1009650"/>
              <a:ext cx="2574036" cy="908864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Environments for change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289436-0671-9D56-FFD7-C5AD57A2CC2D}"/>
                </a:ext>
              </a:extLst>
            </p:cNvPr>
            <p:cNvSpPr txBox="1"/>
            <p:nvPr/>
          </p:nvSpPr>
          <p:spPr>
            <a:xfrm>
              <a:off x="1234043" y="2974635"/>
              <a:ext cx="2574036" cy="908864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High-leverage activities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F2AEDD-9973-4510-16B6-3BAEEFE67738}"/>
                </a:ext>
              </a:extLst>
            </p:cNvPr>
            <p:cNvSpPr txBox="1"/>
            <p:nvPr/>
          </p:nvSpPr>
          <p:spPr>
            <a:xfrm>
              <a:off x="8409321" y="2979248"/>
              <a:ext cx="2574036" cy="908864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/>
                <a:t>Authentic community engagement</a:t>
              </a:r>
            </a:p>
          </p:txBody>
        </p:sp>
        <p:sp>
          <p:nvSpPr>
            <p:cNvPr id="4" name="Arrow: Left-Right 3">
              <a:extLst>
                <a:ext uri="{FF2B5EF4-FFF2-40B4-BE49-F238E27FC236}">
                  <a16:creationId xmlns:a16="http://schemas.microsoft.com/office/drawing/2014/main" id="{973C9EE9-763F-B50D-CC90-03879D520ACF}"/>
                </a:ext>
              </a:extLst>
            </p:cNvPr>
            <p:cNvSpPr/>
            <p:nvPr/>
          </p:nvSpPr>
          <p:spPr>
            <a:xfrm>
              <a:off x="3674522" y="3204757"/>
              <a:ext cx="640080" cy="457200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0884C9-0E1B-08AA-912C-0B4C57F5889B}"/>
                </a:ext>
              </a:extLst>
            </p:cNvPr>
            <p:cNvSpPr txBox="1"/>
            <p:nvPr/>
          </p:nvSpPr>
          <p:spPr>
            <a:xfrm>
              <a:off x="4808981" y="4916473"/>
              <a:ext cx="2574036" cy="908864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Strategic learning and shared metrics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A6AFF7-78AE-3155-7450-E22682869627}"/>
                </a:ext>
              </a:extLst>
            </p:cNvPr>
            <p:cNvSpPr txBox="1"/>
            <p:nvPr/>
          </p:nvSpPr>
          <p:spPr>
            <a:xfrm>
              <a:off x="1234043" y="778020"/>
              <a:ext cx="137160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Shared aspirations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6F27CE-B010-F8FE-2A61-FE26895CB155}"/>
                </a:ext>
              </a:extLst>
            </p:cNvPr>
            <p:cNvSpPr txBox="1"/>
            <p:nvPr/>
          </p:nvSpPr>
          <p:spPr>
            <a:xfrm>
              <a:off x="9611757" y="5370408"/>
              <a:ext cx="137160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Broader impacts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3339917-3254-C2A6-DBB7-9212E1302D15}"/>
                </a:ext>
              </a:extLst>
            </p:cNvPr>
            <p:cNvCxnSpPr>
              <a:cxnSpLocks/>
            </p:cNvCxnSpPr>
            <p:nvPr/>
          </p:nvCxnSpPr>
          <p:spPr>
            <a:xfrm>
              <a:off x="2605643" y="1464082"/>
              <a:ext cx="547132" cy="317093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A5B5F02-7F8A-7CF8-9C69-D7E04C81A549}"/>
                </a:ext>
              </a:extLst>
            </p:cNvPr>
            <p:cNvCxnSpPr>
              <a:cxnSpLocks/>
            </p:cNvCxnSpPr>
            <p:nvPr/>
          </p:nvCxnSpPr>
          <p:spPr>
            <a:xfrm>
              <a:off x="9001125" y="5029200"/>
              <a:ext cx="610632" cy="341208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Arrow: Left-Right 27">
              <a:extLst>
                <a:ext uri="{FF2B5EF4-FFF2-40B4-BE49-F238E27FC236}">
                  <a16:creationId xmlns:a16="http://schemas.microsoft.com/office/drawing/2014/main" id="{CE856B64-CD46-CB39-E8BB-2E5A35628053}"/>
                </a:ext>
              </a:extLst>
            </p:cNvPr>
            <p:cNvSpPr/>
            <p:nvPr/>
          </p:nvSpPr>
          <p:spPr>
            <a:xfrm>
              <a:off x="7909235" y="3214251"/>
              <a:ext cx="640080" cy="457200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Arrow: Up-Down 34">
              <a:extLst>
                <a:ext uri="{FF2B5EF4-FFF2-40B4-BE49-F238E27FC236}">
                  <a16:creationId xmlns:a16="http://schemas.microsoft.com/office/drawing/2014/main" id="{C2777BD7-A3FC-6056-E774-C56CF4636AB8}"/>
                </a:ext>
              </a:extLst>
            </p:cNvPr>
            <p:cNvSpPr/>
            <p:nvPr/>
          </p:nvSpPr>
          <p:spPr>
            <a:xfrm>
              <a:off x="5880100" y="4188916"/>
              <a:ext cx="457200" cy="731520"/>
            </a:xfrm>
            <a:prstGeom prst="up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36">
            <a:extLst>
              <a:ext uri="{FF2B5EF4-FFF2-40B4-BE49-F238E27FC236}">
                <a16:creationId xmlns:a16="http://schemas.microsoft.com/office/drawing/2014/main" id="{93EE60F5-6D2C-F600-5BE2-432C0468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787"/>
          </a:xfrm>
        </p:spPr>
        <p:txBody>
          <a:bodyPr/>
          <a:lstStyle/>
          <a:p>
            <a:pPr algn="ctr"/>
            <a:r>
              <a:rPr lang="en-US" dirty="0"/>
              <a:t>OSU Public Engagement Framework</a:t>
            </a:r>
          </a:p>
        </p:txBody>
      </p:sp>
    </p:spTree>
    <p:extLst>
      <p:ext uri="{BB962C8B-B14F-4D97-AF65-F5344CB8AC3E}">
        <p14:creationId xmlns:p14="http://schemas.microsoft.com/office/powerpoint/2010/main" val="122852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hart&#10;&#10;Description automatically generated">
            <a:extLst>
              <a:ext uri="{FF2B5EF4-FFF2-40B4-BE49-F238E27FC236}">
                <a16:creationId xmlns:a16="http://schemas.microsoft.com/office/drawing/2014/main" id="{4FF60D51-BAB2-D4E1-067A-9B70DA48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r="1739"/>
          <a:stretch/>
        </p:blipFill>
        <p:spPr>
          <a:xfrm>
            <a:off x="1219143" y="61120"/>
            <a:ext cx="9753713" cy="67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11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ED3F1-4355-6A3F-638F-EC717A6C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600"/>
              <a:t>Milestones Reached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0AF5C17-D737-B1F4-4DDD-4A40194C4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629"/>
          <a:stretch/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5" name="Picture 4" descr="A person standing in a field with a stick&#10;&#10;Description automatically generated">
            <a:extLst>
              <a:ext uri="{FF2B5EF4-FFF2-40B4-BE49-F238E27FC236}">
                <a16:creationId xmlns:a16="http://schemas.microsoft.com/office/drawing/2014/main" id="{CB48E99A-57D5-4FA5-EDB9-DC6D4FC12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2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EAC33-5ECD-7EE3-6653-54C1809C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Associate Vice Provost for Engagement position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OSU Engagement Council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Biennial Engagement Report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OSU Engagement Conference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Engagement Awards of Excellence</a:t>
            </a:r>
          </a:p>
          <a:p>
            <a:r>
              <a:rPr lang="en-US" sz="2000" i="1" dirty="0">
                <a:solidFill>
                  <a:schemeClr val="tx1">
                    <a:alpha val="80000"/>
                  </a:schemeClr>
                </a:solidFill>
              </a:rPr>
              <a:t>Kellogg Regional Award winner (Oregon Coastal Futures - 2024)</a:t>
            </a:r>
          </a:p>
          <a:p>
            <a:pPr lvl="1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9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in graduation caps and gowns&#10;&#10;Description automatically generated">
            <a:extLst>
              <a:ext uri="{FF2B5EF4-FFF2-40B4-BE49-F238E27FC236}">
                <a16:creationId xmlns:a16="http://schemas.microsoft.com/office/drawing/2014/main" id="{194663D2-7C2B-DB77-E648-0AB0DA811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702256" y="10"/>
            <a:ext cx="948974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ED3F1-4355-6A3F-638F-EC717A6C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Future Goals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EAC33-5ECD-7EE3-6653-54C1809C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982"/>
            <a:ext cx="5084928" cy="4708478"/>
          </a:xfrm>
        </p:spPr>
        <p:txBody>
          <a:bodyPr>
            <a:normAutofit/>
          </a:bodyPr>
          <a:lstStyle/>
          <a:p>
            <a:r>
              <a:rPr lang="en-US" sz="2000" dirty="0"/>
              <a:t>Maintain Carnegie Community Engagement status</a:t>
            </a:r>
          </a:p>
          <a:p>
            <a:r>
              <a:rPr lang="en-US" sz="2000" dirty="0"/>
              <a:t>Ongoing faculty development</a:t>
            </a:r>
          </a:p>
          <a:p>
            <a:r>
              <a:rPr lang="en-US" sz="2000" dirty="0"/>
              <a:t>Community-Engaged Learning (CEL) course designation</a:t>
            </a:r>
          </a:p>
          <a:p>
            <a:r>
              <a:rPr lang="en-US" sz="2000" dirty="0"/>
              <a:t>Support IEP status application process</a:t>
            </a:r>
          </a:p>
          <a:p>
            <a:r>
              <a:rPr lang="en-US" sz="2000" dirty="0"/>
              <a:t>Formal integration of Public Engagement Framework in teaching, research, and outreach/engagement efforts</a:t>
            </a:r>
          </a:p>
          <a:p>
            <a:pPr lvl="1"/>
            <a:r>
              <a:rPr lang="en-US" sz="1800" dirty="0"/>
              <a:t>Promotion &amp; Tenure guidelines</a:t>
            </a:r>
          </a:p>
          <a:p>
            <a:pPr lvl="1"/>
            <a:r>
              <a:rPr lang="en-US" sz="1800" dirty="0"/>
              <a:t>Position descriptions</a:t>
            </a:r>
          </a:p>
          <a:p>
            <a:pPr lvl="1"/>
            <a:r>
              <a:rPr lang="en-US" sz="1800" dirty="0"/>
              <a:t>Reporting metrics</a:t>
            </a:r>
          </a:p>
          <a:p>
            <a:pPr lvl="1"/>
            <a:r>
              <a:rPr lang="en-US" sz="1800" dirty="0"/>
              <a:t>Transdisciplinary teams, projects,              grants, etc.</a:t>
            </a:r>
          </a:p>
        </p:txBody>
      </p:sp>
    </p:spTree>
    <p:extLst>
      <p:ext uri="{BB962C8B-B14F-4D97-AF65-F5344CB8AC3E}">
        <p14:creationId xmlns:p14="http://schemas.microsoft.com/office/powerpoint/2010/main" val="414492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wearing safety goggles&#10;&#10;Description automatically generated">
            <a:extLst>
              <a:ext uri="{FF2B5EF4-FFF2-40B4-BE49-F238E27FC236}">
                <a16:creationId xmlns:a16="http://schemas.microsoft.com/office/drawing/2014/main" id="{EF092F17-2F5D-4217-8ACB-1633BAD53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023FD-3612-0583-7F78-A6E71C76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2800"/>
              <a:t>How Can You Participate/Contribute?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A9015-E14A-D651-E38D-AC105165C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4219575" cy="4511675"/>
          </a:xfrm>
        </p:spPr>
        <p:txBody>
          <a:bodyPr>
            <a:normAutofit/>
          </a:bodyPr>
          <a:lstStyle/>
          <a:p>
            <a:r>
              <a:rPr lang="en-US" sz="2000" dirty="0"/>
              <a:t>Attend events; visit the engagement website</a:t>
            </a:r>
          </a:p>
          <a:p>
            <a:r>
              <a:rPr lang="en-US" sz="2000" dirty="0"/>
              <a:t>Complete the </a:t>
            </a:r>
            <a:r>
              <a:rPr lang="en-US" sz="2000" i="1" dirty="0"/>
              <a:t>Community Engagement @ OSU </a:t>
            </a:r>
            <a:r>
              <a:rPr lang="en-US" sz="2000" dirty="0"/>
              <a:t>Certificate</a:t>
            </a:r>
          </a:p>
          <a:p>
            <a:r>
              <a:rPr lang="en-US" sz="2000" dirty="0"/>
              <a:t>Share feedback on framework and continuum</a:t>
            </a:r>
          </a:p>
          <a:p>
            <a:r>
              <a:rPr lang="en-US" sz="2000" dirty="0"/>
              <a:t>Share your projects and stories with supervisors</a:t>
            </a:r>
          </a:p>
          <a:p>
            <a:r>
              <a:rPr lang="en-US" sz="2000" dirty="0"/>
              <a:t>Consider partnering with Extension and with other colleges</a:t>
            </a:r>
          </a:p>
          <a:p>
            <a:r>
              <a:rPr lang="en-US" sz="2000" dirty="0"/>
              <a:t>Submit relevant data for Carnegie application</a:t>
            </a:r>
          </a:p>
          <a:p>
            <a:r>
              <a:rPr lang="en-US" sz="2000" b="1" i="1" dirty="0">
                <a:solidFill>
                  <a:srgbClr val="DC4405"/>
                </a:solidFill>
              </a:rPr>
              <a:t>Stay curious!</a:t>
            </a:r>
            <a:endParaRPr lang="en-US" sz="2000" dirty="0">
              <a:solidFill>
                <a:srgbClr val="DC4405"/>
              </a:solidFill>
            </a:endParaRP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233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329</Words>
  <Application>Microsoft Office PowerPoint</Application>
  <PresentationFormat>Widescreen</PresentationFormat>
  <Paragraphs>61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Public Engagement @ OSU</vt:lpstr>
      <vt:lpstr>Challenges to Institutionalizing Public Engagement (PE)</vt:lpstr>
      <vt:lpstr>PowerPoint Presentation</vt:lpstr>
      <vt:lpstr>PowerPoint Presentation</vt:lpstr>
      <vt:lpstr>OSU Public Engagement Framework</vt:lpstr>
      <vt:lpstr>PowerPoint Presentation</vt:lpstr>
      <vt:lpstr>Milestones Reached</vt:lpstr>
      <vt:lpstr>Future Goals</vt:lpstr>
      <vt:lpstr>How Can You Participate/Contribute?</vt:lpstr>
      <vt:lpstr>https://beav.es/engagement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Denny, Marina</dc:creator>
  <cp:lastModifiedBy>Calascibetta, Caitlin M</cp:lastModifiedBy>
  <cp:revision>10</cp:revision>
  <dcterms:created xsi:type="dcterms:W3CDTF">2024-12-09T18:13:22Z</dcterms:created>
  <dcterms:modified xsi:type="dcterms:W3CDTF">2024-12-11T20:27:19Z</dcterms:modified>
</cp:coreProperties>
</file>