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256" r:id="rId2"/>
    <p:sldId id="259" r:id="rId3"/>
    <p:sldId id="257"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59"/>
            <p14:sldId id="257"/>
            <p14:sldId id="258"/>
            <p14:sldId id="260"/>
          </p14:sldIdLst>
        </p14:section>
        <p14:section name="Design, Morph, Annotate, Work Together, Tell Me" id="{B9B51309-D148-4332-87C2-07BE32FBCA3B}">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41" autoAdjust="0"/>
  </p:normalViewPr>
  <p:slideViewPr>
    <p:cSldViewPr snapToGrid="0">
      <p:cViewPr varScale="1">
        <p:scale>
          <a:sx n="105" d="100"/>
          <a:sy n="105" d="100"/>
        </p:scale>
        <p:origin x="138" y="1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2/10/2022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2/10/2022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2/10/2022</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2/10/2022</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a:bodyPr>
          <a:lstStyle/>
          <a:p>
            <a:r>
              <a:rPr lang="en-US" sz="4800" dirty="0">
                <a:solidFill>
                  <a:schemeClr val="bg1"/>
                </a:solidFill>
              </a:rPr>
              <a:t>Faculty Senate Meeting</a:t>
            </a:r>
          </a:p>
        </p:txBody>
      </p:sp>
      <p:sp>
        <p:nvSpPr>
          <p:cNvPr id="3" name="Subtitle 2"/>
          <p:cNvSpPr>
            <a:spLocks noGrp="1"/>
          </p:cNvSpPr>
          <p:nvPr>
            <p:ph type="subTitle" idx="4294967295"/>
          </p:nvPr>
        </p:nvSpPr>
        <p:spPr>
          <a:xfrm>
            <a:off x="855620" y="2933105"/>
            <a:ext cx="9582736" cy="1137793"/>
          </a:xfrm>
        </p:spPr>
        <p:txBody>
          <a:bodyPr>
            <a:normAutofit fontScale="85000" lnSpcReduction="20000"/>
          </a:bodyPr>
          <a:lstStyle/>
          <a:p>
            <a:pPr marL="0" indent="0">
              <a:buNone/>
            </a:pPr>
            <a:r>
              <a:rPr lang="en-US" sz="2400" dirty="0">
                <a:solidFill>
                  <a:schemeClr val="bg1"/>
                </a:solidFill>
                <a:latin typeface="+mj-lt"/>
              </a:rPr>
              <a:t>February 2022</a:t>
            </a:r>
          </a:p>
          <a:p>
            <a:pPr marL="0" indent="0">
              <a:buNone/>
            </a:pPr>
            <a:r>
              <a:rPr lang="en-US" sz="2400" dirty="0">
                <a:solidFill>
                  <a:schemeClr val="bg1"/>
                </a:solidFill>
                <a:latin typeface="+mj-lt"/>
              </a:rPr>
              <a:t>Erika McCalpine, President</a:t>
            </a:r>
          </a:p>
        </p:txBody>
      </p:sp>
      <p:pic>
        <p:nvPicPr>
          <p:cNvPr id="4" name="Picture 3" descr="PowerPoint program icon"/>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1C44-275E-4E42-B9F1-220296412E0B}"/>
              </a:ext>
            </a:extLst>
          </p:cNvPr>
          <p:cNvSpPr>
            <a:spLocks noGrp="1"/>
          </p:cNvSpPr>
          <p:nvPr>
            <p:ph type="title"/>
          </p:nvPr>
        </p:nvSpPr>
        <p:spPr/>
        <p:txBody>
          <a:bodyPr/>
          <a:lstStyle/>
          <a:p>
            <a:r>
              <a:rPr lang="en-US" dirty="0"/>
              <a:t>February is Black History Month</a:t>
            </a:r>
          </a:p>
        </p:txBody>
      </p:sp>
      <p:pic>
        <p:nvPicPr>
          <p:cNvPr id="5" name="Content Placeholder 4" descr="A picture containing text&#10;&#10;Description automatically generated">
            <a:extLst>
              <a:ext uri="{FF2B5EF4-FFF2-40B4-BE49-F238E27FC236}">
                <a16:creationId xmlns:a16="http://schemas.microsoft.com/office/drawing/2014/main" id="{06B5BC6C-6FA1-4776-A2D8-C25382E7A25D}"/>
              </a:ext>
            </a:extLst>
          </p:cNvPr>
          <p:cNvPicPr>
            <a:picLocks noGrp="1" noChangeAspect="1"/>
          </p:cNvPicPr>
          <p:nvPr>
            <p:ph sz="quarter" idx="10"/>
          </p:nvPr>
        </p:nvPicPr>
        <p:blipFill>
          <a:blip r:embed="rId2"/>
          <a:stretch>
            <a:fillRect/>
          </a:stretch>
        </p:blipFill>
        <p:spPr>
          <a:xfrm>
            <a:off x="2397538" y="1834679"/>
            <a:ext cx="7396923" cy="4160769"/>
          </a:xfrm>
        </p:spPr>
      </p:pic>
    </p:spTree>
    <p:extLst>
      <p:ext uri="{BB962C8B-B14F-4D97-AF65-F5344CB8AC3E}">
        <p14:creationId xmlns:p14="http://schemas.microsoft.com/office/powerpoint/2010/main" val="205933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BA825-ACA5-4BA5-B712-D37963078A14}"/>
              </a:ext>
            </a:extLst>
          </p:cNvPr>
          <p:cNvSpPr>
            <a:spLocks noGrp="1"/>
          </p:cNvSpPr>
          <p:nvPr>
            <p:ph type="title"/>
          </p:nvPr>
        </p:nvSpPr>
        <p:spPr/>
        <p:txBody>
          <a:bodyPr/>
          <a:lstStyle/>
          <a:p>
            <a:r>
              <a:rPr lang="en-US" dirty="0"/>
              <a:t>Chat Guidelines </a:t>
            </a:r>
          </a:p>
        </p:txBody>
      </p:sp>
      <p:sp>
        <p:nvSpPr>
          <p:cNvPr id="4" name="TextBox 3">
            <a:extLst>
              <a:ext uri="{FF2B5EF4-FFF2-40B4-BE49-F238E27FC236}">
                <a16:creationId xmlns:a16="http://schemas.microsoft.com/office/drawing/2014/main" id="{F516A64B-561A-43EC-95F2-B713BA4364E8}"/>
              </a:ext>
            </a:extLst>
          </p:cNvPr>
          <p:cNvSpPr txBox="1"/>
          <p:nvPr/>
        </p:nvSpPr>
        <p:spPr>
          <a:xfrm>
            <a:off x="521206" y="1489435"/>
            <a:ext cx="11252871" cy="4247317"/>
          </a:xfrm>
          <a:prstGeom prst="rect">
            <a:avLst/>
          </a:prstGeom>
          <a:noFill/>
        </p:spPr>
        <p:txBody>
          <a:bodyPr wrap="square" rtlCol="0">
            <a:spAutoFit/>
          </a:bodyPr>
          <a:lstStyle/>
          <a:p>
            <a:r>
              <a:rPr lang="en-US" dirty="0">
                <a:effectLst/>
                <a:latin typeface="Arial" panose="020B0604020202020204" pitchFamily="34" charset="0"/>
              </a:rPr>
              <a:t>Our meetings are public, and many visitors attend, including faculty, staff, students, administrators and occasionally, the media. Given these meetings are open to anyone’s attendance, it means that the chat is also public and can be seen and read by anyone in attendance. We, as the Senate, cannot control how anyone responds to something said in the chat, nor what anyone does based on information read in the chat. However, it is our responsibility to make sure our meetings are run in a manner that is transparent and respectful to everyone who participates.</a:t>
            </a:r>
          </a:p>
          <a:p>
            <a:endParaRPr lang="en-US" dirty="0">
              <a:latin typeface="Arial" panose="020B0604020202020204" pitchFamily="34" charset="0"/>
            </a:endParaRPr>
          </a:p>
          <a:p>
            <a:r>
              <a:rPr lang="en-US" dirty="0">
                <a:latin typeface="Arial" panose="020B0604020202020204" pitchFamily="34" charset="0"/>
              </a:rPr>
              <a:t>Please remember:</a:t>
            </a:r>
          </a:p>
          <a:p>
            <a:pPr marL="285750" indent="-285750">
              <a:buFont typeface="Arial" panose="020B0604020202020204" pitchFamily="34" charset="0"/>
              <a:buChar char="•"/>
            </a:pPr>
            <a:r>
              <a:rPr lang="en-US" dirty="0">
                <a:latin typeface="Arial" panose="020B0604020202020204" pitchFamily="34" charset="0"/>
              </a:rPr>
              <a:t>To k</a:t>
            </a:r>
            <a:r>
              <a:rPr lang="en-US" dirty="0">
                <a:effectLst/>
                <a:latin typeface="Arial" panose="020B0604020202020204" pitchFamily="34" charset="0"/>
              </a:rPr>
              <a:t>eep public chat conversations limited to what is being discussed on the Senate floor. Private chats are available and are not public.</a:t>
            </a:r>
          </a:p>
          <a:p>
            <a:endParaRPr lang="en-US" dirty="0">
              <a:latin typeface="Arial" panose="020B0604020202020204" pitchFamily="34" charset="0"/>
            </a:endParaRPr>
          </a:p>
          <a:p>
            <a:pPr marL="285750" indent="-285750">
              <a:buFont typeface="Arial" panose="020B0604020202020204" pitchFamily="34" charset="0"/>
              <a:buChar char="•"/>
            </a:pPr>
            <a:r>
              <a:rPr lang="en-US" dirty="0">
                <a:effectLst/>
                <a:latin typeface="Arial" panose="020B0604020202020204" pitchFamily="34" charset="0"/>
              </a:rPr>
              <a:t>Members of the Executive Committee do monitor the chat. </a:t>
            </a:r>
          </a:p>
          <a:p>
            <a:endParaRPr lang="en-US" dirty="0">
              <a:effectLst/>
              <a:latin typeface="Arial" panose="020B0604020202020204" pitchFamily="34" charset="0"/>
            </a:endParaRPr>
          </a:p>
          <a:p>
            <a:pPr marL="285750" indent="-285750">
              <a:buFont typeface="Arial" panose="020B0604020202020204" pitchFamily="34" charset="0"/>
              <a:buChar char="•"/>
            </a:pPr>
            <a:r>
              <a:rPr lang="en-US" dirty="0">
                <a:effectLst/>
                <a:latin typeface="Arial" panose="020B0604020202020204" pitchFamily="34" charset="0"/>
              </a:rPr>
              <a:t>Please continue to post helpful links to documents or information related to the topic being discussed on the Senate floor, and to assist Senators in need of information.</a:t>
            </a:r>
            <a:endParaRPr lang="en-US" dirty="0"/>
          </a:p>
        </p:txBody>
      </p:sp>
    </p:spTree>
    <p:extLst>
      <p:ext uri="{BB962C8B-B14F-4D97-AF65-F5344CB8AC3E}">
        <p14:creationId xmlns:p14="http://schemas.microsoft.com/office/powerpoint/2010/main" val="269905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F65C-EB82-4941-BF3E-BF73D1102B5A}"/>
              </a:ext>
            </a:extLst>
          </p:cNvPr>
          <p:cNvSpPr>
            <a:spLocks noGrp="1"/>
          </p:cNvSpPr>
          <p:nvPr>
            <p:ph type="title"/>
          </p:nvPr>
        </p:nvSpPr>
        <p:spPr/>
        <p:txBody>
          <a:bodyPr/>
          <a:lstStyle/>
          <a:p>
            <a:r>
              <a:rPr lang="en-US" dirty="0"/>
              <a:t>Informational Items</a:t>
            </a:r>
          </a:p>
        </p:txBody>
      </p:sp>
      <p:sp>
        <p:nvSpPr>
          <p:cNvPr id="4" name="TextBox 3">
            <a:extLst>
              <a:ext uri="{FF2B5EF4-FFF2-40B4-BE49-F238E27FC236}">
                <a16:creationId xmlns:a16="http://schemas.microsoft.com/office/drawing/2014/main" id="{45D45A99-6231-4E2D-8895-E592981A941F}"/>
              </a:ext>
            </a:extLst>
          </p:cNvPr>
          <p:cNvSpPr txBox="1"/>
          <p:nvPr/>
        </p:nvSpPr>
        <p:spPr>
          <a:xfrm>
            <a:off x="631596" y="1489435"/>
            <a:ext cx="11010507" cy="3693319"/>
          </a:xfrm>
          <a:prstGeom prst="rect">
            <a:avLst/>
          </a:prstGeom>
          <a:noFill/>
        </p:spPr>
        <p:txBody>
          <a:bodyPr wrap="square" rtlCol="0">
            <a:spAutoFit/>
          </a:bodyPr>
          <a:lstStyle/>
          <a:p>
            <a:r>
              <a:rPr lang="en-US" dirty="0"/>
              <a:t>At the start of every Senate meeting, please change your name on Zoom to your name and apportionment unit (not college). For example, Senator McCalpine, Cascades. If you are a guest, please enter your name, then guest. For example, Erika McCalpine, Guest. </a:t>
            </a:r>
          </a:p>
          <a:p>
            <a:endParaRPr lang="en-US" dirty="0"/>
          </a:p>
          <a:p>
            <a:r>
              <a:rPr lang="en-US" dirty="0"/>
              <a:t>When you have a question or comment, raise your Zoom hand. Once called upon, please state your name and apportionment unit before asking your question or making your comment.</a:t>
            </a:r>
          </a:p>
          <a:p>
            <a:endParaRPr lang="en-US" dirty="0"/>
          </a:p>
          <a:p>
            <a:r>
              <a:rPr lang="en-US" dirty="0"/>
              <a:t>ASOSU emailed all faculty on January 31 asking for help with their upcoming elections. If you choose, you can announce elections with instructions on how to vote on your course Canvas sites. They would appreciate our help with this effort. </a:t>
            </a:r>
          </a:p>
          <a:p>
            <a:endParaRPr lang="en-US" dirty="0"/>
          </a:p>
          <a:p>
            <a:r>
              <a:rPr lang="en-US" dirty="0"/>
              <a:t>Faculty Award Nominations are due on March 30 at Noon. Please see the Senate agenda for a list of the awards. </a:t>
            </a:r>
          </a:p>
        </p:txBody>
      </p:sp>
    </p:spTree>
    <p:extLst>
      <p:ext uri="{BB962C8B-B14F-4D97-AF65-F5344CB8AC3E}">
        <p14:creationId xmlns:p14="http://schemas.microsoft.com/office/powerpoint/2010/main" val="1248633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0240C-BC7D-4FB0-8C4C-28700FBF6AD8}"/>
              </a:ext>
            </a:extLst>
          </p:cNvPr>
          <p:cNvSpPr>
            <a:spLocks noGrp="1"/>
          </p:cNvSpPr>
          <p:nvPr>
            <p:ph type="title"/>
          </p:nvPr>
        </p:nvSpPr>
        <p:spPr/>
        <p:txBody>
          <a:bodyPr/>
          <a:lstStyle/>
          <a:p>
            <a:r>
              <a:rPr lang="en-US" dirty="0"/>
              <a:t>Presidential Search Committee Update</a:t>
            </a:r>
          </a:p>
        </p:txBody>
      </p:sp>
      <p:sp>
        <p:nvSpPr>
          <p:cNvPr id="4" name="TextBox 3">
            <a:extLst>
              <a:ext uri="{FF2B5EF4-FFF2-40B4-BE49-F238E27FC236}">
                <a16:creationId xmlns:a16="http://schemas.microsoft.com/office/drawing/2014/main" id="{1206B48D-6D24-43BC-A4D0-23D06AEDB8E6}"/>
              </a:ext>
            </a:extLst>
          </p:cNvPr>
          <p:cNvSpPr txBox="1"/>
          <p:nvPr/>
        </p:nvSpPr>
        <p:spPr>
          <a:xfrm>
            <a:off x="612742" y="1321441"/>
            <a:ext cx="10982227" cy="3970318"/>
          </a:xfrm>
          <a:prstGeom prst="rect">
            <a:avLst/>
          </a:prstGeom>
          <a:noFill/>
        </p:spPr>
        <p:txBody>
          <a:bodyPr wrap="square" rtlCol="0">
            <a:spAutoFit/>
          </a:bodyPr>
          <a:lstStyle/>
          <a:p>
            <a:r>
              <a:rPr lang="en-US" dirty="0"/>
              <a:t>Based on concerns raised about the selection of the Presidential Search Committee Members, it is important to highlight the recommendations from the Presidential Search Ad Hoc Committee.</a:t>
            </a:r>
          </a:p>
          <a:p>
            <a:endParaRPr lang="en-US" dirty="0"/>
          </a:p>
          <a:p>
            <a:pPr marL="342900" indent="-342900">
              <a:buAutoNum type="arabicPeriod"/>
            </a:pPr>
            <a:r>
              <a:rPr lang="en-US" dirty="0"/>
              <a:t>The committee should be representative of the OSU statewide community: faculty (all classes and ranks), extension, classified staff and students.</a:t>
            </a:r>
          </a:p>
          <a:p>
            <a:pPr marL="800100" lvl="1" indent="-342900">
              <a:buFont typeface="Arial" panose="020B0604020202020204" pitchFamily="34" charset="0"/>
              <a:buChar char="•"/>
            </a:pPr>
            <a:r>
              <a:rPr lang="en-US" dirty="0"/>
              <a:t>Faculty representation (not including those in administrative roles) should at least equal the number of trustees appointed.</a:t>
            </a:r>
          </a:p>
          <a:p>
            <a:pPr marL="342900" indent="-342900">
              <a:buAutoNum type="arabicPeriod"/>
            </a:pPr>
            <a:endParaRPr lang="en-US" dirty="0"/>
          </a:p>
          <a:p>
            <a:pPr marL="342900" indent="-342900">
              <a:buAutoNum type="arabicPeriod"/>
            </a:pPr>
            <a:r>
              <a:rPr lang="en-US" dirty="0"/>
              <a:t>Engage in shared governance to select search </a:t>
            </a:r>
            <a:r>
              <a:rPr lang="en-US"/>
              <a:t>committee members.</a:t>
            </a:r>
            <a:endParaRPr lang="en-US" dirty="0"/>
          </a:p>
          <a:p>
            <a:pPr marL="342900" indent="-342900">
              <a:buAutoNum type="arabicPeriod"/>
            </a:pPr>
            <a:endParaRPr lang="en-US" dirty="0"/>
          </a:p>
          <a:p>
            <a:pPr marL="342900" indent="-342900">
              <a:buAutoNum type="arabicPeriod"/>
            </a:pPr>
            <a:r>
              <a:rPr lang="en-US" dirty="0"/>
              <a:t>As a land-grant institution, we should include representatives from the tribal communities as stakeholder members of the committee. </a:t>
            </a:r>
          </a:p>
          <a:p>
            <a:pPr lvl="1"/>
            <a:endParaRPr lang="en-US" dirty="0"/>
          </a:p>
          <a:p>
            <a:endParaRPr lang="en-US" dirty="0"/>
          </a:p>
        </p:txBody>
      </p:sp>
    </p:spTree>
    <p:extLst>
      <p:ext uri="{BB962C8B-B14F-4D97-AF65-F5344CB8AC3E}">
        <p14:creationId xmlns:p14="http://schemas.microsoft.com/office/powerpoint/2010/main" val="3349948946"/>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in32_fixed.potx" id="{9A9BE078-57A7-48B2-9D33-8EFC365D262A}" vid="{66905093-CF97-471D-A25F-2AFDA5521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Welcome to PowerPoint</Template>
  <TotalTime>98</TotalTime>
  <Words>457</Words>
  <Application>Microsoft Office PowerPoint</Application>
  <PresentationFormat>Widescreen</PresentationFormat>
  <Paragraphs>31</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Segoe UI</vt:lpstr>
      <vt:lpstr>Segoe UI Light</vt:lpstr>
      <vt:lpstr>WelcomeDoc</vt:lpstr>
      <vt:lpstr>Faculty Senate Meeting</vt:lpstr>
      <vt:lpstr>February is Black History Month</vt:lpstr>
      <vt:lpstr>Chat Guidelines </vt:lpstr>
      <vt:lpstr>Informational Items</vt:lpstr>
      <vt:lpstr>Presidential Search Committee Update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dc:title>
  <dc:creator>McCalpine, Erika Cristina</dc:creator>
  <cp:keywords/>
  <cp:lastModifiedBy>Calascibetta, Caitlin</cp:lastModifiedBy>
  <cp:revision>4</cp:revision>
  <dcterms:created xsi:type="dcterms:W3CDTF">2022-02-10T01:44:24Z</dcterms:created>
  <dcterms:modified xsi:type="dcterms:W3CDTF">2022-02-10T19:05:47Z</dcterms:modified>
  <cp:version/>
</cp:coreProperties>
</file>