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61" r:id="rId3"/>
    <p:sldId id="258" r:id="rId4"/>
    <p:sldId id="259" r:id="rId5"/>
    <p:sldId id="262" r:id="rId6"/>
    <p:sldId id="260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pport" initials="S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FFF"/>
    <a:srgbClr val="C6C0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1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90C9DB77-200A-4939-8C2E-FE7605E2F56E}" type="datetimeFigureOut">
              <a:rPr lang="en-US"/>
              <a:pPr/>
              <a:t>5/8/2013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0D9A6AE-E21B-468C-9F9F-CB95A5E48D3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2278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D5D5264D-E637-4F4C-ADE9-9B37E1E9A02D}" type="datetimeFigureOut">
              <a:rPr lang="en-US"/>
              <a:pPr/>
              <a:t>5/8/2013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00B9976A-A532-4707-9419-71E6430C48A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6136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227013"/>
            <a:ext cx="9144000" cy="3201987"/>
          </a:xfrm>
          <a:prstGeom prst="rect">
            <a:avLst/>
          </a:prstGeom>
          <a:solidFill>
            <a:srgbClr val="F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hangingPunct="0"/>
            <a:endParaRPr lang="en-US" sz="2400" dirty="0">
              <a:solidFill>
                <a:srgbClr val="999999"/>
              </a:solidFill>
              <a:latin typeface="Arial" pitchFamily="34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3429000"/>
            <a:ext cx="9144000" cy="3429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hangingPunct="0"/>
            <a:endParaRPr lang="en-US" sz="2400" dirty="0">
              <a:solidFill>
                <a:srgbClr val="999999"/>
              </a:solidFill>
              <a:latin typeface="Arial" pitchFamily="34" charset="0"/>
            </a:endParaRPr>
          </a:p>
        </p:txBody>
      </p:sp>
      <p:pic>
        <p:nvPicPr>
          <p:cNvPr id="6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0"/>
            <a:ext cx="1298575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828800"/>
            <a:ext cx="8229600" cy="1371600"/>
          </a:xfrm>
        </p:spPr>
        <p:txBody>
          <a:bodyPr/>
          <a:lstStyle>
            <a:lvl1pPr algn="l">
              <a:defRPr sz="36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86200"/>
            <a:ext cx="8229600" cy="1828800"/>
          </a:xfrm>
        </p:spPr>
        <p:txBody>
          <a:bodyPr/>
          <a:lstStyle>
            <a:lvl1pPr marL="0" indent="0" algn="l">
              <a:buFont typeface="Times" pitchFamily="-96" charset="0"/>
              <a:buNone/>
              <a:defRPr sz="2400">
                <a:solidFill>
                  <a:schemeClr val="bg2">
                    <a:lumMod val="50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37783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w/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114800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800600" y="1371600"/>
            <a:ext cx="3886200" cy="4343400"/>
          </a:xfrm>
        </p:spPr>
        <p:txBody>
          <a:bodyPr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1E3EEBAA-4184-483C-81D7-81F812538982}" type="datetime4">
              <a:rPr lang="en-US"/>
              <a:pPr/>
              <a:t>May 8, 2013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1F6793-B26C-49C3-B820-DE0701040608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5198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no bullets and thumbn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486400" cy="4343400"/>
          </a:xfrm>
        </p:spPr>
        <p:txBody>
          <a:bodyPr/>
          <a:lstStyle>
            <a:lvl1pPr marL="0" algn="l">
              <a:buFontTx/>
              <a:buNone/>
              <a:defRPr sz="2400"/>
            </a:lvl1pPr>
            <a:lvl2pPr marL="0">
              <a:buFontTx/>
              <a:buNone/>
              <a:defRPr sz="2000"/>
            </a:lvl2pPr>
            <a:lvl3pPr marL="0">
              <a:buFontTx/>
              <a:buNone/>
              <a:defRPr/>
            </a:lvl3pPr>
            <a:lvl4pPr marL="0">
              <a:buFontTx/>
              <a:buNone/>
              <a:defRPr/>
            </a:lvl4pPr>
            <a:lvl5pPr marL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6172200" y="1371600"/>
            <a:ext cx="2514600" cy="2057400"/>
          </a:xfrm>
        </p:spPr>
        <p:txBody>
          <a:bodyPr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172200" y="3657600"/>
            <a:ext cx="2514600" cy="2057400"/>
          </a:xfrm>
        </p:spPr>
        <p:txBody>
          <a:bodyPr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1B4D23B-3987-4971-ABA3-F30D9A2CCCF5}" type="datetime4">
              <a:rPr lang="en-US"/>
              <a:pPr/>
              <a:t>May 8, 2013</a:t>
            </a:fld>
            <a:endParaRPr lang="en-US" dirty="0"/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81F7CE4E-ED8F-4874-ACC1-C118EF9BE254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1" name="Footer Placeholder 1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727873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w/number and thumbn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486400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6172200" y="1371600"/>
            <a:ext cx="2514600" cy="2057400"/>
          </a:xfrm>
        </p:spPr>
        <p:txBody>
          <a:bodyPr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172200" y="3657600"/>
            <a:ext cx="2514600" cy="2057400"/>
          </a:xfrm>
        </p:spPr>
        <p:txBody>
          <a:bodyPr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4AB35B1-81B0-41F9-B25D-7A2658107B65}" type="datetime4">
              <a:rPr lang="en-US"/>
              <a:pPr/>
              <a:t>May 8, 2013</a:t>
            </a:fld>
            <a:endParaRPr lang="en-US" dirty="0"/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BFAC3C92-EC03-4435-8FC5-429F8240E8A7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1" name="Footer Placeholder 1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184006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005072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buFont typeface="Arial"/>
              <a:buChar char="•"/>
              <a:defRPr/>
            </a:lvl4pPr>
            <a:lvl5pPr marL="1143000" indent="-228600">
              <a:buFont typeface="Arial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690872" y="1371600"/>
            <a:ext cx="4005072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buFont typeface="Arial"/>
              <a:buChar char="•"/>
              <a:defRPr/>
            </a:lvl4pPr>
            <a:lvl5pPr marL="1143000" indent="-228600">
              <a:buFont typeface="Arial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181C5356-DE9F-414E-9611-C6B52E271533}" type="datetime4">
              <a:rPr lang="en-US"/>
              <a:pPr/>
              <a:t>May 8, 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F84BC-FCB0-4344-A4F6-6BC003C950F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10006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005072" cy="4343400"/>
          </a:xfrm>
        </p:spPr>
        <p:txBody>
          <a:bodyPr/>
          <a:lstStyle>
            <a:lvl1pPr marL="0" algn="l">
              <a:buFontTx/>
              <a:buNone/>
              <a:defRPr sz="2400"/>
            </a:lvl1pPr>
            <a:lvl2pPr marL="0">
              <a:buFontTx/>
              <a:buNone/>
              <a:defRPr sz="2000"/>
            </a:lvl2pPr>
            <a:lvl3pPr marL="0">
              <a:buFontTx/>
              <a:buNone/>
              <a:defRPr/>
            </a:lvl3pPr>
            <a:lvl4pPr marL="0">
              <a:buFontTx/>
              <a:buNone/>
              <a:defRPr/>
            </a:lvl4pPr>
            <a:lvl5pPr marL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90872" y="1371600"/>
            <a:ext cx="4005072" cy="4343400"/>
          </a:xfrm>
        </p:spPr>
        <p:txBody>
          <a:bodyPr/>
          <a:lstStyle>
            <a:lvl1pPr marL="0" algn="l">
              <a:buFontTx/>
              <a:buNone/>
              <a:defRPr sz="2400"/>
            </a:lvl1pPr>
            <a:lvl2pPr marL="0">
              <a:buFontTx/>
              <a:buNone/>
              <a:defRPr sz="2000"/>
            </a:lvl2pPr>
            <a:lvl3pPr marL="0">
              <a:buFontTx/>
              <a:buNone/>
              <a:defRPr/>
            </a:lvl3pPr>
            <a:lvl4pPr marL="0">
              <a:buFontTx/>
              <a:buNone/>
              <a:defRPr/>
            </a:lvl4pPr>
            <a:lvl5pPr marL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56B71D20-A3D1-4D1E-AC22-C6A69B79B5D5}" type="datetime4">
              <a:rPr lang="en-US"/>
              <a:pPr/>
              <a:t>May 8, 2013</a:t>
            </a:fld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E1B46-6BB2-41FE-B40D-E746A7E054D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400705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w/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005072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4690872" y="1371600"/>
            <a:ext cx="4005072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8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DCCE0D30-4CB8-47EE-81D3-D6A4F948FE03}" type="datetime4">
              <a:rPr lang="en-US"/>
              <a:pPr/>
              <a:t>May 8, 2013</a:t>
            </a:fld>
            <a:endParaRPr lang="en-US" dirty="0"/>
          </a:p>
        </p:txBody>
      </p:sp>
      <p:sp>
        <p:nvSpPr>
          <p:cNvPr id="9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2B0E6-F231-498B-8B55-5DB08A5AC6DB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" name="Footer Placeholder 10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40820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4D66FB-4A90-4EDD-9D2E-76565E8E7ADB}" type="datetime4">
              <a:rPr lang="en-US"/>
              <a:pPr/>
              <a:t>May 8, 2013</a:t>
            </a:fld>
            <a:endParaRPr lang="en-US" dirty="0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193816-44E2-4C05-A431-3230056E66E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664051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 No Tag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2617CF92-4D99-405A-98A9-B3375F786958}" type="datetime4">
              <a:rPr lang="en-US"/>
              <a:pPr/>
              <a:t>May 8, 2013</a:t>
            </a:fld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D49EBA-6F2D-4924-8B6B-F1953F53AE7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849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width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defRPr/>
            </a:lvl4pPr>
            <a:lvl5pPr marL="114300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831B27-9B65-450B-8F60-2011262E89BC}" type="datetime4">
              <a:rPr lang="en-US"/>
              <a:pPr/>
              <a:t>May 8, 2013</a:t>
            </a:fld>
            <a:endParaRPr lang="en-US" dirty="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F4030E-51E7-47B0-85C8-FCFBE7A2D144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70251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114800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buFont typeface="Arial"/>
              <a:buChar char="•"/>
              <a:defRPr/>
            </a:lvl4pPr>
            <a:lvl5pPr marL="9144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800600" y="1371600"/>
            <a:ext cx="3886200" cy="4343400"/>
          </a:xfrm>
        </p:spPr>
        <p:txBody>
          <a:bodyPr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19BD88D-86E8-4626-A69F-19C98D531C2F}" type="datetime4">
              <a:rPr lang="en-US"/>
              <a:pPr/>
              <a:t>May 8, 2013</a:t>
            </a:fld>
            <a:endParaRPr lang="en-US" dirty="0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7AF443-7BB4-4357-96F5-11EFDCE6321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71008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column w/bullets and thumbn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486400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buFont typeface="Arial"/>
              <a:buChar char="•"/>
              <a:defRPr/>
            </a:lvl4pPr>
            <a:lvl5pPr marL="9144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6172200" y="1371600"/>
            <a:ext cx="2514600" cy="2057400"/>
          </a:xfrm>
        </p:spPr>
        <p:txBody>
          <a:bodyPr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172200" y="3657600"/>
            <a:ext cx="2514600" cy="2057400"/>
          </a:xfrm>
        </p:spPr>
        <p:txBody>
          <a:bodyPr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1217EE0-61CE-44F1-991D-104E857F0B6A}" type="datetime4">
              <a:rPr lang="en-US"/>
              <a:pPr/>
              <a:t>May 8, 2013</a:t>
            </a:fld>
            <a:endParaRPr lang="en-US" dirty="0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C95BA601-39D9-4C33-B0FF-D029ABFACFD4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00901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wid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57200" y="1371599"/>
            <a:ext cx="8229600" cy="4343400"/>
          </a:xfrm>
        </p:spPr>
        <p:txBody>
          <a:bodyPr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2372B70D-7CC1-4DF7-95DD-22087D60228D}" type="datetime4">
              <a:rPr lang="en-US"/>
              <a:pPr/>
              <a:t>May 8, 2013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B882D0-137D-42BE-BFE7-B6539CEB93E0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74906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FEC5F8-FED4-438C-8B39-5BF1F74B7776}" type="datetime4">
              <a:rPr lang="en-US"/>
              <a:pPr/>
              <a:t>May 8, 2013</a:t>
            </a:fld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D8E8BD-A586-462C-9522-D1FA6298C9A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87554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Full width 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43400"/>
          </a:xfrm>
        </p:spPr>
        <p:txBody>
          <a:bodyPr/>
          <a:lstStyle>
            <a:lvl1pPr marL="0" indent="4763">
              <a:buNone/>
              <a:defRPr sz="2400"/>
            </a:lvl1pPr>
            <a:lvl2pPr marL="0" indent="0">
              <a:spcBef>
                <a:spcPts val="900"/>
              </a:spcBef>
              <a:buNone/>
              <a:defRPr sz="2000"/>
            </a:lvl2pPr>
            <a:lvl3pPr marL="0" indent="4763">
              <a:buNone/>
              <a:defRPr/>
            </a:lvl3pPr>
            <a:lvl4pPr marL="3175" indent="-3175">
              <a:buNone/>
              <a:defRPr/>
            </a:lvl4pPr>
            <a:lvl5pPr marL="0" indent="1588" defTabSz="919163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0B1B91-9371-4835-9A25-4E710C77CE39}" type="datetime4">
              <a:rPr lang="en-US"/>
              <a:pPr/>
              <a:t>May 8, 2013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E5F60E-9F18-43A5-AB6F-D3560046566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99306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width w/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7D3B2-C80A-404C-871C-0B6599BFDC3D}" type="datetime4">
              <a:rPr lang="en-US"/>
              <a:pPr/>
              <a:t>May 8, 2013</a:t>
            </a:fld>
            <a:endParaRPr lang="en-US" dirty="0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0E5C9F-0410-443B-8CC6-A530D3F35D58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105344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114800" cy="4343400"/>
          </a:xfrm>
        </p:spPr>
        <p:txBody>
          <a:bodyPr/>
          <a:lstStyle>
            <a:lvl1pPr marL="0" algn="l">
              <a:buFontTx/>
              <a:buNone/>
              <a:defRPr sz="2400"/>
            </a:lvl1pPr>
            <a:lvl2pPr marL="0">
              <a:buFontTx/>
              <a:buNone/>
              <a:defRPr sz="2000"/>
            </a:lvl2pPr>
            <a:lvl3pPr marL="0">
              <a:buFontTx/>
              <a:buNone/>
              <a:defRPr/>
            </a:lvl3pPr>
            <a:lvl4pPr marL="0">
              <a:buFontTx/>
              <a:buNone/>
              <a:defRPr/>
            </a:lvl4pPr>
            <a:lvl5pPr marL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800600" y="1371600"/>
            <a:ext cx="3886200" cy="4343400"/>
          </a:xfrm>
        </p:spPr>
        <p:txBody>
          <a:bodyPr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1BD71F44-6118-4B23-8ED8-B90B0A05143F}" type="datetime4">
              <a:rPr lang="en-US"/>
              <a:pPr/>
              <a:t>May 8, 2013</a:t>
            </a:fld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5A7912-6B08-4B77-8B86-ABCEAEDB252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16350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274638" y="246063"/>
            <a:ext cx="8594725" cy="6362700"/>
          </a:xfrm>
          <a:prstGeom prst="rect">
            <a:avLst/>
          </a:prstGeom>
          <a:solidFill>
            <a:srgbClr val="FDFF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hangingPunct="0"/>
            <a:endParaRPr lang="en-US" sz="2400" dirty="0">
              <a:solidFill>
                <a:srgbClr val="999999"/>
              </a:solidFill>
              <a:latin typeface="Arial" pitchFamily="34" charset="0"/>
            </a:endParaRPr>
          </a:p>
        </p:txBody>
      </p:sp>
      <p:pic>
        <p:nvPicPr>
          <p:cNvPr id="1027" name="Picture 7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600" y="5792788"/>
            <a:ext cx="164782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03238"/>
            <a:ext cx="8229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457200" y="6354763"/>
            <a:ext cx="2895600" cy="182562"/>
          </a:xfrm>
          <a:prstGeom prst="rect">
            <a:avLst/>
          </a:prstGeom>
        </p:spPr>
        <p:txBody>
          <a:bodyPr vert="horz" lIns="91440" tIns="0" rIns="9144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0" i="0" dirty="0">
                <a:solidFill>
                  <a:srgbClr val="717171"/>
                </a:solidFill>
                <a:latin typeface="Calibri"/>
                <a:ea typeface="+mn-ea"/>
                <a:cs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1828800" cy="182563"/>
          </a:xfrm>
          <a:prstGeom prst="rect">
            <a:avLst/>
          </a:prstGeom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rgbClr val="717171"/>
                </a:solidFill>
                <a:latin typeface="Calibri" pitchFamily="34" charset="0"/>
              </a:defRPr>
            </a:lvl1pPr>
          </a:lstStyle>
          <a:p>
            <a:fld id="{58C51774-5D9A-4BE1-8BE5-9E3D3C5B0F12}" type="datetime4">
              <a:rPr lang="en-US"/>
              <a:pPr/>
              <a:t>May 8, 2013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457200" y="5991225"/>
            <a:ext cx="365125" cy="182563"/>
          </a:xfrm>
          <a:prstGeom prst="rect">
            <a:avLst/>
          </a:prstGeom>
        </p:spPr>
        <p:txBody>
          <a:bodyPr vert="horz" wrap="square" lIns="9144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rgbClr val="717171"/>
                </a:solidFill>
                <a:latin typeface="Calibri" pitchFamily="34" charset="0"/>
              </a:defRPr>
            </a:lvl1pPr>
          </a:lstStyle>
          <a:p>
            <a:fld id="{C9C8A167-7642-4CE9-B751-6C0D4791449E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  <p:sldLayoutId id="2147483715" r:id="rId17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400" b="1" kern="1200" dirty="0">
          <a:solidFill>
            <a:srgbClr val="595959"/>
          </a:solidFill>
          <a:latin typeface="Cambria"/>
          <a:ea typeface="MS PGothic" pitchFamily="34" charset="-128"/>
          <a:cs typeface="Cambri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595959"/>
          </a:solidFill>
          <a:effectLst>
            <a:outerShdw blurRad="38100" dist="38100" dir="2700000" algn="tl">
              <a:srgbClr val="000000"/>
            </a:outerShdw>
          </a:effectLst>
          <a:latin typeface="Cambria" pitchFamily="18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595959"/>
          </a:solidFill>
          <a:effectLst>
            <a:outerShdw blurRad="38100" dist="38100" dir="2700000" algn="tl">
              <a:srgbClr val="000000"/>
            </a:outerShdw>
          </a:effectLst>
          <a:latin typeface="Cambria" pitchFamily="18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595959"/>
          </a:solidFill>
          <a:effectLst>
            <a:outerShdw blurRad="38100" dist="38100" dir="2700000" algn="tl">
              <a:srgbClr val="000000"/>
            </a:outerShdw>
          </a:effectLst>
          <a:latin typeface="Cambria" pitchFamily="18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595959"/>
          </a:solidFill>
          <a:effectLst>
            <a:outerShdw blurRad="38100" dist="38100" dir="2700000" algn="tl">
              <a:srgbClr val="000000"/>
            </a:outerShdw>
          </a:effectLst>
          <a:latin typeface="Cambria" pitchFamily="18" charset="0"/>
          <a:ea typeface="MS PGothic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9pPr>
    </p:titleStyle>
    <p:bodyStyle>
      <a:lvl1pPr marL="233363" indent="-233363" algn="l" rtl="0" eaLnBrk="1" fontAlgn="base" hangingPunct="1">
        <a:spcBef>
          <a:spcPct val="20000"/>
        </a:spcBef>
        <a:spcAft>
          <a:spcPct val="0"/>
        </a:spcAft>
        <a:defRPr lang="en-US" sz="2400" kern="1200" dirty="0">
          <a:solidFill>
            <a:srgbClr val="595959"/>
          </a:solidFill>
          <a:latin typeface="Calibri"/>
          <a:ea typeface="MS PGothic" pitchFamily="34" charset="-128"/>
          <a:cs typeface="Calibri"/>
        </a:defRPr>
      </a:lvl1pPr>
      <a:lvl2pPr marL="460375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lang="en-US" kern="1200" dirty="0">
          <a:solidFill>
            <a:srgbClr val="595959"/>
          </a:solidFill>
          <a:latin typeface="Calibri"/>
          <a:ea typeface="MS PGothic" pitchFamily="34" charset="-128"/>
          <a:cs typeface="Calibri"/>
        </a:defRPr>
      </a:lvl2pPr>
      <a:lvl3pPr marL="687388" indent="-228600" algn="l" rtl="0" eaLnBrk="1" fontAlgn="base" hangingPunct="1">
        <a:spcBef>
          <a:spcPct val="20000"/>
        </a:spcBef>
        <a:spcAft>
          <a:spcPct val="0"/>
        </a:spcAft>
        <a:buChar char="•"/>
        <a:defRPr lang="en-US" kern="1200" dirty="0">
          <a:solidFill>
            <a:srgbClr val="595959"/>
          </a:solidFill>
          <a:latin typeface="Calibri"/>
          <a:ea typeface="MS PGothic" pitchFamily="34" charset="-128"/>
          <a:cs typeface="Calibri"/>
        </a:defRPr>
      </a:lvl3pPr>
      <a:lvl4pPr marL="922338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lang="en-US" kern="1200" dirty="0">
          <a:solidFill>
            <a:srgbClr val="595959"/>
          </a:solidFill>
          <a:latin typeface="Calibri"/>
          <a:ea typeface="MS PGothic" pitchFamily="34" charset="-128"/>
          <a:cs typeface="Calibri"/>
        </a:defRPr>
      </a:lvl4pPr>
      <a:lvl5pPr marL="113665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lang="en-US" kern="1200" dirty="0">
          <a:solidFill>
            <a:srgbClr val="595959"/>
          </a:solidFill>
          <a:latin typeface="Calibri"/>
          <a:ea typeface="MS PGothic" pitchFamily="34" charset="-128"/>
          <a:cs typeface="Calibri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ark.hoffman@oregonstate.edu" TargetMode="External"/><Relationship Id="rId2" Type="http://schemas.openxmlformats.org/officeDocument/2006/relationships/hyperlink" Target="mailto:Susie.brubaker-cole@oregonstate.edu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3"/>
          <p:cNvSpPr>
            <a:spLocks noGrp="1"/>
          </p:cNvSpPr>
          <p:nvPr>
            <p:ph type="ctrTitle"/>
          </p:nvPr>
        </p:nvSpPr>
        <p:spPr>
          <a:xfrm>
            <a:off x="457200" y="1626577"/>
            <a:ext cx="8229600" cy="1371600"/>
          </a:xfrm>
        </p:spPr>
        <p:txBody>
          <a:bodyPr/>
          <a:lstStyle/>
          <a:p>
            <a:r>
              <a:rPr lang="en-US" dirty="0" smtClean="0">
                <a:latin typeface="Cambria" pitchFamily="18" charset="0"/>
              </a:rPr>
              <a:t>First Year Experience Task Force:</a:t>
            </a:r>
            <a:br>
              <a:rPr lang="en-US" dirty="0" smtClean="0">
                <a:latin typeface="Cambria" pitchFamily="18" charset="0"/>
              </a:rPr>
            </a:br>
            <a:r>
              <a:rPr lang="en-US" dirty="0" smtClean="0">
                <a:latin typeface="Cambria" pitchFamily="18" charset="0"/>
              </a:rPr>
              <a:t>Recommendations and Implementation Plan</a:t>
            </a:r>
            <a:endParaRPr dirty="0" smtClean="0">
              <a:latin typeface="Cambria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ea typeface="+mn-ea"/>
              </a:rPr>
              <a:t>Susie Brubaker-Cole, Academic Affairs</a:t>
            </a:r>
          </a:p>
          <a:p>
            <a:pPr>
              <a:defRPr/>
            </a:pPr>
            <a:r>
              <a:rPr lang="en-US" dirty="0" smtClean="0">
                <a:ea typeface="+mn-ea"/>
              </a:rPr>
              <a:t>Mark Hoffman, Public Health and Human Sciences</a:t>
            </a:r>
          </a:p>
          <a:p>
            <a:pPr>
              <a:defRPr/>
            </a:pPr>
            <a:r>
              <a:rPr lang="en-US" dirty="0" smtClean="0">
                <a:ea typeface="+mn-ea"/>
              </a:rPr>
              <a:t>Task Force Co-Chairs</a:t>
            </a:r>
            <a:endParaRPr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396154" cy="4343400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sz="2000" dirty="0" smtClean="0">
                <a:latin typeface="Calibri" pitchFamily="34" charset="0"/>
              </a:rPr>
              <a:t>LeeAnn Baker, UHC</a:t>
            </a:r>
          </a:p>
          <a:p>
            <a:pPr>
              <a:buFontTx/>
              <a:buChar char="•"/>
            </a:pPr>
            <a:r>
              <a:rPr lang="en-US" sz="2000" dirty="0" smtClean="0">
                <a:latin typeface="Calibri" pitchFamily="34" charset="0"/>
              </a:rPr>
              <a:t>Meleani Bates, ASOSU</a:t>
            </a:r>
          </a:p>
          <a:p>
            <a:pPr>
              <a:buFontTx/>
              <a:buChar char="•"/>
            </a:pPr>
            <a:r>
              <a:rPr lang="en-US" sz="2000" dirty="0" smtClean="0">
                <a:latin typeface="Calibri" pitchFamily="34" charset="0"/>
              </a:rPr>
              <a:t>Bill Bogley, COS</a:t>
            </a:r>
          </a:p>
          <a:p>
            <a:pPr>
              <a:buFontTx/>
              <a:buChar char="•"/>
            </a:pPr>
            <a:r>
              <a:rPr lang="en-US" sz="2000" dirty="0" smtClean="0">
                <a:latin typeface="Calibri" pitchFamily="34" charset="0"/>
              </a:rPr>
              <a:t>Susie Brubaker-Cole, Academic Affairs</a:t>
            </a:r>
          </a:p>
          <a:p>
            <a:pPr>
              <a:buFontTx/>
              <a:buChar char="•"/>
            </a:pPr>
            <a:r>
              <a:rPr lang="en-US" sz="2000" dirty="0" smtClean="0">
                <a:latin typeface="Calibri" pitchFamily="34" charset="0"/>
              </a:rPr>
              <a:t>Roberto Casarez, TRiO SSS</a:t>
            </a:r>
          </a:p>
          <a:p>
            <a:pPr>
              <a:buFontTx/>
              <a:buChar char="•"/>
            </a:pPr>
            <a:r>
              <a:rPr lang="en-US" sz="2000" dirty="0" smtClean="0">
                <a:latin typeface="Calibri" pitchFamily="34" charset="0"/>
              </a:rPr>
              <a:t>Clare Creighton, ASC</a:t>
            </a:r>
          </a:p>
          <a:p>
            <a:pPr>
              <a:buFontTx/>
              <a:buChar char="•"/>
            </a:pPr>
            <a:r>
              <a:rPr lang="en-US" sz="2000" dirty="0" smtClean="0">
                <a:latin typeface="Calibri" pitchFamily="34" charset="0"/>
              </a:rPr>
              <a:t>Allison Davis White-Eyes, ISS</a:t>
            </a:r>
          </a:p>
          <a:p>
            <a:pPr>
              <a:buFontTx/>
              <a:buChar char="•"/>
            </a:pPr>
            <a:r>
              <a:rPr lang="en-US" sz="2000" dirty="0" smtClean="0">
                <a:latin typeface="Calibri" pitchFamily="34" charset="0"/>
              </a:rPr>
              <a:t>Brooklyn Di Raffaele, RHA Student Rep</a:t>
            </a:r>
          </a:p>
          <a:p>
            <a:pPr>
              <a:buFontTx/>
              <a:buChar char="•"/>
            </a:pPr>
            <a:r>
              <a:rPr lang="en-US" sz="2000" dirty="0" smtClean="0">
                <a:latin typeface="Calibri" pitchFamily="34" charset="0"/>
              </a:rPr>
              <a:t>Trischa Goodnow, CLA</a:t>
            </a:r>
          </a:p>
          <a:p>
            <a:pPr>
              <a:buFontTx/>
              <a:buChar char="•"/>
            </a:pPr>
            <a:r>
              <a:rPr lang="en-US" sz="2000" dirty="0" smtClean="0">
                <a:latin typeface="Calibri" pitchFamily="34" charset="0"/>
              </a:rPr>
              <a:t>Mark Hoffman, PHHS</a:t>
            </a:r>
          </a:p>
          <a:p>
            <a:pPr>
              <a:buFontTx/>
              <a:buChar char="•"/>
            </a:pPr>
            <a:r>
              <a:rPr lang="en-US" sz="2000" dirty="0">
                <a:latin typeface="Calibri" pitchFamily="34" charset="0"/>
              </a:rPr>
              <a:t>Kate Hunter-Zaworski, Senate </a:t>
            </a:r>
            <a:r>
              <a:rPr lang="en-US" sz="2000" dirty="0" smtClean="0">
                <a:latin typeface="Calibri" pitchFamily="34" charset="0"/>
              </a:rPr>
              <a:t>EC</a:t>
            </a:r>
          </a:p>
          <a:p>
            <a:pPr>
              <a:buFontTx/>
              <a:buChar char="•"/>
            </a:pPr>
            <a:r>
              <a:rPr lang="en-US" sz="2000" dirty="0">
                <a:latin typeface="Calibri" pitchFamily="34" charset="0"/>
              </a:rPr>
              <a:t>Kerry Kincanon, Bacc Core Committee</a:t>
            </a:r>
          </a:p>
          <a:p>
            <a:pPr>
              <a:buFontTx/>
              <a:buChar char="•"/>
            </a:pPr>
            <a:endParaRPr lang="en-US" sz="2000" dirty="0">
              <a:latin typeface="Calibri" pitchFamily="34" charset="0"/>
            </a:endParaRPr>
          </a:p>
          <a:p>
            <a:pPr>
              <a:buFontTx/>
              <a:buChar char="•"/>
            </a:pPr>
            <a:endParaRPr lang="en-US" dirty="0" smtClean="0">
              <a:latin typeface="Calibri" pitchFamily="34" charset="0"/>
            </a:endParaRPr>
          </a:p>
          <a:p>
            <a:pPr>
              <a:buFontTx/>
              <a:buChar char="•"/>
            </a:pPr>
            <a:endParaRPr dirty="0" smtClean="0">
              <a:latin typeface="Calibri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0"/>
          </p:nvPr>
        </p:nvSpPr>
        <p:spPr>
          <a:xfrm>
            <a:off x="4937057" y="1371600"/>
            <a:ext cx="4005072" cy="4343400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sz="2000" dirty="0" smtClean="0">
                <a:latin typeface="Calibri" pitchFamily="34" charset="0"/>
              </a:rPr>
              <a:t>Ann </a:t>
            </a:r>
            <a:r>
              <a:rPr lang="en-US" sz="2000" dirty="0">
                <a:latin typeface="Calibri" pitchFamily="34" charset="0"/>
              </a:rPr>
              <a:t>Marie Klotz, UHDS</a:t>
            </a:r>
          </a:p>
          <a:p>
            <a:pPr>
              <a:buFontTx/>
              <a:buChar char="•"/>
            </a:pPr>
            <a:r>
              <a:rPr lang="en-US" sz="2000" dirty="0">
                <a:latin typeface="Calibri" pitchFamily="34" charset="0"/>
              </a:rPr>
              <a:t>Laurie Lewis, International Programs</a:t>
            </a:r>
          </a:p>
          <a:p>
            <a:pPr>
              <a:buFontTx/>
              <a:buChar char="•"/>
            </a:pPr>
            <a:r>
              <a:rPr lang="en-US" sz="2000" dirty="0">
                <a:latin typeface="Calibri" pitchFamily="34" charset="0"/>
              </a:rPr>
              <a:t>Brett McFarlane, COE</a:t>
            </a:r>
          </a:p>
          <a:p>
            <a:pPr>
              <a:buFontTx/>
              <a:buChar char="•"/>
            </a:pPr>
            <a:r>
              <a:rPr lang="en-US" sz="2000" dirty="0">
                <a:latin typeface="Calibri" pitchFamily="34" charset="0"/>
              </a:rPr>
              <a:t>Sandy Neubaum, COB</a:t>
            </a:r>
          </a:p>
          <a:p>
            <a:pPr>
              <a:buFontTx/>
              <a:buChar char="•"/>
            </a:pPr>
            <a:r>
              <a:rPr lang="en-US" sz="2000" dirty="0">
                <a:latin typeface="Calibri" pitchFamily="34" charset="0"/>
              </a:rPr>
              <a:t>Jane Reynolds, </a:t>
            </a:r>
            <a:r>
              <a:rPr lang="en-US" sz="2000" dirty="0" smtClean="0">
                <a:latin typeface="Calibri" pitchFamily="34" charset="0"/>
              </a:rPr>
              <a:t>OSU Cascades</a:t>
            </a:r>
            <a:endParaRPr lang="en-US" sz="2000" dirty="0"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en-US" sz="2000" dirty="0">
                <a:latin typeface="Calibri" pitchFamily="34" charset="0"/>
              </a:rPr>
              <a:t>Doug Severs, Financial Aid</a:t>
            </a:r>
          </a:p>
          <a:p>
            <a:pPr>
              <a:buFontTx/>
              <a:buChar char="•"/>
            </a:pPr>
            <a:r>
              <a:rPr lang="en-US" sz="2000" dirty="0">
                <a:latin typeface="Calibri" pitchFamily="34" charset="0"/>
              </a:rPr>
              <a:t>Kris Winter, New Student </a:t>
            </a:r>
            <a:r>
              <a:rPr lang="en-US" sz="2000" dirty="0" smtClean="0">
                <a:latin typeface="Calibri" pitchFamily="34" charset="0"/>
              </a:rPr>
              <a:t>Programs &amp; Family Outreach</a:t>
            </a:r>
            <a:endParaRPr lang="en-US" sz="2000" dirty="0"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en-US" sz="2000" dirty="0">
                <a:latin typeface="Calibri" pitchFamily="34" charset="0"/>
              </a:rPr>
              <a:t>Allyson Dean, </a:t>
            </a:r>
            <a:r>
              <a:rPr lang="en-US" sz="2000" dirty="0" smtClean="0">
                <a:latin typeface="Calibri" pitchFamily="34" charset="0"/>
              </a:rPr>
              <a:t>task force staff</a:t>
            </a:r>
            <a:endParaRPr lang="en-US" sz="2000" dirty="0">
              <a:latin typeface="Calibri" pitchFamily="34" charset="0"/>
            </a:endParaRPr>
          </a:p>
          <a:p>
            <a:endParaRPr lang="en-US" dirty="0"/>
          </a:p>
        </p:txBody>
      </p:sp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Task Force Membership</a:t>
            </a:r>
            <a:endParaRPr dirty="0">
              <a:latin typeface="Cambria" pitchFamily="18" charset="0"/>
            </a:endParaRPr>
          </a:p>
        </p:txBody>
      </p:sp>
      <p:sp>
        <p:nvSpPr>
          <p:cNvPr id="20483" name="Date Placeholder 3"/>
          <p:cNvSpPr>
            <a:spLocks noGrp="1"/>
          </p:cNvSpPr>
          <p:nvPr>
            <p:ph type="dt" sz="half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9pPr>
          </a:lstStyle>
          <a:p>
            <a:fld id="{A21D2F05-215C-4D71-A1C9-880C9A8C9527}" type="datetime4">
              <a:rPr lang="en-US">
                <a:solidFill>
                  <a:srgbClr val="717171"/>
                </a:solidFill>
                <a:latin typeface="Calibri" pitchFamily="34" charset="0"/>
              </a:rPr>
              <a:pPr/>
              <a:t>May 8, 2013</a:t>
            </a:fld>
            <a:endParaRPr lang="en-US" dirty="0">
              <a:solidFill>
                <a:srgbClr val="717171"/>
              </a:solidFill>
              <a:latin typeface="Calibri" pitchFamily="34" charset="0"/>
            </a:endParaRP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9pPr>
          </a:lstStyle>
          <a:p>
            <a:fld id="{26E1E4C4-CF68-4026-B93B-4AA9F78B56F1}" type="slidenum">
              <a:rPr lang="en-US">
                <a:solidFill>
                  <a:srgbClr val="717171"/>
                </a:solidFill>
                <a:latin typeface="Calibri" pitchFamily="34" charset="0"/>
              </a:rPr>
              <a:pPr/>
              <a:t>1</a:t>
            </a:fld>
            <a:endParaRPr lang="en-US" dirty="0">
              <a:solidFill>
                <a:srgbClr val="71717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Task Force Charge</a:t>
            </a:r>
            <a:endParaRPr dirty="0">
              <a:latin typeface="Cambria" pitchFamily="18" charset="0"/>
            </a:endParaRPr>
          </a:p>
        </p:txBody>
      </p:sp>
      <p:sp>
        <p:nvSpPr>
          <p:cNvPr id="21508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9pPr>
          </a:lstStyle>
          <a:p>
            <a:fld id="{4B2F8DB8-22BF-460B-B9E7-2881D6EDF464}" type="datetime4">
              <a:rPr lang="en-US">
                <a:solidFill>
                  <a:srgbClr val="717171"/>
                </a:solidFill>
                <a:latin typeface="Calibri" pitchFamily="34" charset="0"/>
              </a:rPr>
              <a:pPr/>
              <a:t>May 8, 2013</a:t>
            </a:fld>
            <a:endParaRPr lang="en-US" dirty="0">
              <a:solidFill>
                <a:srgbClr val="717171"/>
              </a:solidFill>
              <a:latin typeface="Calibri" pitchFamily="34" charset="0"/>
            </a:endParaRPr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9pPr>
          </a:lstStyle>
          <a:p>
            <a:fld id="{273DBBD0-F977-404E-8A57-BFE284466BBF}" type="slidenum">
              <a:rPr lang="en-US">
                <a:solidFill>
                  <a:srgbClr val="717171"/>
                </a:solidFill>
                <a:latin typeface="Calibri" pitchFamily="34" charset="0"/>
              </a:rPr>
              <a:pPr/>
              <a:t>2</a:t>
            </a:fld>
            <a:endParaRPr lang="en-US" dirty="0">
              <a:solidFill>
                <a:srgbClr val="717171"/>
              </a:solidFill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7346" y="1620706"/>
            <a:ext cx="775481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Design </a:t>
            </a:r>
            <a:r>
              <a:rPr lang="en-US" sz="2000" dirty="0"/>
              <a:t>a plan to improve the quality of the first year experience and contribute to student success in the first year and </a:t>
            </a:r>
            <a:r>
              <a:rPr lang="en-US" sz="2000" dirty="0" smtClean="0"/>
              <a:t>beyond</a:t>
            </a:r>
          </a:p>
          <a:p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D</a:t>
            </a:r>
            <a:r>
              <a:rPr lang="en-US" sz="2000" dirty="0" smtClean="0"/>
              <a:t>evelop </a:t>
            </a:r>
            <a:r>
              <a:rPr lang="en-US" sz="2000" dirty="0"/>
              <a:t>a compelling vision of how Oregon State University should best be configured to deliver optimal support and structure for a coherent first-year </a:t>
            </a:r>
            <a:r>
              <a:rPr lang="en-US" sz="2000" dirty="0" smtClean="0"/>
              <a:t>experience </a:t>
            </a:r>
          </a:p>
          <a:p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C</a:t>
            </a:r>
            <a:r>
              <a:rPr lang="en-US" sz="2000" dirty="0" smtClean="0"/>
              <a:t>onceptualize </a:t>
            </a:r>
            <a:r>
              <a:rPr lang="en-US" sz="2000" dirty="0"/>
              <a:t>an experience that </a:t>
            </a:r>
            <a:r>
              <a:rPr lang="en-US" sz="2000" dirty="0" smtClean="0"/>
              <a:t>will: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deepen </a:t>
            </a:r>
            <a:r>
              <a:rPr lang="en-US" sz="2000" dirty="0"/>
              <a:t>students’ connection and commitment to </a:t>
            </a:r>
            <a:r>
              <a:rPr lang="en-US" sz="2000" dirty="0" smtClean="0"/>
              <a:t>OSU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advance </a:t>
            </a:r>
            <a:r>
              <a:rPr lang="en-US" sz="2000" dirty="0"/>
              <a:t>best practices in undergraduate </a:t>
            </a:r>
            <a:r>
              <a:rPr lang="en-US" sz="2000" dirty="0" smtClean="0"/>
              <a:t>education and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/>
              <a:t>c</a:t>
            </a:r>
            <a:r>
              <a:rPr lang="en-US" sz="2000" dirty="0" smtClean="0"/>
              <a:t>reate </a:t>
            </a:r>
            <a:r>
              <a:rPr lang="en-US" sz="2000" dirty="0"/>
              <a:t>a signature experience that will be treasured by </a:t>
            </a:r>
            <a:r>
              <a:rPr lang="en-US" sz="2000" dirty="0" smtClean="0"/>
              <a:t>students</a:t>
            </a:r>
            <a:endParaRPr lang="en-US" sz="2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Recommendations</a:t>
            </a:r>
            <a:endParaRPr dirty="0">
              <a:latin typeface="Cambria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3192" y="1371600"/>
            <a:ext cx="6866792" cy="4343400"/>
          </a:xfrm>
        </p:spPr>
        <p:txBody>
          <a:bodyPr/>
          <a:lstStyle/>
          <a:p>
            <a:r>
              <a:rPr lang="en-US" dirty="0"/>
              <a:t>Organizational Structure: Baccalaureate </a:t>
            </a:r>
            <a:r>
              <a:rPr lang="en-US" dirty="0" smtClean="0"/>
              <a:t>College</a:t>
            </a:r>
          </a:p>
          <a:p>
            <a:r>
              <a:rPr lang="en-US" dirty="0" smtClean="0"/>
              <a:t>Academic Advising</a:t>
            </a:r>
          </a:p>
          <a:p>
            <a:r>
              <a:rPr lang="en-US" dirty="0" smtClean="0"/>
              <a:t>Residential Education</a:t>
            </a:r>
          </a:p>
          <a:p>
            <a:pPr marL="228600" lvl="1" indent="0">
              <a:buNone/>
            </a:pPr>
            <a:r>
              <a:rPr lang="en-US" dirty="0"/>
              <a:t>	</a:t>
            </a:r>
            <a:r>
              <a:rPr lang="en-US" dirty="0" smtClean="0"/>
              <a:t>-Living Learning Communities</a:t>
            </a:r>
          </a:p>
          <a:p>
            <a:pPr marL="228600" lvl="1" indent="0">
              <a:buNone/>
            </a:pPr>
            <a:r>
              <a:rPr lang="en-US" dirty="0"/>
              <a:t>	</a:t>
            </a:r>
            <a:r>
              <a:rPr lang="en-US" dirty="0" smtClean="0"/>
              <a:t>-Academic Support in Residences</a:t>
            </a:r>
          </a:p>
          <a:p>
            <a:r>
              <a:rPr lang="en-US" dirty="0" smtClean="0"/>
              <a:t>First-Year Curriculum</a:t>
            </a:r>
          </a:p>
          <a:p>
            <a:pPr marL="228600" lvl="1" indent="0">
              <a:buNone/>
            </a:pPr>
            <a:r>
              <a:rPr lang="en-US" dirty="0"/>
              <a:t>	</a:t>
            </a:r>
            <a:r>
              <a:rPr lang="en-US" dirty="0" smtClean="0"/>
              <a:t>-First-Year Orientation Courses</a:t>
            </a:r>
          </a:p>
          <a:p>
            <a:pPr marL="228600" lvl="1" indent="0">
              <a:buNone/>
            </a:pPr>
            <a:r>
              <a:rPr lang="en-US" dirty="0"/>
              <a:t>	</a:t>
            </a:r>
            <a:r>
              <a:rPr lang="en-US" dirty="0" smtClean="0"/>
              <a:t>-Gateway Courses</a:t>
            </a:r>
          </a:p>
          <a:p>
            <a:r>
              <a:rPr lang="en-US" dirty="0" smtClean="0"/>
              <a:t>Campus Traditions	</a:t>
            </a:r>
          </a:p>
          <a:p>
            <a:endParaRPr lang="en-US" dirty="0"/>
          </a:p>
        </p:txBody>
      </p:sp>
      <p:sp>
        <p:nvSpPr>
          <p:cNvPr id="22533" name="Date Placeholder 4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9pPr>
          </a:lstStyle>
          <a:p>
            <a:fld id="{D699FE7E-3940-4DA8-A8D2-1BA449BC89E2}" type="datetime4">
              <a:rPr lang="en-US">
                <a:solidFill>
                  <a:srgbClr val="717171"/>
                </a:solidFill>
                <a:latin typeface="Calibri" pitchFamily="34" charset="0"/>
              </a:rPr>
              <a:pPr/>
              <a:t>May 8, 2013</a:t>
            </a:fld>
            <a:endParaRPr lang="en-US" dirty="0">
              <a:solidFill>
                <a:srgbClr val="717171"/>
              </a:solidFill>
              <a:latin typeface="Calibri" pitchFamily="34" charset="0"/>
            </a:endParaRPr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9pPr>
          </a:lstStyle>
          <a:p>
            <a:fld id="{EF4D8192-4A33-4E24-BE2E-6C8C052E8A98}" type="slidenum">
              <a:rPr lang="en-US">
                <a:solidFill>
                  <a:srgbClr val="717171"/>
                </a:solidFill>
                <a:latin typeface="Calibri" pitchFamily="34" charset="0"/>
              </a:rPr>
              <a:pPr/>
              <a:t>3</a:t>
            </a:fld>
            <a:endParaRPr lang="en-US" dirty="0">
              <a:solidFill>
                <a:srgbClr val="71717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Implementation First Steps </a:t>
            </a:r>
            <a:r>
              <a:rPr lang="en-US" b="0" dirty="0">
                <a:latin typeface="Cambria" pitchFamily="18" charset="0"/>
              </a:rPr>
              <a:t/>
            </a:r>
            <a:br>
              <a:rPr lang="en-US" b="0" dirty="0">
                <a:latin typeface="Cambria" pitchFamily="18" charset="0"/>
              </a:rPr>
            </a:br>
            <a:r>
              <a:rPr lang="en-US" sz="1800" b="0" dirty="0" smtClean="0">
                <a:latin typeface="Cambria" pitchFamily="18" charset="0"/>
              </a:rPr>
              <a:t>Oversight: University Council on Student Engagement and Experience</a:t>
            </a:r>
            <a:endParaRPr sz="1800" dirty="0">
              <a:latin typeface="Cambria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47825"/>
            <a:ext cx="8229600" cy="4343400"/>
          </a:xfrm>
        </p:spPr>
        <p:txBody>
          <a:bodyPr/>
          <a:lstStyle/>
          <a:p>
            <a:r>
              <a:rPr lang="en-US" dirty="0" smtClean="0"/>
              <a:t>Organizational Structure:</a:t>
            </a:r>
          </a:p>
          <a:p>
            <a:pPr lvl="2"/>
            <a:r>
              <a:rPr lang="en-US" dirty="0" smtClean="0"/>
              <a:t>Diversity Student Success Council</a:t>
            </a:r>
          </a:p>
          <a:p>
            <a:pPr lvl="2"/>
            <a:r>
              <a:rPr lang="en-US" dirty="0" smtClean="0"/>
              <a:t>Early Alert Outreach and Intervention</a:t>
            </a:r>
          </a:p>
          <a:p>
            <a:pPr marL="457200" lvl="2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First Year Advising Council:</a:t>
            </a:r>
          </a:p>
          <a:p>
            <a:pPr lvl="2"/>
            <a:r>
              <a:rPr lang="en-US" dirty="0" smtClean="0"/>
              <a:t>Advising syllabus, delivery structure, major change process, communication plan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2-3 New Living Learning Communities for fall 2014</a:t>
            </a:r>
          </a:p>
          <a:p>
            <a:endParaRPr lang="en-US" dirty="0"/>
          </a:p>
          <a:p>
            <a:r>
              <a:rPr lang="en-US" dirty="0" smtClean="0"/>
              <a:t>First-Year Experience Course Development </a:t>
            </a:r>
          </a:p>
          <a:p>
            <a:endParaRPr lang="en-US" dirty="0" smtClean="0"/>
          </a:p>
        </p:txBody>
      </p:sp>
      <p:sp>
        <p:nvSpPr>
          <p:cNvPr id="23555" name="Date Placeholder 5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9pPr>
          </a:lstStyle>
          <a:p>
            <a:fld id="{C3574364-39A5-43D1-9DF6-FCBF5E2429C9}" type="datetime4">
              <a:rPr lang="en-US">
                <a:solidFill>
                  <a:srgbClr val="717171"/>
                </a:solidFill>
                <a:latin typeface="Calibri" pitchFamily="34" charset="0"/>
              </a:rPr>
              <a:pPr/>
              <a:t>May 8, 2013</a:t>
            </a:fld>
            <a:endParaRPr lang="en-US" dirty="0">
              <a:solidFill>
                <a:srgbClr val="717171"/>
              </a:solidFill>
              <a:latin typeface="Calibri" pitchFamily="34" charset="0"/>
            </a:endParaRPr>
          </a:p>
        </p:txBody>
      </p:sp>
      <p:sp>
        <p:nvSpPr>
          <p:cNvPr id="23556" name="Slide Number Placeholder 6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9pPr>
          </a:lstStyle>
          <a:p>
            <a:fld id="{00085F43-2C7C-4FE6-831D-30DAE38DD7C1}" type="slidenum">
              <a:rPr lang="en-US">
                <a:solidFill>
                  <a:srgbClr val="717171"/>
                </a:solidFill>
                <a:latin typeface="Calibri" pitchFamily="34" charset="0"/>
              </a:rPr>
              <a:pPr/>
              <a:t>4</a:t>
            </a:fld>
            <a:endParaRPr lang="en-US" dirty="0">
              <a:solidFill>
                <a:srgbClr val="71717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sz="3200" dirty="0" smtClean="0">
                <a:latin typeface="Cambria" pitchFamily="18" charset="0"/>
              </a:rPr>
              <a:t>Questions and Suggestions</a:t>
            </a:r>
            <a:br>
              <a:rPr lang="en-US" sz="3200" dirty="0" smtClean="0">
                <a:latin typeface="Cambria" pitchFamily="18" charset="0"/>
              </a:rPr>
            </a:br>
            <a:r>
              <a:rPr lang="en-US" dirty="0">
                <a:latin typeface="Cambria" pitchFamily="18" charset="0"/>
              </a:rPr>
              <a:t/>
            </a:r>
            <a:br>
              <a:rPr lang="en-US" dirty="0">
                <a:latin typeface="Cambria" pitchFamily="18" charset="0"/>
              </a:rPr>
            </a:br>
            <a:r>
              <a:rPr lang="en-US" dirty="0" smtClean="0">
                <a:latin typeface="Cambria" pitchFamily="18" charset="0"/>
              </a:rPr>
              <a:t/>
            </a:r>
            <a:br>
              <a:rPr lang="en-US" dirty="0" smtClean="0">
                <a:latin typeface="Cambria" pitchFamily="18" charset="0"/>
              </a:rPr>
            </a:br>
            <a:r>
              <a:rPr lang="en-US" dirty="0">
                <a:latin typeface="Cambria" pitchFamily="18" charset="0"/>
              </a:rPr>
              <a:t/>
            </a:r>
            <a:br>
              <a:rPr lang="en-US" dirty="0">
                <a:latin typeface="Cambria" pitchFamily="18" charset="0"/>
              </a:rPr>
            </a:br>
            <a:r>
              <a:rPr lang="en-US" dirty="0" smtClean="0">
                <a:latin typeface="Cambria" pitchFamily="18" charset="0"/>
              </a:rPr>
              <a:t/>
            </a:r>
            <a:br>
              <a:rPr lang="en-US" dirty="0" smtClean="0">
                <a:latin typeface="Cambria" pitchFamily="18" charset="0"/>
              </a:rPr>
            </a:br>
            <a:r>
              <a:rPr lang="en-US" dirty="0" smtClean="0"/>
              <a:t>Susie Brubaker-Cole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Susie.brubaker-cole@oregonstate.edu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Mark Hoffman</a:t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Mark.hoffman@oregonstate.edu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dirty="0">
              <a:latin typeface="Cambria" pitchFamily="18" charset="0"/>
            </a:endParaRPr>
          </a:p>
        </p:txBody>
      </p:sp>
      <p:sp>
        <p:nvSpPr>
          <p:cNvPr id="2457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9pPr>
          </a:lstStyle>
          <a:p>
            <a:fld id="{88B6076D-A50B-4310-8B2F-C2FBFA97D9DA}" type="datetime4">
              <a:rPr lang="en-US">
                <a:solidFill>
                  <a:srgbClr val="717171"/>
                </a:solidFill>
                <a:latin typeface="Calibri" pitchFamily="34" charset="0"/>
              </a:rPr>
              <a:pPr/>
              <a:t>May 8, 2013</a:t>
            </a:fld>
            <a:endParaRPr lang="en-US" dirty="0">
              <a:solidFill>
                <a:srgbClr val="717171"/>
              </a:solidFill>
              <a:latin typeface="Calibri" pitchFamily="34" charset="0"/>
            </a:endParaRPr>
          </a:p>
        </p:txBody>
      </p:sp>
      <p:sp>
        <p:nvSpPr>
          <p:cNvPr id="24579" name="Slide Number Placeholder 6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" charset="0"/>
                <a:ea typeface="MS PGothic" pitchFamily="34" charset="-128"/>
              </a:defRPr>
            </a:lvl9pPr>
          </a:lstStyle>
          <a:p>
            <a:fld id="{07A9973A-6C0F-43AD-AE24-34DDDC1B198E}" type="slidenum">
              <a:rPr lang="en-US">
                <a:solidFill>
                  <a:srgbClr val="717171"/>
                </a:solidFill>
                <a:latin typeface="Calibri" pitchFamily="34" charset="0"/>
              </a:rPr>
              <a:pPr/>
              <a:t>5</a:t>
            </a:fld>
            <a:endParaRPr lang="en-US" dirty="0">
              <a:solidFill>
                <a:srgbClr val="71717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SU_Template_1_unlocked">
  <a:themeElements>
    <a:clrScheme name="OSU Color Palette">
      <a:dk1>
        <a:srgbClr val="D85A1A"/>
      </a:dk1>
      <a:lt1>
        <a:srgbClr val="615042"/>
      </a:lt1>
      <a:dk2>
        <a:srgbClr val="9D601E"/>
      </a:dk2>
      <a:lt2>
        <a:srgbClr val="ABADA4"/>
      </a:lt2>
      <a:accent1>
        <a:srgbClr val="C6C0B7"/>
      </a:accent1>
      <a:accent2>
        <a:srgbClr val="6B859E"/>
      </a:accent2>
      <a:accent3>
        <a:srgbClr val="A7C4C9"/>
      </a:accent3>
      <a:accent4>
        <a:srgbClr val="F3D08E"/>
      </a:accent4>
      <a:accent5>
        <a:srgbClr val="B3BA35"/>
      </a:accent5>
      <a:accent6>
        <a:srgbClr val="561F4B"/>
      </a:accent6>
      <a:hlink>
        <a:srgbClr val="000000"/>
      </a:hlink>
      <a:folHlink>
        <a:srgbClr val="000000"/>
      </a:folHlink>
    </a:clrScheme>
    <a:fontScheme name="Blank Presentation">
      <a:majorFont>
        <a:latin typeface="Tahoma"/>
        <a:ea typeface="ＭＳ Ｐゴシック"/>
        <a:cs typeface=""/>
      </a:majorFont>
      <a:minorFont>
        <a:latin typeface="Palatin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  <a:ea typeface="ＭＳ Ｐゴシック" pitchFamily="-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  <a:ea typeface="ＭＳ Ｐゴシック" pitchFamily="-96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OSU_Template_1_unlocked</Template>
  <TotalTime>93</TotalTime>
  <Words>274</Words>
  <Application>Microsoft Office PowerPoint</Application>
  <PresentationFormat>On-screen Show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OSU_Template_1_unlocked</vt:lpstr>
      <vt:lpstr>First Year Experience Task Force: Recommendations and Implementation Plan</vt:lpstr>
      <vt:lpstr>Task Force Membership</vt:lpstr>
      <vt:lpstr>Task Force Charge</vt:lpstr>
      <vt:lpstr>Recommendations</vt:lpstr>
      <vt:lpstr>Implementation First Steps  Oversight: University Council on Student Engagement and Experience</vt:lpstr>
      <vt:lpstr>Questions and Suggestions     Susie Brubaker-Cole Susie.brubaker-cole@oregonstate.edu  Mark Hoffman Mark.hoffman@oregonstate.edu  </vt:lpstr>
    </vt:vector>
  </TitlesOfParts>
  <Company>Oregon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Year Experience Task Force: Recommendations and Implementation Plan</dc:title>
  <dc:creator>brubakes</dc:creator>
  <cp:lastModifiedBy>Support</cp:lastModifiedBy>
  <cp:revision>11</cp:revision>
  <dcterms:created xsi:type="dcterms:W3CDTF">2013-05-08T13:54:01Z</dcterms:created>
  <dcterms:modified xsi:type="dcterms:W3CDTF">2013-05-08T18:21:39Z</dcterms:modified>
</cp:coreProperties>
</file>