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1" r:id="rId3"/>
    <p:sldId id="286" r:id="rId4"/>
    <p:sldId id="285" r:id="rId5"/>
    <p:sldId id="283" r:id="rId6"/>
    <p:sldId id="284" r:id="rId7"/>
    <p:sldId id="265" r:id="rId8"/>
    <p:sldId id="288" r:id="rId9"/>
    <p:sldId id="289" r:id="rId10"/>
    <p:sldId id="264" r:id="rId11"/>
    <p:sldId id="293" r:id="rId12"/>
    <p:sldId id="291" r:id="rId13"/>
    <p:sldId id="290" r:id="rId14"/>
    <p:sldId id="292" r:id="rId15"/>
    <p:sldId id="266" r:id="rId16"/>
    <p:sldId id="294" r:id="rId17"/>
    <p:sldId id="295" r:id="rId18"/>
    <p:sldId id="280" r:id="rId19"/>
    <p:sldId id="278" r:id="rId20"/>
    <p:sldId id="279" r:id="rId21"/>
    <p:sldId id="267" r:id="rId22"/>
    <p:sldId id="268" r:id="rId23"/>
    <p:sldId id="271" r:id="rId2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89" d="100"/>
          <a:sy n="89" d="100"/>
        </p:scale>
        <p:origin x="-115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700CB2F-8F07-4F68-BCBB-DDFC1CFBDC50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2835F5D-64B4-4CEA-B63E-E4B850A027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4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918496C-63A3-49D2-A648-C517070A61B0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C4939FB-FB9E-434C-9E4C-982B6C623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15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9FB-FB9E-434C-9E4C-982B6C6238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9FB-FB9E-434C-9E4C-982B6C6238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9FB-FB9E-434C-9E4C-982B6C6238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9FB-FB9E-434C-9E4C-982B6C6238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9FB-FB9E-434C-9E4C-982B6C6238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rgbClr val="FDFF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999999"/>
              </a:solidFill>
              <a:latin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4163" y="301625"/>
            <a:ext cx="8593137" cy="1984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999999"/>
              </a:solidFill>
              <a:latin typeface="Arial" pitchFamily="34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513"/>
            <a:ext cx="14779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4572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4163" y="2369373"/>
            <a:ext cx="311150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63925" y="2369373"/>
            <a:ext cx="271145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1575" y="2369373"/>
            <a:ext cx="2625725" cy="419735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22938" y="4495036"/>
            <a:ext cx="1252437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463925" y="4495036"/>
            <a:ext cx="1385888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84163" y="4495036"/>
            <a:ext cx="3111500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604774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76C25E2-1533-44B7-8D45-F3E8B397F9DF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973A2-E7BC-4513-92C7-6BB6541888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92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6C4DE5C-FDF3-4680-BAD3-9E242502359B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CB9BC8E-303C-468C-AA14-617692EF1D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765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2504453-13A5-4894-BF1D-2C9DA6A378DA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E41E1E6-81C5-45D1-8D44-CA1A50A3C5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74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F1BACF6-A4E2-4950-8636-AD35DDBC2F76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3BA8E-E033-492E-8903-A14BF2CED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009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1D3962B-BC02-4DC1-ACDA-A81C9E0CA3D2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394F5-E47C-40EF-91E1-F9B68968AC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45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154ABA1-3CCE-4606-869E-52B2C1EECAA7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2EF22-5ED2-4017-AC45-80B3EFBC58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67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A085BB-D91C-4EF4-8D64-F631D1804CEC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61320-A036-41BE-81BD-4B5691D10D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96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529C55B-3FED-4DB6-B4F0-C9C699A6DC46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D04E0-C757-4019-9120-B3075B7E5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6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85125-0169-4B8C-ACA3-79867BBCB559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A47F1-5748-47A9-AD9D-2A631CA8A7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74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973D0F7-9062-481C-A894-17DF98241D87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4921-197D-48A0-9B6A-3F71D8CB2D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204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8FD67E1-867B-447B-B4E3-0D7EE847DD4F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44A08F3-BC8F-4D34-8ECF-04E2CE3404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1479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0EEBF74-E4E4-4FDF-AB49-CDD60D7A4641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071FD-B41E-4EF0-9EEA-65C8B1B150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329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D7B7D-B5DD-447A-96A2-3E1E3D225DA3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04DB07-8C26-4DEF-8FAD-D1738C3351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1605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C057D-475B-48D7-8334-5C267FE0431F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63AD1-30B7-40E4-9EDD-E501C5386E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103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73D75-6945-4785-9E8A-7BA713C3B270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ECA2DB-E6C3-4B6E-BD91-EF626FA26A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58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4BE8954-9DB3-4C30-9684-28B579289D2C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C3163-8D1D-4BE7-8948-AF59DA990C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68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274638" y="246063"/>
            <a:ext cx="8594725" cy="6362700"/>
          </a:xfrm>
          <a:prstGeom prst="rect">
            <a:avLst/>
          </a:prstGeom>
          <a:solidFill>
            <a:srgbClr val="FDF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999999"/>
              </a:solidFill>
              <a:latin typeface="Arial" pitchFamily="34" charset="0"/>
            </a:endParaRPr>
          </a:p>
        </p:txBody>
      </p:sp>
      <p:pic>
        <p:nvPicPr>
          <p:cNvPr id="102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792788"/>
            <a:ext cx="1647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354763"/>
            <a:ext cx="2895600" cy="18256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1828800" cy="182563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17171"/>
                </a:solidFill>
                <a:latin typeface="Calibri" pitchFamily="34" charset="0"/>
              </a:defRPr>
            </a:lvl1pPr>
          </a:lstStyle>
          <a:p>
            <a:fld id="{77CF9A86-92CD-4BA7-B37C-1392AB55E633}" type="datetime4">
              <a:rPr lang="en-US"/>
              <a:pPr/>
              <a:t>May 9, 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0" y="5991225"/>
            <a:ext cx="365125" cy="182563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17171"/>
                </a:solidFill>
                <a:latin typeface="Calibri" pitchFamily="34" charset="0"/>
              </a:defRPr>
            </a:lvl1pPr>
          </a:lstStyle>
          <a:p>
            <a:fld id="{F78AEC26-7444-4AEF-BD00-1F50D09D0E90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595959"/>
          </a:solidFill>
          <a:latin typeface="Cambria"/>
          <a:ea typeface="MS PGothic" pitchFamily="34" charset="-128"/>
          <a:cs typeface="Cambr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defRPr lang="en-US" sz="2400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1pPr>
      <a:lvl2pPr marL="460375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3pPr>
      <a:lvl4pPr marL="922338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4pPr>
      <a:lvl5pPr marL="113665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130425" y="369360"/>
            <a:ext cx="6400800" cy="1383240"/>
          </a:xfrm>
        </p:spPr>
        <p:txBody>
          <a:bodyPr/>
          <a:lstStyle/>
          <a:p>
            <a:pPr algn="ctr"/>
            <a:r>
              <a:rPr lang="en-US" sz="2800" dirty="0" smtClean="0"/>
              <a:t>Proposed Improvements 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Graduate Program </a:t>
            </a:r>
            <a:r>
              <a:rPr lang="en-US" sz="2800" dirty="0" smtClean="0"/>
              <a:t>Assessment and Review Guidelines</a:t>
            </a:r>
            <a:endParaRPr sz="2800" dirty="0" smtClean="0">
              <a:latin typeface="Cambria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2732088"/>
            <a:ext cx="2727329" cy="17992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5079237"/>
            <a:ext cx="2727329" cy="1604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05" y="4145649"/>
            <a:ext cx="3126144" cy="142981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17184"/>
              </p:ext>
            </p:extLst>
          </p:nvPr>
        </p:nvGraphicFramePr>
        <p:xfrm>
          <a:off x="6276975" y="2281085"/>
          <a:ext cx="2867025" cy="4573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267"/>
                <a:gridCol w="302758"/>
              </a:tblGrid>
              <a:tr h="11846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Table 1. Summary of </a:t>
                      </a:r>
                      <a:r>
                        <a:rPr lang="en-US" sz="400" dirty="0" smtClean="0">
                          <a:effectLst/>
                        </a:rPr>
                        <a:t>core metrics </a:t>
                      </a:r>
                      <a:r>
                        <a:rPr lang="en-US" sz="400" dirty="0">
                          <a:effectLst/>
                        </a:rPr>
                        <a:t>required and those provided centrally (unless noted otherwise) by the Graduate School, in support of Graduate Program Reviews. 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Metric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Provided centrally (Y/N)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A. Characteristics of applicants, and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2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applicants, admitted and matriculated students, and by gender (male, female), citizenship (domestic, international), race/ethnicity (Asian/Pacific Islander, Hispanic, White, Black, American Indian/Alaskan Native, Persons reporting two or more races, unknown), and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Average incoming GPA and range (high, low) for applicants,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Average GREᶲ (verbal, quantitative, analytical writing, and combined scores) scores and range (high, low) for applicants, admitted and matriculated students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Average TOEFL (reading, writing, speaking, listening, and combined)  scores and range (high, low) for applicants,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Applicant to matriculation ratio,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B. Characteristics of enrolled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28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enrolled students, and by gender (male, female), by citizenship (domestic, international), by Oregon residency (resident, non-resident), by race/ethnicity (Asian/Pacific Islander, Hispanic, White, Black, American Indian/Alaskan Native, Persons reporting two or more races, unknown), and by degree type (master’s, doctoral.)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C. Financial support for graduate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research assistants and graduate teaching assistants,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GTA &amp; GRA minimum salaries, maximum salaries, and average salaries by degree type (master’s, doctoral), adjusted to a .49 FTE for assistantships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fully funded at .49 FTE for all three academic terms (fall, winter, spring)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funded at below a .49 FTE for all three academic terms (fall, winter, spring)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self-funded (i.e. – not supported by an assistantship or fellowship)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fellowship appointments awarded by the Graduate School, and by degree type (master’s, doctoral); Total stipend $ paid and total tuition waiver $ paid in fiscal year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fellowship appointments awarded by the Program, and by degree type (master’s, doctoral); Total stipend $ paid and total tuition waiver $ paid in fiscal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scholarships/fellowships awarded by the Graduate School, and by degree type (master’s, doctoral); Total scholarship/fellowship $ paid in fiscal year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scholarships/fellowships awarded by the Program, and by degree type (master’s, doctoral); Total scholarship/fellowship $ paid  in fiscal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Other sources of funding for students (narrative and/or additional tables)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D. Characteristics of graduate courses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stand-alone, combined undergraduate and graduate (slash), and total graduate courses offered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E. Student credit hours generated by graduate program faculty in other graduate programs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student credit hours generated in other graduate programs by individual graduate program faculty; total No. of student credit hours generated in other graduate programs by aggregate graduate program faculty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">
                          <a:effectLst/>
                        </a:rPr>
                        <a:t> </a:t>
                      </a:r>
                      <a:endParaRPr lang="en-US" sz="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">
                          <a:effectLst/>
                        </a:rPr>
                        <a:t>Table F:   Assessment plans for graduate learning outcomes for 1) master’s or 2) doctoral degrees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G. Characteristics of programmatic graduate faculty 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2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faculty, and by gender (male, female), citizenship (domestic, international), race/ethnicity (Asian/Pacific Islander, Hispanic, White, Black, American Indian/Alaskan Native, Persons reporting two or more races, unknown), and graduate faculty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teach graduate courses, and by appointment type (professorial rank, instructor, post-doctoral scholar/fellow, courtesy/affiliate)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direct non-thesis, and by appointment type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serve on committee,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direct master’s thesis (but not PhD),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direct doctoral dissertations,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Graduate student : graduate faculty ratio total,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serve as graduate faculty in other graduate programs, and by approval level type (teach, committee service, direct non-thesis, direct thesis, direct dissertation)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H. “</a:t>
                      </a:r>
                      <a:r>
                        <a:rPr lang="en-US" sz="300" dirty="0" err="1">
                          <a:effectLst/>
                        </a:rPr>
                        <a:t>ScholarsArchive</a:t>
                      </a:r>
                      <a:r>
                        <a:rPr lang="en-US" sz="300" dirty="0">
                          <a:effectLst/>
                        </a:rPr>
                        <a:t>” data on theses and dissertations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theses and dissertations added to ScholarsArchive per graduation year,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 of downloads of theses/dissertations from </a:t>
                      </a:r>
                      <a:r>
                        <a:rPr lang="en-US" sz="300" dirty="0" err="1">
                          <a:effectLst/>
                        </a:rPr>
                        <a:t>ScholarsArchive</a:t>
                      </a:r>
                      <a:r>
                        <a:rPr lang="en-US" sz="300" dirty="0">
                          <a:effectLst/>
                        </a:rPr>
                        <a:t> per graduation year,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Top 5 most downloaded theses/dissertations in the last five years  (including title, # of downloads, graduation year, product type – T/D, and url link)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I. Faculty productivity: publications, grants/contracts/other funds, and other scholarly works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publications by graduate faculty members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publications by graduate faculty members with a graduate student co-author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grants and contracts received by graduate faculty members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funds generated by grants and contracts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other funds generated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Percentage of graduate students supported by grants and contracts received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Percentage of total grants received that were student-initiated (i.e. – the student initiated the grant for their own research purposes, such as doctoral dissertation research)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patents generated by graduate faculty (fiscal year used for reporting)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patents applied for by graduate faculty (fiscal year used for reporting)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patents with a graduate student as a co-applicant (fiscal year used for reporting)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39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other scholarly works (peer-refereed exhibits, performances, or other scholarly works) created by the graduate faculty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39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other scholarly works (peer-refereed exhibits, performances, or other scholarly works) created with a graduate student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J. Student retention, degree completion and attrition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degrees awarded each year,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certificates awarded each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Average time to degree completion by degree type (master’s, doctoral)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First and second year retention rates (%) total, and by degree type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4-year graduation rate average (%) for master’s students, cohort-based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8-year graduation rate average (%) for doctoral students, cohort-based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6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degrees awarded in other graduate programs by graduate faculty in this program (i.e. – serving as primary advisor for  a graduate student in another program)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K. Post-graduation placement and employment of respondents to survey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and percentage of  graduates  employed at year one in their chosen field 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and percentage of  graduates employed at year five in their chosen field 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3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percentage passing licensure/certification exams (if applicable),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 bwMode="auto">
          <a:xfrm>
            <a:off x="657282" y="2379673"/>
            <a:ext cx="2266365" cy="1127572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ＭＳ Ｐゴシック" pitchFamily="-96" charset="-128"/>
              </a:rPr>
              <a:t>Assessment Plan</a:t>
            </a:r>
          </a:p>
        </p:txBody>
      </p:sp>
      <p:sp>
        <p:nvSpPr>
          <p:cNvPr id="24" name="Oval Callout 23"/>
          <p:cNvSpPr/>
          <p:nvPr/>
        </p:nvSpPr>
        <p:spPr bwMode="auto">
          <a:xfrm>
            <a:off x="657283" y="4181652"/>
            <a:ext cx="2266365" cy="1127572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ＭＳ Ｐゴシック" pitchFamily="-96" charset="-128"/>
              </a:rPr>
              <a:t>Assessment Report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3642641" y="3096488"/>
            <a:ext cx="2266365" cy="1127572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ＭＳ Ｐゴシック" pitchFamily="-96" charset="-128"/>
              </a:rPr>
              <a:t>Assessment Data</a:t>
            </a:r>
          </a:p>
        </p:txBody>
      </p:sp>
      <p:sp>
        <p:nvSpPr>
          <p:cNvPr id="26" name="Oval Callout 25"/>
          <p:cNvSpPr/>
          <p:nvPr/>
        </p:nvSpPr>
        <p:spPr bwMode="auto">
          <a:xfrm>
            <a:off x="6201749" y="2168302"/>
            <a:ext cx="2266365" cy="1127572"/>
          </a:xfrm>
          <a:prstGeom prst="wedgeEllipseCallout">
            <a:avLst>
              <a:gd name="adj1" fmla="val 19266"/>
              <a:gd name="adj2" fmla="val 659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ＭＳ Ｐゴシック" pitchFamily="-96" charset="-128"/>
              </a:rPr>
              <a:t>Program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-96" charset="-128"/>
              </a:rPr>
              <a:t>Review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ＭＳ Ｐゴシック" pitchFamily="-96" charset="-128"/>
              </a:rPr>
              <a:t> Data</a:t>
            </a:r>
          </a:p>
        </p:txBody>
      </p:sp>
      <p:sp>
        <p:nvSpPr>
          <p:cNvPr id="27" name="Subtitle 6"/>
          <p:cNvSpPr>
            <a:spLocks noGrp="1"/>
          </p:cNvSpPr>
          <p:nvPr>
            <p:ph type="subTitle" idx="1"/>
          </p:nvPr>
        </p:nvSpPr>
        <p:spPr>
          <a:xfrm>
            <a:off x="2130552" y="1695450"/>
            <a:ext cx="6400800" cy="457200"/>
          </a:xfrm>
        </p:spPr>
        <p:txBody>
          <a:bodyPr/>
          <a:lstStyle/>
          <a:p>
            <a:r>
              <a:rPr lang="en-US" dirty="0" smtClean="0"/>
              <a:t>Joint Initiative: Graduate Council and Graduate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79400"/>
            <a:ext cx="8515350" cy="533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dirty="0" smtClean="0"/>
              <a:t>Integrated and Holistic Evaluation and Assessment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38" y="825500"/>
            <a:ext cx="4795310" cy="1657350"/>
          </a:xfrm>
        </p:spPr>
        <p:txBody>
          <a:bodyPr/>
          <a:lstStyle/>
          <a:p>
            <a:r>
              <a:rPr lang="en-US" dirty="0"/>
              <a:t>Graduate-level Category 1 curriculum approval process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Provide assessment plan template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Link to performance indicator table</a:t>
            </a:r>
            <a:endParaRPr lang="en-US" sz="2000" dirty="0"/>
          </a:p>
          <a:p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61" y="692482"/>
            <a:ext cx="2065514" cy="267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8" y="3104581"/>
            <a:ext cx="4750860" cy="313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690201">
            <a:off x="1208500" y="4228029"/>
            <a:ext cx="289053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Assessment plan template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68984"/>
              </p:ext>
            </p:extLst>
          </p:nvPr>
        </p:nvGraphicFramePr>
        <p:xfrm>
          <a:off x="5029198" y="533416"/>
          <a:ext cx="3609975" cy="5498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8761"/>
                <a:gridCol w="381214"/>
              </a:tblGrid>
              <a:tr h="14658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Table 1. Summary of </a:t>
                      </a:r>
                      <a:r>
                        <a:rPr lang="en-US" sz="400" dirty="0" smtClean="0">
                          <a:effectLst/>
                        </a:rPr>
                        <a:t>core metrics </a:t>
                      </a:r>
                      <a:r>
                        <a:rPr lang="en-US" sz="400" dirty="0">
                          <a:effectLst/>
                        </a:rPr>
                        <a:t>required and those provided centrally (unless noted otherwise) by the Graduate School, in support of Graduate Program Reviews. 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Metric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Provided centrally (Y/N)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A. Characteristics of applicants, and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1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applicants, admitted and matriculated students, and by gender (male, female), citizenship (domestic, international), race/ethnicity (Asian/Pacific Islander, Hispanic, White, Black, American Indian/Alaskan Native, Persons reporting two or more races, unknown), and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Average incoming GPA and range (high, low) for applicants,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Average GREᶲ (verbal, quantitative, analytical writing, and combined scores) scores and range (high, low) for applicants, admitted and matriculated students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Average TOEFL (reading, writing, speaking, listening, and combined)  scores and range (high, low) for applicants,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Applicant to matriculation ratio,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B. Characteristics of enrolled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518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enrolled students, and by gender (male, female), by citizenship (domestic, international), by Oregon residency (resident, non-resident), by race/ethnicity (Asian/Pacific Islander, Hispanic, White, Black, American Indian/Alaskan Native, Persons reporting two or more races, unknown), and by degree type (master’s, doctoral.)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C. Financial support for graduate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research assistants and graduate teaching assistants,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GTA &amp; GRA minimum salaries, maximum salaries, and average salaries by degree type (master’s, doctoral), adjusted to a .49 FTE for assistantships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fully funded at .49 FTE for all three academic terms (fall, winter, spring)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funded at below a .49 FTE for all three academic terms (fall, winter, spring)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self-funded (i.e. – not supported by an assistantship or fellowship)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fellowship appointments awarded by the Graduate School, and by degree type (master’s, doctoral); Total stipend $ paid and total tuition waiver $ paid in fiscal year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fellowship appointments awarded by the Program, and by degree type (master’s, doctoral); Total stipend $ paid and total tuition waiver $ paid in fiscal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scholarships/fellowships awarded by the Graduate School, and by degree type (master’s, doctoral); Total scholarship/fellowship $ paid in fiscal year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scholarships/fellowships awarded by the Program, and by degree type (master’s, doctoral); Total scholarship/fellowship $ paid  in fiscal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Other sources of funding for students (narrative and/or additional tables)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D. Characteristics of graduate courses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stand-alone, combined undergraduate and graduate (slash), and total graduate courses offered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E. Student credit hours generated by graduate program faculty in other graduate programs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student credit hours generated in other graduate programs by individual graduate program faculty; total No. of student credit hours generated in other graduate programs by aggregate graduate program faculty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">
                          <a:effectLst/>
                        </a:rPr>
                        <a:t> </a:t>
                      </a:r>
                      <a:endParaRPr lang="en-US" sz="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">
                          <a:effectLst/>
                        </a:rPr>
                        <a:t>Table F:   Assessment plans for graduate learning outcomes for 1) master’s or 2) doctoral degrees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G. Characteristics of programmatic graduate faculty 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1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faculty, and by gender (male, female), citizenship (domestic, international), race/ethnicity (Asian/Pacific Islander, Hispanic, White, Black, American Indian/Alaskan Native, Persons reporting two or more races, unknown), and graduate faculty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teach graduate courses, and by appointment type (professorial rank, instructor, post-doctoral scholar/fellow, courtesy/affiliate)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direct non-thesis, and by appointment type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serve on committee,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direct master’s thesis (but not PhD),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direct doctoral dissertations,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Graduate student : graduate faculty ratio total,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serve as graduate faculty in other graduate programs, and by approval level type (teach, committee service, direct non-thesis, direct thesis, direct dissertation)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H. “</a:t>
                      </a:r>
                      <a:r>
                        <a:rPr lang="en-US" sz="300" dirty="0" err="1">
                          <a:effectLst/>
                        </a:rPr>
                        <a:t>ScholarsArchive</a:t>
                      </a:r>
                      <a:r>
                        <a:rPr lang="en-US" sz="300" dirty="0">
                          <a:effectLst/>
                        </a:rPr>
                        <a:t>” data on theses and dissertations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theses and dissertations added to ScholarsArchive per graduation year,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 of downloads of theses/dissertations from </a:t>
                      </a:r>
                      <a:r>
                        <a:rPr lang="en-US" sz="300" dirty="0" err="1">
                          <a:effectLst/>
                        </a:rPr>
                        <a:t>ScholarsArchive</a:t>
                      </a:r>
                      <a:r>
                        <a:rPr lang="en-US" sz="300" dirty="0">
                          <a:effectLst/>
                        </a:rPr>
                        <a:t> per graduation year,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Top 5 most downloaded theses/dissertations in the last five years  (including title, # of downloads, graduation year, product type – T/D, and url link)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I. Faculty productivity: publications, grants/contracts/other funds, and other scholarly works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publications by graduate faculty members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publications by graduate faculty members with a graduate student co-author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grants and contracts received by graduate faculty members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funds generated by grants and contracts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other funds generated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Percentage of graduate students supported by grants and contracts received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Percentage of total grants received that were student-initiated (i.e. – the student initiated the grant for their own research purposes, such as doctoral dissertation research)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patents generated by graduate faculty (fiscal year used for reporting)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patents applied for by graduate faculty (fiscal year used for reporting)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patents with a graduate student as a co-applicant (fiscal year used for reporting)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8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other scholarly works (peer-refereed exhibits, performances, or other scholarly works) created by the graduate faculty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8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other scholarly works (peer-refereed exhibits, performances, or other scholarly works) created with a graduate student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J. Student retention, degree completion and attrition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degrees awarded each year,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certificates awarded each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Average time to degree completion by degree type (master’s, doctoral)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First and second year retention rates (%) total, and by degree type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4-year graduation rate average (%) for master’s students, cohort-based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8-year graduation rate average (%) for doctoral students, cohort-based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degrees awarded in other graduate programs by graduate faculty in this program (i.e. – serving as primary advisor for  a graduate student in another program)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K. Post-graduation placement and employment of respondents to survey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and percentage of  graduates  employed at year one in their chosen field 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and percentage of  graduates employed at year five in their chosen field 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percentage passing licensure/certification exams (if applicable),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9690201">
            <a:off x="6021609" y="3641369"/>
            <a:ext cx="24416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Performance indicator</a:t>
            </a:r>
          </a:p>
          <a:p>
            <a:pPr algn="ctr"/>
            <a:r>
              <a:rPr lang="en-US" dirty="0" smtClean="0"/>
              <a:t>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6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79400"/>
            <a:ext cx="8515350" cy="533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dirty="0" smtClean="0"/>
              <a:t>Integrated and Holistic Evaluation and Assessment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76" y="1103257"/>
            <a:ext cx="4795310" cy="1657350"/>
          </a:xfrm>
        </p:spPr>
        <p:txBody>
          <a:bodyPr/>
          <a:lstStyle/>
          <a:p>
            <a:r>
              <a:rPr lang="en-US" dirty="0" smtClean="0"/>
              <a:t>Existing graduate programs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Revise assessment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Due Winter 2014</a:t>
            </a:r>
            <a:endParaRPr lang="en-US" sz="2000" dirty="0"/>
          </a:p>
          <a:p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61" y="692482"/>
            <a:ext cx="2065514" cy="267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8" y="3107709"/>
            <a:ext cx="5417388" cy="3573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690201">
            <a:off x="1818639" y="4422694"/>
            <a:ext cx="289053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Assessment plan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4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49" y="457200"/>
            <a:ext cx="8482405" cy="14253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dirty="0"/>
              <a:t>Integrated and Holistic Evaluation and </a:t>
            </a:r>
            <a:r>
              <a:rPr lang="en-US" sz="2800" dirty="0" smtClean="0"/>
              <a:t>Assessment</a:t>
            </a:r>
            <a:br>
              <a:rPr lang="en-US" sz="2800" dirty="0" smtClean="0"/>
            </a:br>
            <a:r>
              <a:rPr lang="en-US" dirty="0" smtClean="0"/>
              <a:t>Graduate Council Rep completes the </a:t>
            </a:r>
            <a:br>
              <a:rPr lang="en-US" dirty="0" smtClean="0"/>
            </a:br>
            <a:r>
              <a:rPr lang="en-US" dirty="0" smtClean="0"/>
              <a:t>University GLO assessment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7B7D-B5DD-447A-96A2-3E1E3D225DA3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4DB07-8C26-4DEF-8FAD-D1738C3351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1" y="1993697"/>
            <a:ext cx="8321675" cy="38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74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457200"/>
            <a:ext cx="8515350" cy="685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dirty="0" smtClean="0"/>
              <a:t>Integrated and Holistic Evaluation and Assessment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and evaluate annually for </a:t>
            </a:r>
          </a:p>
          <a:p>
            <a:r>
              <a:rPr lang="en-US" b="1" dirty="0" smtClean="0"/>
              <a:t>progress </a:t>
            </a:r>
            <a:r>
              <a:rPr lang="en-US" b="1" dirty="0"/>
              <a:t>towards </a:t>
            </a:r>
            <a:r>
              <a:rPr lang="en-US" b="1" dirty="0" smtClean="0"/>
              <a:t>learning outcomes</a:t>
            </a:r>
            <a:endParaRPr lang="en-US" dirty="0"/>
          </a:p>
          <a:p>
            <a:pPr lvl="2"/>
            <a:r>
              <a:rPr lang="en-US" dirty="0" smtClean="0"/>
              <a:t>	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9" r="54954"/>
          <a:stretch/>
        </p:blipFill>
        <p:spPr>
          <a:xfrm>
            <a:off x="5065517" y="2170372"/>
            <a:ext cx="3250973" cy="3544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4413"/>
            <a:ext cx="4942446" cy="22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18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457200"/>
            <a:ext cx="8515350" cy="685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dirty="0" smtClean="0"/>
              <a:t>Integrated and Holistic Evaluation and Assessment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and evaluate annually </a:t>
            </a:r>
            <a:r>
              <a:rPr lang="en-US" b="1" dirty="0" smtClean="0"/>
              <a:t>programmatic goals</a:t>
            </a:r>
            <a:r>
              <a:rPr lang="en-US" sz="1800" b="1" dirty="0" smtClean="0"/>
              <a:t> 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            </a:t>
            </a:r>
            <a:r>
              <a:rPr lang="en-US" sz="1800" dirty="0" smtClean="0"/>
              <a:t>(e.g. student characteristics)</a:t>
            </a:r>
            <a:endParaRPr lang="en-US" sz="1800" dirty="0"/>
          </a:p>
          <a:p>
            <a:pPr lvl="2"/>
            <a:r>
              <a:rPr lang="en-US" dirty="0" smtClean="0"/>
              <a:t>	</a:t>
            </a:r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5" b="6836"/>
          <a:stretch/>
        </p:blipFill>
        <p:spPr>
          <a:xfrm>
            <a:off x="317346" y="2162283"/>
            <a:ext cx="6923968" cy="4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4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456"/>
            <a:ext cx="8229600" cy="92515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Summary of I</a:t>
            </a:r>
            <a:r>
              <a:rPr lang="en-US" dirty="0" smtClean="0"/>
              <a:t>mprovements for Graduate Program Evaluation and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034"/>
            <a:ext cx="8229600" cy="446979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Provide new assessment </a:t>
            </a:r>
            <a:r>
              <a:rPr lang="en-US" dirty="0"/>
              <a:t>plan template and essential performance indicator data </a:t>
            </a:r>
            <a:r>
              <a:rPr lang="en-US" dirty="0" smtClean="0"/>
              <a:t>for CAT1 proposals </a:t>
            </a:r>
            <a:r>
              <a:rPr lang="en-US" sz="1800" dirty="0" smtClean="0"/>
              <a:t>(centralized and decentralized data)</a:t>
            </a:r>
            <a:r>
              <a:rPr lang="en-US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assessment </a:t>
            </a:r>
            <a:r>
              <a:rPr lang="en-US" dirty="0" smtClean="0"/>
              <a:t>plan document to existing programs </a:t>
            </a:r>
            <a:r>
              <a:rPr lang="en-US" sz="1800" dirty="0" smtClean="0"/>
              <a:t>(revisions due 15 Nov 2013)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Provide annual report form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Provide centralized performance indicator data on an annual basis before the end of fall term </a:t>
            </a:r>
            <a:r>
              <a:rPr lang="en-US" sz="1800" dirty="0" smtClean="0"/>
              <a:t>(including performance indicators, university-level learning outcomes data, and list of graduate faculty), </a:t>
            </a:r>
            <a:r>
              <a:rPr lang="en-US" dirty="0" smtClean="0"/>
              <a:t>university learning outcomes data, and list of graduate faculty</a:t>
            </a:r>
          </a:p>
        </p:txBody>
      </p:sp>
    </p:spTree>
    <p:extLst>
      <p:ext uri="{BB962C8B-B14F-4D97-AF65-F5344CB8AC3E}">
        <p14:creationId xmlns:p14="http://schemas.microsoft.com/office/powerpoint/2010/main" val="4284863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456"/>
            <a:ext cx="8229600" cy="92515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Summary of I</a:t>
            </a:r>
            <a:r>
              <a:rPr lang="en-US" dirty="0" smtClean="0"/>
              <a:t>mprovements for Graduate Program Evaluation and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0"/>
            <a:ext cx="8229600" cy="5287384"/>
          </a:xfrm>
        </p:spPr>
        <p:txBody>
          <a:bodyPr>
            <a:normAutofit/>
          </a:bodyPr>
          <a:lstStyle/>
          <a:p>
            <a:pPr indent="0"/>
            <a:endParaRPr lang="en-US" dirty="0" smtClean="0"/>
          </a:p>
          <a:p>
            <a:pPr indent="0"/>
            <a:r>
              <a:rPr lang="en-US" dirty="0" smtClean="0"/>
              <a:t>Receive annual reports </a:t>
            </a:r>
            <a:r>
              <a:rPr lang="en-US" sz="1800" dirty="0" smtClean="0"/>
              <a:t>(Graduate Council and Graduate School)</a:t>
            </a:r>
            <a:r>
              <a:rPr lang="en-US" dirty="0" smtClean="0"/>
              <a:t> by 15 March on assessment and performance indicators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000" dirty="0" smtClean="0"/>
              <a:t>interpret </a:t>
            </a:r>
            <a:r>
              <a:rPr lang="en-US" sz="2000" dirty="0"/>
              <a:t>the annual data provided by the Graduate School and collected by the </a:t>
            </a:r>
            <a:r>
              <a:rPr lang="en-US" sz="2000" dirty="0" smtClean="0"/>
              <a:t>unit </a:t>
            </a:r>
            <a:endParaRPr lang="en-US" sz="2000" dirty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000" dirty="0"/>
              <a:t>assess and document successes related to learning outcomes, and identify areas for </a:t>
            </a:r>
            <a:r>
              <a:rPr lang="en-US" sz="2000" dirty="0" smtClean="0"/>
              <a:t>improvement</a:t>
            </a:r>
            <a:endParaRPr lang="en-US" sz="2000" dirty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000" dirty="0"/>
              <a:t>assess and document successes, challenges and changes that will be made to allow for continual improvements to the overall graduate program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400" dirty="0" smtClean="0"/>
              <a:t>Annual </a:t>
            </a:r>
            <a:r>
              <a:rPr lang="en-US" sz="2400" dirty="0"/>
              <a:t>reports should be formative and </a:t>
            </a:r>
            <a:r>
              <a:rPr lang="en-US" sz="2400" dirty="0" smtClean="0"/>
              <a:t>will not be disclosed </a:t>
            </a:r>
            <a:r>
              <a:rPr lang="en-US" sz="2400" dirty="0"/>
              <a:t>to the public. </a:t>
            </a:r>
            <a:endParaRPr lang="en-US" sz="2400" dirty="0" smtClean="0"/>
          </a:p>
          <a:p>
            <a:pPr lvl="1"/>
            <a:r>
              <a:rPr lang="en-US" sz="2400" dirty="0" smtClean="0"/>
              <a:t>Annual analysis and reports will allow for a more robust analysis in the self-study at the end of 10 years.</a:t>
            </a:r>
            <a:endParaRPr lang="en-US" sz="2400" dirty="0"/>
          </a:p>
          <a:p>
            <a:pPr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5986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456"/>
            <a:ext cx="8229600" cy="92515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Graduate Program Review Guidelines</a:t>
            </a:r>
            <a:br>
              <a:rPr lang="en-US" dirty="0" smtClean="0"/>
            </a:br>
            <a:r>
              <a:rPr lang="en-US" sz="2000" dirty="0" smtClean="0"/>
              <a:t>Other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0"/>
            <a:ext cx="8229600" cy="5287384"/>
          </a:xfrm>
        </p:spPr>
        <p:txBody>
          <a:bodyPr>
            <a:normAutofit/>
          </a:bodyPr>
          <a:lstStyle/>
          <a:p>
            <a:pPr indent="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Clarify the postponement policy – must be extraordinary circumstances to postpone (</a:t>
            </a:r>
            <a:r>
              <a:rPr lang="en-US" dirty="0" err="1"/>
              <a:t>pg</a:t>
            </a:r>
            <a:r>
              <a:rPr lang="en-US" dirty="0"/>
              <a:t> 7)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Submitted self-studies are reviewed for adequacy – changed reviewer from a member of the Graduate Council to the Dean/Associate Dean of the Graduate School (</a:t>
            </a:r>
            <a:r>
              <a:rPr lang="en-US" dirty="0" err="1"/>
              <a:t>pg</a:t>
            </a:r>
            <a:r>
              <a:rPr lang="en-US" dirty="0"/>
              <a:t> 8)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Included the Graduate Program Assessment Plan as part of the review document (</a:t>
            </a:r>
            <a:r>
              <a:rPr lang="en-US" dirty="0" err="1"/>
              <a:t>pg</a:t>
            </a:r>
            <a:r>
              <a:rPr lang="en-US" dirty="0"/>
              <a:t> </a:t>
            </a:r>
            <a:r>
              <a:rPr lang="en-US" dirty="0" smtClean="0"/>
              <a:t>37)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Programs </a:t>
            </a:r>
            <a:r>
              <a:rPr lang="en-US" dirty="0"/>
              <a:t>required to summarize annual reports</a:t>
            </a:r>
          </a:p>
          <a:p>
            <a:pPr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809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5401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342555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Prototype new guidelines with </a:t>
            </a:r>
            <a:r>
              <a:rPr lang="en-US" dirty="0"/>
              <a:t>Chemistry Graduate Program Review </a:t>
            </a:r>
            <a:r>
              <a:rPr lang="en-US" dirty="0" smtClean="0"/>
              <a:t>(GPR) – May ‘13</a:t>
            </a:r>
          </a:p>
          <a:p>
            <a:r>
              <a:rPr lang="en-US" dirty="0"/>
              <a:t>Implement revised </a:t>
            </a:r>
            <a:r>
              <a:rPr lang="en-US" dirty="0" smtClean="0"/>
              <a:t>GPR guidelines</a:t>
            </a:r>
            <a:endParaRPr lang="en-US" dirty="0"/>
          </a:p>
          <a:p>
            <a:r>
              <a:rPr lang="en-US" dirty="0" smtClean="0"/>
              <a:t>Set up meetings with program directors to explain new process and get feedback – spring, summer and fall</a:t>
            </a:r>
          </a:p>
          <a:p>
            <a:r>
              <a:rPr lang="en-US" dirty="0" smtClean="0"/>
              <a:t>Provide </a:t>
            </a:r>
            <a:r>
              <a:rPr lang="en-US" dirty="0"/>
              <a:t>data to units fall </a:t>
            </a:r>
            <a:r>
              <a:rPr lang="en-US" dirty="0" smtClean="0"/>
              <a:t>term and templates</a:t>
            </a:r>
          </a:p>
          <a:p>
            <a:r>
              <a:rPr lang="en-US" dirty="0"/>
              <a:t>Require submission of assessment plans from units by </a:t>
            </a:r>
            <a:r>
              <a:rPr lang="en-US" dirty="0" smtClean="0"/>
              <a:t>15 Nov. ‘13</a:t>
            </a:r>
            <a:endParaRPr lang="en-US" dirty="0"/>
          </a:p>
          <a:p>
            <a:r>
              <a:rPr lang="en-US" dirty="0" smtClean="0"/>
              <a:t>First </a:t>
            </a:r>
            <a:r>
              <a:rPr lang="en-US" dirty="0"/>
              <a:t>assessment </a:t>
            </a:r>
            <a:r>
              <a:rPr lang="en-US" dirty="0" smtClean="0"/>
              <a:t>and evaluation reports </a:t>
            </a:r>
            <a:r>
              <a:rPr lang="en-US" dirty="0"/>
              <a:t>due </a:t>
            </a:r>
            <a:r>
              <a:rPr lang="en-US" dirty="0" smtClean="0"/>
              <a:t>15 March ‘14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35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894"/>
            <a:ext cx="8229600" cy="489475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Evaluation life cycle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/>
        </p:blipFill>
        <p:spPr>
          <a:xfrm>
            <a:off x="506411" y="952501"/>
            <a:ext cx="7235825" cy="51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20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52500"/>
          </a:xfrm>
          <a:solidFill>
            <a:schemeClr val="bg2">
              <a:lumMod val="40000"/>
              <a:lumOff val="60000"/>
            </a:schemeClr>
          </a:solidFill>
          <a:effectLst/>
        </p:spPr>
        <p:txBody>
          <a:bodyPr/>
          <a:lstStyle/>
          <a:p>
            <a:r>
              <a:rPr lang="en-US" sz="2800" dirty="0" smtClean="0"/>
              <a:t>Current faculty derived and approved practices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10 year program reviews and annual assessment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"/>
          <a:stretch/>
        </p:blipFill>
        <p:spPr>
          <a:xfrm>
            <a:off x="1500574" y="1295400"/>
            <a:ext cx="60769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82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Holistic assessment achieved!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"/>
          <a:stretch/>
        </p:blipFill>
        <p:spPr>
          <a:xfrm>
            <a:off x="1500574" y="1295400"/>
            <a:ext cx="60769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89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Assessment Plan &amp; Annual Report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Similar to template created by APAA for undergraduate programs</a:t>
            </a:r>
          </a:p>
          <a:p>
            <a:pPr lvl="1"/>
            <a:r>
              <a:rPr lang="en-US" dirty="0" smtClean="0"/>
              <a:t>University-level outcomes</a:t>
            </a:r>
          </a:p>
          <a:p>
            <a:pPr lvl="2"/>
            <a:r>
              <a:rPr lang="en-US" dirty="0" smtClean="0"/>
              <a:t>UG are </a:t>
            </a:r>
            <a:r>
              <a:rPr lang="en-US" dirty="0" err="1" smtClean="0"/>
              <a:t>Bac</a:t>
            </a:r>
            <a:r>
              <a:rPr lang="en-US" dirty="0" smtClean="0"/>
              <a:t>-Core</a:t>
            </a:r>
          </a:p>
          <a:p>
            <a:pPr lvl="2"/>
            <a:r>
              <a:rPr lang="en-US" dirty="0" smtClean="0"/>
              <a:t>Distinct university-level Graduate Learning Outcomes</a:t>
            </a:r>
          </a:p>
          <a:p>
            <a:pPr lvl="1"/>
            <a:r>
              <a:rPr lang="en-US" dirty="0" smtClean="0"/>
              <a:t>How LOs are communicated to students removed</a:t>
            </a:r>
          </a:p>
          <a:p>
            <a:pPr lvl="1"/>
            <a:r>
              <a:rPr lang="en-US" dirty="0" smtClean="0"/>
              <a:t>Removed reference to student success-related outcomes</a:t>
            </a:r>
          </a:p>
          <a:p>
            <a:pPr lvl="1"/>
            <a:r>
              <a:rPr lang="en-US" dirty="0"/>
              <a:t>Plan </a:t>
            </a:r>
            <a:r>
              <a:rPr lang="en-US" dirty="0" smtClean="0"/>
              <a:t>describes </a:t>
            </a:r>
            <a:r>
              <a:rPr lang="en-US" dirty="0"/>
              <a:t>intended process – </a:t>
            </a:r>
            <a:r>
              <a:rPr lang="en-US" dirty="0" err="1"/>
              <a:t>vs</a:t>
            </a:r>
            <a:r>
              <a:rPr lang="en-US" dirty="0"/>
              <a:t> process that was used.</a:t>
            </a:r>
          </a:p>
          <a:p>
            <a:pPr lvl="1"/>
            <a:r>
              <a:rPr lang="en-US" dirty="0" smtClean="0"/>
              <a:t>Separated Plan from Report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3838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Assessment Plan &amp; Annual Report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Why separate?</a:t>
            </a:r>
          </a:p>
          <a:p>
            <a:pPr lvl="1"/>
            <a:r>
              <a:rPr lang="en-US" dirty="0" smtClean="0"/>
              <a:t>Intent is to require submission of assessment plan with all future Cat I proposals.</a:t>
            </a:r>
          </a:p>
          <a:p>
            <a:pPr lvl="2"/>
            <a:r>
              <a:rPr lang="en-US" dirty="0" smtClean="0"/>
              <a:t>Becomes confusing when reporting is part of plan</a:t>
            </a:r>
          </a:p>
          <a:p>
            <a:pPr lvl="1"/>
            <a:r>
              <a:rPr lang="en-US" dirty="0" smtClean="0"/>
              <a:t>Assessment Plans should be relatively stable</a:t>
            </a:r>
          </a:p>
          <a:p>
            <a:pPr lvl="2"/>
            <a:r>
              <a:rPr lang="en-US" dirty="0" smtClean="0"/>
              <a:t>Reporting is an addendum to the Assessment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6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1) Proposed changes to Curriculum Proposal Approval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158"/>
            <a:ext cx="8229600" cy="5856642"/>
          </a:xfrm>
        </p:spPr>
        <p:txBody>
          <a:bodyPr>
            <a:normAutofit/>
          </a:bodyPr>
          <a:lstStyle/>
          <a:p>
            <a:r>
              <a:rPr lang="en-US" dirty="0"/>
              <a:t>Robust assessment plans for university </a:t>
            </a:r>
            <a:r>
              <a:rPr lang="en-US" dirty="0" smtClean="0"/>
              <a:t>and </a:t>
            </a:r>
            <a:r>
              <a:rPr lang="en-US" dirty="0"/>
              <a:t>program learning outcomes are required for all </a:t>
            </a:r>
            <a:r>
              <a:rPr lang="en-US" dirty="0" smtClean="0"/>
              <a:t>graduate-level academic </a:t>
            </a:r>
            <a:r>
              <a:rPr lang="en-US" dirty="0"/>
              <a:t>degree programs.</a:t>
            </a:r>
            <a:endParaRPr lang="en-US" sz="2800" dirty="0"/>
          </a:p>
          <a:p>
            <a:pPr lvl="1"/>
            <a:r>
              <a:rPr lang="en-US" dirty="0"/>
              <a:t>For new academic </a:t>
            </a:r>
            <a:r>
              <a:rPr lang="en-US" dirty="0" smtClean="0"/>
              <a:t>graduate </a:t>
            </a:r>
            <a:r>
              <a:rPr lang="en-US" dirty="0"/>
              <a:t>programs, assessment plans are submitted and evaluated as part of the Cat I process for </a:t>
            </a:r>
            <a:r>
              <a:rPr lang="en-US" dirty="0" smtClean="0"/>
              <a:t>approval (attach plan to Cat I)</a:t>
            </a:r>
            <a:endParaRPr lang="en-US" sz="2400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existing graduate academic programs, assessment plans are submitted to and collected by the Graduate School. </a:t>
            </a:r>
            <a:endParaRPr lang="en-US" dirty="0" smtClean="0"/>
          </a:p>
          <a:p>
            <a:pPr lvl="2"/>
            <a:r>
              <a:rPr lang="en-US" dirty="0" smtClean="0"/>
              <a:t>Deadline of Sept 15 2013 to submit assessment plans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changes to existing academic programs </a:t>
            </a:r>
            <a:r>
              <a:rPr lang="en-US" dirty="0" smtClean="0"/>
              <a:t>must address </a:t>
            </a:r>
            <a:r>
              <a:rPr lang="en-US" dirty="0"/>
              <a:t>the impact of those changes on the assessment plan, and the assessment plan is updated as </a:t>
            </a:r>
            <a:r>
              <a:rPr lang="en-US" dirty="0" smtClean="0"/>
              <a:t>appropriate (attach document)</a:t>
            </a:r>
            <a:endParaRPr lang="en-US" sz="2400" dirty="0"/>
          </a:p>
          <a:p>
            <a:pPr lvl="1"/>
            <a:r>
              <a:rPr lang="en-US" dirty="0"/>
              <a:t>All new course proposals, and changes to existing courses, must address course learning outcomes and the impact of the courses on the associated program’s assessment </a:t>
            </a:r>
            <a:r>
              <a:rPr lang="en-US" dirty="0" smtClean="0"/>
              <a:t>plans (attach document)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61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8477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dirty="0" smtClean="0"/>
              <a:t>Current faculty derived and approved practices</a:t>
            </a:r>
            <a:br>
              <a:rPr lang="en-US" sz="2800" dirty="0" smtClean="0"/>
            </a:br>
            <a:r>
              <a:rPr lang="en-US" dirty="0" smtClean="0"/>
              <a:t>Category 1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075" y="1466850"/>
            <a:ext cx="5200650" cy="47053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5. Outcomes </a:t>
            </a:r>
            <a:r>
              <a:rPr lang="en-US" b="1" dirty="0"/>
              <a:t>and Quality Assessment </a:t>
            </a:r>
            <a:endParaRPr lang="en-US" dirty="0"/>
          </a:p>
          <a:p>
            <a:pPr marL="228600" lvl="1" indent="0">
              <a:buNone/>
            </a:pPr>
            <a:r>
              <a:rPr lang="en-US" dirty="0"/>
              <a:t>a. </a:t>
            </a:r>
            <a:r>
              <a:rPr lang="en-US" dirty="0" smtClean="0"/>
              <a:t>Expected </a:t>
            </a:r>
            <a:r>
              <a:rPr lang="en-US" b="1" dirty="0"/>
              <a:t>learning outcomes </a:t>
            </a:r>
            <a:r>
              <a:rPr lang="en-US" dirty="0"/>
              <a:t>of the program. </a:t>
            </a:r>
          </a:p>
          <a:p>
            <a:pPr marL="228600" lvl="1" indent="0">
              <a:buNone/>
            </a:pPr>
            <a:r>
              <a:rPr lang="en-US" dirty="0"/>
              <a:t>b. </a:t>
            </a:r>
            <a:r>
              <a:rPr lang="en-US" dirty="0" smtClean="0"/>
              <a:t>Methods </a:t>
            </a:r>
            <a:r>
              <a:rPr lang="en-US" dirty="0"/>
              <a:t>by which the learning outcomes will be </a:t>
            </a:r>
            <a:r>
              <a:rPr lang="en-US" b="1" dirty="0"/>
              <a:t>assessed </a:t>
            </a:r>
            <a:r>
              <a:rPr lang="en-US" dirty="0"/>
              <a:t>and used to improve curriculum and instruction. </a:t>
            </a:r>
          </a:p>
          <a:p>
            <a:pPr marL="228600" lvl="1" indent="0">
              <a:buNone/>
            </a:pPr>
            <a:r>
              <a:rPr lang="en-US" dirty="0"/>
              <a:t>c. </a:t>
            </a:r>
            <a:r>
              <a:rPr lang="en-US" dirty="0" smtClean="0"/>
              <a:t>Program </a:t>
            </a:r>
            <a:r>
              <a:rPr lang="en-US" b="1" dirty="0"/>
              <a:t>performance indicators</a:t>
            </a:r>
            <a:r>
              <a:rPr lang="en-US" dirty="0"/>
              <a:t>, including prospects for success of program graduates (employment or graduate school) and consideration of licensure, if appropriate. </a:t>
            </a:r>
          </a:p>
          <a:p>
            <a:pPr marL="228600" lvl="1" indent="0">
              <a:buNone/>
            </a:pPr>
            <a:r>
              <a:rPr lang="en-US" dirty="0"/>
              <a:t>d. </a:t>
            </a:r>
            <a:r>
              <a:rPr lang="en-US" dirty="0" smtClean="0"/>
              <a:t>Nature </a:t>
            </a:r>
            <a:r>
              <a:rPr lang="en-US" dirty="0"/>
              <a:t>and level of research and/or scholarly work expected of program faculty; </a:t>
            </a:r>
            <a:r>
              <a:rPr lang="en-US" b="1" dirty="0"/>
              <a:t>indicators of success </a:t>
            </a:r>
            <a:r>
              <a:rPr lang="en-US" dirty="0"/>
              <a:t>in those areas.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5125-0169-4B8C-ACA3-79867BBCB559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A47F1-5748-47A9-AD9D-2A631CA8A71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" y="1304924"/>
            <a:ext cx="3364057" cy="43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4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850"/>
            <a:ext cx="8229600" cy="97155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dirty="0"/>
              <a:t>Current faculty derived and approved practices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Assessment plans collected Fall 2011 - implemented January 2012</a:t>
            </a:r>
            <a:endParaRPr lang="en-U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2960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0EEBF74-E4E4-4FDF-AB49-CDD60D7A4641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1FD-B41E-4EF0-9EEA-65C8B1B150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2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dirty="0" smtClean="0"/>
              <a:t>Current faculty derived and approved practices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Annual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4562475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Doctoral learning outcomes approved 13 January 2011</a:t>
            </a:r>
          </a:p>
          <a:p>
            <a:pPr marL="0" indent="0" algn="ctr">
              <a:buNone/>
            </a:pPr>
            <a:endParaRPr lang="en-US" sz="12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roduce </a:t>
            </a:r>
            <a:r>
              <a:rPr lang="en-US" dirty="0"/>
              <a:t>and defend an original significant contribution to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erformed </a:t>
            </a:r>
            <a:r>
              <a:rPr lang="en-US" dirty="0"/>
              <a:t>at the final oral exam </a:t>
            </a:r>
            <a:endParaRPr lang="en-US" dirty="0" smtClean="0"/>
          </a:p>
          <a:p>
            <a:pPr lvl="1"/>
            <a:r>
              <a:rPr lang="en-US" dirty="0" smtClean="0"/>
              <a:t>GCR </a:t>
            </a:r>
            <a:r>
              <a:rPr lang="en-US" dirty="0"/>
              <a:t>is specifically required to </a:t>
            </a:r>
            <a:r>
              <a:rPr lang="en-US" dirty="0" smtClean="0"/>
              <a:t>assess this metric with the committee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emonstrate </a:t>
            </a:r>
            <a:r>
              <a:rPr lang="en-US" dirty="0"/>
              <a:t>mastery of subject </a:t>
            </a:r>
            <a:r>
              <a:rPr lang="en-US" dirty="0" smtClean="0"/>
              <a:t>material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 </a:t>
            </a:r>
            <a:r>
              <a:rPr lang="en-US" dirty="0"/>
              <a:t>of every unit's requirements for students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ssessed </a:t>
            </a:r>
            <a:r>
              <a:rPr lang="en-US" dirty="0"/>
              <a:t>by course work </a:t>
            </a:r>
            <a:r>
              <a:rPr lang="en-US" dirty="0" smtClean="0"/>
              <a:t>grades, and preliminary and final </a:t>
            </a:r>
            <a:r>
              <a:rPr lang="en-US" dirty="0"/>
              <a:t>examinations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able to conduct scholarly activities in an ethical </a:t>
            </a:r>
            <a:r>
              <a:rPr lang="en-US" dirty="0" smtClean="0"/>
              <a:t>manner</a:t>
            </a:r>
          </a:p>
          <a:p>
            <a:pPr lvl="1"/>
            <a:r>
              <a:rPr lang="en-US" dirty="0" smtClean="0"/>
              <a:t>Provided on Program of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5125-0169-4B8C-ACA3-79867BBCB559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A47F1-5748-47A9-AD9D-2A631CA8A7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2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dirty="0" smtClean="0"/>
              <a:t>Current faculty derived and approved practices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Annual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249"/>
            <a:ext cx="8229600" cy="49831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Master learning outcomes approved 14 April 2011</a:t>
            </a:r>
          </a:p>
          <a:p>
            <a:pPr marL="0" indent="0" algn="ctr">
              <a:buNone/>
            </a:pPr>
            <a:endParaRPr lang="en-US" sz="12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Conduct research or produce some other form of creative </a:t>
            </a:r>
            <a:r>
              <a:rPr lang="en-US" dirty="0" smtClean="0"/>
              <a:t>work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erformed </a:t>
            </a:r>
            <a:r>
              <a:rPr lang="en-US" dirty="0"/>
              <a:t>at the final oral exam </a:t>
            </a:r>
          </a:p>
          <a:p>
            <a:pPr lvl="1"/>
            <a:r>
              <a:rPr lang="en-US" dirty="0"/>
              <a:t>GCR is specifically required to </a:t>
            </a:r>
            <a:r>
              <a:rPr lang="en-US" dirty="0" smtClean="0"/>
              <a:t>assess </a:t>
            </a:r>
            <a:r>
              <a:rPr lang="en-US" dirty="0"/>
              <a:t>this </a:t>
            </a:r>
            <a:r>
              <a:rPr lang="en-US" dirty="0" smtClean="0"/>
              <a:t>metric with the committee</a:t>
            </a:r>
            <a:endParaRPr lang="en-US" sz="12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Same as doctoral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Same as </a:t>
            </a:r>
            <a:r>
              <a:rPr lang="en-US" dirty="0" smtClean="0"/>
              <a:t>doctoral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5125-0169-4B8C-ACA3-79867BBCB559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A47F1-5748-47A9-AD9D-2A631CA8A7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2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How did we get from current practices to the </a:t>
            </a:r>
            <a:br>
              <a:rPr lang="en-US" dirty="0" smtClean="0"/>
            </a:br>
            <a:r>
              <a:rPr lang="en-US" dirty="0" smtClean="0"/>
              <a:t>proposed improvements?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indent="0">
              <a:tabLst>
                <a:tab pos="342900" algn="l"/>
              </a:tabLst>
            </a:pPr>
            <a:r>
              <a:rPr lang="en-US" dirty="0" smtClean="0"/>
              <a:t>                                       </a:t>
            </a:r>
            <a:r>
              <a:rPr lang="en-US" b="1" u="sng" dirty="0" smtClean="0"/>
              <a:t>Ultimate goal </a:t>
            </a:r>
            <a:endParaRPr lang="en-US" b="1" u="sng" dirty="0"/>
          </a:p>
          <a:p>
            <a:pPr indent="0">
              <a:tabLst>
                <a:tab pos="342900" algn="l"/>
              </a:tabLst>
            </a:pPr>
            <a:r>
              <a:rPr lang="en-US" b="1" dirty="0"/>
              <a:t>Seamless and easy integration of evaluation and </a:t>
            </a:r>
            <a:r>
              <a:rPr lang="en-US" b="1" dirty="0" smtClean="0"/>
              <a:t>assessment</a:t>
            </a:r>
          </a:p>
          <a:p>
            <a:pPr indent="0">
              <a:tabLst>
                <a:tab pos="342900" algn="l"/>
              </a:tabLst>
            </a:pPr>
            <a:endParaRPr lang="en-US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Concept evolved as part of strategic planning process for Graduate School in collaboration with the Graduate Council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Formed sub-committee of Graduate Council</a:t>
            </a:r>
          </a:p>
          <a:p>
            <a:pPr marL="685800" lvl="4" indent="-285750">
              <a:buFont typeface="Arial" pitchFamily="34" charset="0"/>
              <a:buChar char="•"/>
            </a:pPr>
            <a:r>
              <a:rPr lang="en-US" sz="2000" dirty="0" smtClean="0"/>
              <a:t>Comprised of representatives from units that have external accreditation of their graduate programs</a:t>
            </a:r>
          </a:p>
          <a:p>
            <a:pPr marL="685800" lvl="4" indent="-285750">
              <a:buFont typeface="Arial" pitchFamily="34" charset="0"/>
              <a:buChar char="•"/>
            </a:pPr>
            <a:r>
              <a:rPr lang="en-US" sz="2000" dirty="0" smtClean="0"/>
              <a:t>Started in summer of 2012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Initially presented to Graduate Council in fall 2012</a:t>
            </a:r>
          </a:p>
          <a:p>
            <a:pPr marL="685800" lvl="4" indent="-285750">
              <a:buFont typeface="Arial" pitchFamily="34" charset="0"/>
              <a:buChar char="•"/>
            </a:pPr>
            <a:r>
              <a:rPr lang="en-US" sz="2000" dirty="0"/>
              <a:t>Multiple iterations since </a:t>
            </a:r>
            <a:r>
              <a:rPr lang="en-US" sz="2000" dirty="0" smtClean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341094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17500"/>
            <a:ext cx="4657725" cy="8382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Centrally provided performance indicators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231900"/>
            <a:ext cx="3895725" cy="4343400"/>
          </a:xfrm>
        </p:spPr>
        <p:txBody>
          <a:bodyPr/>
          <a:lstStyle/>
          <a:p>
            <a:r>
              <a:rPr lang="en-US" dirty="0" smtClean="0"/>
              <a:t>Characteristics of applicants</a:t>
            </a:r>
          </a:p>
          <a:p>
            <a:r>
              <a:rPr lang="en-US" dirty="0" smtClean="0"/>
              <a:t>Characteristics of enrolled students</a:t>
            </a:r>
          </a:p>
          <a:p>
            <a:r>
              <a:rPr lang="en-US" dirty="0" smtClean="0"/>
              <a:t>GRA, GTA salaries and no.; university financial support</a:t>
            </a:r>
          </a:p>
          <a:p>
            <a:r>
              <a:rPr lang="en-US" dirty="0" smtClean="0"/>
              <a:t>List of graduate courses</a:t>
            </a:r>
          </a:p>
          <a:p>
            <a:r>
              <a:rPr lang="en-US" dirty="0" smtClean="0"/>
              <a:t>Student Credit Hours</a:t>
            </a:r>
          </a:p>
          <a:p>
            <a:r>
              <a:rPr lang="en-US" dirty="0" smtClean="0"/>
              <a:t>Characteristics of graduate faculty</a:t>
            </a:r>
          </a:p>
          <a:p>
            <a:r>
              <a:rPr lang="en-US" dirty="0" err="1" smtClean="0"/>
              <a:t>ScholarsArchive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Student retention, degree completion and attrition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5125-0169-4B8C-ACA3-79867BBCB559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A47F1-5748-47A9-AD9D-2A631CA8A71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26467"/>
              </p:ext>
            </p:extLst>
          </p:nvPr>
        </p:nvGraphicFramePr>
        <p:xfrm>
          <a:off x="5000625" y="355616"/>
          <a:ext cx="3609975" cy="5498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8761"/>
                <a:gridCol w="381214"/>
              </a:tblGrid>
              <a:tr h="14658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Table 1. Summary of </a:t>
                      </a:r>
                      <a:r>
                        <a:rPr lang="en-US" sz="400" dirty="0" smtClean="0">
                          <a:effectLst/>
                        </a:rPr>
                        <a:t>core metrics </a:t>
                      </a:r>
                      <a:r>
                        <a:rPr lang="en-US" sz="400" dirty="0">
                          <a:effectLst/>
                        </a:rPr>
                        <a:t>required and those provided centrally (unless noted otherwise) by the Graduate School, in support of Graduate Program Reviews. 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Metric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Provided centrally (Y/N)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A. Characteristics of applicants, and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1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applicants, admitted and matriculated students, and by gender (male, female), citizenship (domestic, international), race/ethnicity (Asian/Pacific Islander, Hispanic, White, Black, American Indian/Alaskan Native, Persons reporting two or more races, unknown), and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Average incoming GPA and range (high, low) for applicants,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Average GREᶲ (verbal, quantitative, analytical writing, and combined scores) scores and range (high, low) for applicants, admitted and matriculated students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Average TOEFL (reading, writing, speaking, listening, and combined)  scores and range (high, low) for applicants,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Applicant to matriculation ratio,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B. Characteristics of enrolled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518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enrolled students, and by gender (male, female), by citizenship (domestic, international), by Oregon residency (resident, non-resident), by race/ethnicity (Asian/Pacific Islander, Hispanic, White, Black, American Indian/Alaskan Native, Persons reporting two or more races, unknown), and by degree type (master’s, doctoral.)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C. Financial support for graduate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research assistants and graduate teaching assistants,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GTA &amp; GRA minimum salaries, maximum salaries, and average salaries by degree type (master’s, doctoral), adjusted to a .49 FTE for assistantships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fully funded at .49 FTE for all three academic terms (fall, winter, spring)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funded at below a .49 FTE for all three academic terms (fall, winter, spring)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self-funded (i.e. – not supported by an assistantship or fellowship)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fellowship appointments awarded by the Graduate School, and by degree type (master’s, doctoral); Total stipend $ paid and total tuition waiver $ paid in fiscal year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fellowship appointments awarded by the Program, and by degree type (master’s, doctoral); Total stipend $ paid and total tuition waiver $ paid in fiscal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scholarships/fellowships awarded by the Graduate School, and by degree type (master’s, doctoral); Total scholarship/fellowship $ paid in fiscal year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scholarships/fellowships awarded by the Program, and by degree type (master’s, doctoral); Total scholarship/fellowship $ paid  in fiscal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Other sources of funding for students (narrative and/or additional tables)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D. Characteristics of graduate courses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stand-alone, combined undergraduate and graduate (slash), and total graduate courses offered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E. Student credit hours generated by graduate program faculty in other graduate programs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student credit hours generated in other graduate programs by individual graduate program faculty; total No. of student credit hours generated in other graduate programs by aggregate graduate program faculty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" dirty="0">
                          <a:effectLst/>
                        </a:rPr>
                        <a:t>Table F:   Assessment plans for graduate learning outcomes for 1) master’s or 2) doctoral degrees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G. Characteristics of programmatic graduate faculty 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1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faculty, and by gender (male, female), citizenship (domestic, international), race/ethnicity (Asian/Pacific Islander, Hispanic, White, Black, American Indian/Alaskan Native, Persons reporting two or more races, unknown), and graduate faculty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teach graduate courses, and by appointment type (professorial rank, instructor, post-doctoral scholar/fellow, courtesy/affiliate)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direct non-thesis, and by appointment type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serve on committee,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direct master’s thesis (but not PhD),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direct doctoral dissertations,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Graduate student : graduate faculty ratio total,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serve as graduate faculty in other graduate programs, and by approval level type (teach, committee service, direct non-thesis, direct thesis, direct dissertation)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H. “</a:t>
                      </a:r>
                      <a:r>
                        <a:rPr lang="en-US" sz="300" dirty="0" err="1">
                          <a:effectLst/>
                        </a:rPr>
                        <a:t>ScholarsArchive</a:t>
                      </a:r>
                      <a:r>
                        <a:rPr lang="en-US" sz="300" dirty="0">
                          <a:effectLst/>
                        </a:rPr>
                        <a:t>” data on theses and dissertations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theses and dissertations added to ScholarsArchive per graduation year,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 of downloads of theses/dissertations from </a:t>
                      </a:r>
                      <a:r>
                        <a:rPr lang="en-US" sz="300" dirty="0" err="1">
                          <a:effectLst/>
                        </a:rPr>
                        <a:t>ScholarsArchive</a:t>
                      </a:r>
                      <a:r>
                        <a:rPr lang="en-US" sz="300" dirty="0">
                          <a:effectLst/>
                        </a:rPr>
                        <a:t> per graduation year,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Top 5 most downloaded theses/dissertations in the last five years  (including title, # of downloads, graduation year, product type – T/D, and url link)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I. Faculty productivity: publications, grants/contracts/other funds, and other scholarly works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publications by graduate faculty members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publications by graduate faculty members with a graduate student co-author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grants and contracts received by graduate faculty members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funds generated by grants and contracts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other funds generated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Percentage of graduate students supported by grants and contracts received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Percentage of total grants received that were student-initiated (i.e. – the student initiated the grant for their own research purposes, such as doctoral dissertation research)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patents generated by graduate faculty (fiscal year used for reporting)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patents applied for by graduate faculty (fiscal year used for reporting)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patents with a graduate student as a co-applicant (fiscal year used for reporting)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8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other scholarly works (peer-refereed exhibits, performances, or other scholarly works) created by the graduate faculty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8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other scholarly works (peer-refereed exhibits, performances, or other scholarly works) created with a graduate student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J. Student retention, degree completion and attrition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degrees awarded each year,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certificates awarded each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Average time to degree completion by degree type (master’s, doctoral)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First and second year retention rates (%) total, and by degree type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4-year graduation rate average (%) for master’s students, cohort-based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8-year graduation rate average (%) for doctoral students, cohort-based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degrees awarded in other graduate programs by graduate faculty in this program (i.e. – serving as primary advisor for  a graduate student in another program)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K. Post-graduation placement and employment of respondents to survey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and percentage of  graduates  employed at year one in their chosen field 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and percentage of  graduates employed at year five in their chosen field 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percentage passing licensure/certification exams (if applicable),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91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17500"/>
            <a:ext cx="4657725" cy="8382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Program provided data performance indicators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397000"/>
            <a:ext cx="3895725" cy="4343400"/>
          </a:xfrm>
        </p:spPr>
        <p:txBody>
          <a:bodyPr/>
          <a:lstStyle/>
          <a:p>
            <a:r>
              <a:rPr lang="en-US" dirty="0" smtClean="0"/>
              <a:t>Nature of the programmatic support of students </a:t>
            </a:r>
          </a:p>
          <a:p>
            <a:r>
              <a:rPr lang="en-US" dirty="0" smtClean="0"/>
              <a:t>Current assessment plan</a:t>
            </a:r>
          </a:p>
          <a:p>
            <a:r>
              <a:rPr lang="en-US" dirty="0" smtClean="0"/>
              <a:t>Faculty productivity</a:t>
            </a:r>
            <a:r>
              <a:rPr lang="en-US" dirty="0"/>
              <a:t>:</a:t>
            </a:r>
            <a:r>
              <a:rPr lang="en-US" dirty="0" smtClean="0"/>
              <a:t> publications, grants/contracts/other funds, and other scholarly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5125-0169-4B8C-ACA3-79867BBCB559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A47F1-5748-47A9-AD9D-2A631CA8A71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81237"/>
              </p:ext>
            </p:extLst>
          </p:nvPr>
        </p:nvGraphicFramePr>
        <p:xfrm>
          <a:off x="5029198" y="317516"/>
          <a:ext cx="3609975" cy="5498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8761"/>
                <a:gridCol w="381214"/>
              </a:tblGrid>
              <a:tr h="14658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Table 1. Summary of </a:t>
                      </a:r>
                      <a:r>
                        <a:rPr lang="en-US" sz="400" dirty="0" smtClean="0">
                          <a:effectLst/>
                        </a:rPr>
                        <a:t>core metrics </a:t>
                      </a:r>
                      <a:r>
                        <a:rPr lang="en-US" sz="400" dirty="0">
                          <a:effectLst/>
                        </a:rPr>
                        <a:t>required and those provided centrally (unless noted otherwise) by the Graduate School, in support of Graduate Program Reviews. 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Metric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Provided centrally (Y/N)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A. Characteristics of applicants, and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1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applicants, admitted and matriculated students, and by gender (male, female), citizenship (domestic, international), race/ethnicity (Asian/Pacific Islander, Hispanic, White, Black, American Indian/Alaskan Native, Persons reporting two or more races, unknown), and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Average incoming GPA and range (high, low) for applicants,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Average GREᶲ (verbal, quantitative, analytical writing, and combined scores) scores and range (high, low) for applicants, admitted and matriculated students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Average TOEFL (reading, writing, speaking, listening, and combined)  scores and range (high, low) for applicants, admitted and matriculated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Applicant to matriculation ratio,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B. Characteristics of enrolled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518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enrolled students, and by gender (male, female), by citizenship (domestic, international), by Oregon residency (resident, non-resident), by race/ethnicity (Asian/Pacific Islander, Hispanic, White, Black, American Indian/Alaskan Native, Persons reporting two or more races, unknown), and by degree type (master’s, doctoral.)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C. Financial support for graduate students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research assistants and graduate teaching assistants,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GTA &amp; GRA minimum salaries, maximum salaries, and average salaries by degree type (master’s, doctoral), adjusted to a .49 FTE for assistantships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fully funded at .49 FTE for all three academic terms (fall, winter, spring)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funded at below a .49 FTE for all three academic terms (fall, winter, spring)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 of students self-funded (i.e. – not supported by an assistantship or fellowship)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fellowship appointments awarded by the Graduate School, and by degree type (master’s, doctoral); Total stipend $ paid and total tuition waiver $ paid in fiscal year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fellowship appointments awarded by the Program, and by degree type (master’s, doctoral); Total stipend $ paid and total tuition waiver $ paid in fiscal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scholarships/fellowships awarded by the Graduate School, and by degree type (master’s, doctoral); Total scholarship/fellowship $ paid in fiscal year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scholarships/fellowships awarded by the Program, and by degree type (master’s, doctoral); Total scholarship/fellowship $ paid  in fiscal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Other sources of funding for students (narrative and/or additional tables)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D. Characteristics of graduate courses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stand-alone, combined undergraduate and graduate (slash), and total graduate courses offered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E. Student credit hours generated by graduate program faculty in other graduate programs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student credit hours generated in other graduate programs by individual graduate program faculty; total No. of student credit hours generated in other graduate programs by aggregate graduate program faculty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">
                          <a:effectLst/>
                        </a:rPr>
                        <a:t> </a:t>
                      </a:r>
                      <a:endParaRPr lang="en-US" sz="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">
                          <a:effectLst/>
                        </a:rPr>
                        <a:t>Table F:   Assessment plans for graduate learning outcomes for 1) master’s or 2) doctoral degrees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G. Characteristics of programmatic graduate faculty 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1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faculty, and by gender (male, female), citizenship (domestic, international), race/ethnicity (Asian/Pacific Islander, Hispanic, White, Black, American Indian/Alaskan Native, Persons reporting two or more races, unknown), and graduate faculty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teach graduate courses, and by appointment type (professorial rank, instructor, post-doctoral scholar/fellow, courtesy/affiliate)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direct non-thesis, and by appointment type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serve on committee,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direct master’s thesis (but not PhD),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faculty approved to direct doctoral dissertations, and by appointment type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Graduate student : graduate faculty ratio total,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of graduate faculty approved to serve as graduate faculty in other graduate programs, and by approval level type (teach, committee service, direct non-thesis, direct thesis, direct dissertation)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H. “</a:t>
                      </a:r>
                      <a:r>
                        <a:rPr lang="en-US" sz="300" dirty="0" err="1">
                          <a:effectLst/>
                        </a:rPr>
                        <a:t>ScholarsArchive</a:t>
                      </a:r>
                      <a:r>
                        <a:rPr lang="en-US" sz="300" dirty="0">
                          <a:effectLst/>
                        </a:rPr>
                        <a:t>” data on theses and dissertations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theses and dissertations added to ScholarsArchive per graduation year,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 of downloads of theses/dissertations from </a:t>
                      </a:r>
                      <a:r>
                        <a:rPr lang="en-US" sz="300" dirty="0" err="1">
                          <a:effectLst/>
                        </a:rPr>
                        <a:t>ScholarsArchive</a:t>
                      </a:r>
                      <a:r>
                        <a:rPr lang="en-US" sz="300" dirty="0">
                          <a:effectLst/>
                        </a:rPr>
                        <a:t> per graduation year,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Top 5 most downloaded theses/dissertations in the last five years  (including title, # of downloads, graduation year, product type – T/D, and url link)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I. Faculty productivity: publications, grants/contracts/other funds, and other scholarly works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publications by graduate faculty members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publications by graduate faculty members with a graduate student co-author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grants and contracts received by graduate faculty members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funds generated by grants and contracts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other funds generated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Percentage of graduate students supported by grants and contracts received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Percentage of total grants received that were student-initiated (i.e. – the student initiated the grant for their own research purposes, such as doctoral dissertation research)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patents generated by graduate faculty (fiscal year used for reporting)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patents applied for by graduate faculty (fiscal year used for reporting)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patents with a graduate student as a co-applicant (fiscal year used for reporting)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8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No. of other scholarly works (peer-refereed exhibits, performances, or other scholarly works) created by the graduate faculty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8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other scholarly works (peer-refereed exhibits, performances, or other scholarly works) created with a graduate student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Table J. Student retention, degree completion and attrition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degrees awarded each year,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of graduate certificates awarded each year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Average time to degree completion by degree type (master’s, doctoral) 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First and second year retention rates (%) total, and by degree type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4-year graduation rate average (%) for master’s students, cohort-based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8-year graduation rate average (%) for doctoral students, cohort-based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1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No. of degrees awarded in other graduate programs by graduate faculty in this program (i.e. – serving as primary advisor for  a graduate student in another program)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Table K. Post-graduation placement and employment of respondents to survey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no. and percentage of  graduates  employed at year one in their chosen field 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Total no. and percentage of  graduates employed at year five in their chosen field , and by degree type (master’s, doctoral)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N</a:t>
                      </a:r>
                      <a:endParaRPr lang="en-US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Total percentage passing licensure/certification exams (if applicable), and by degree type (master’s, doctoral)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N</a:t>
                      </a:r>
                      <a:endParaRPr lang="en-US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76" marR="230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589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Template_3_unlocked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OSU_Template_3_unlocked</Template>
  <TotalTime>1651</TotalTime>
  <Words>5968</Words>
  <Application>Microsoft Office PowerPoint</Application>
  <PresentationFormat>On-screen Show (4:3)</PresentationFormat>
  <Paragraphs>659</Paragraphs>
  <Slides>23</Slides>
  <Notes>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OSU_Template_3_unlocked</vt:lpstr>
      <vt:lpstr>Proposed Improvements in Graduate Program Assessment and Review Guidelines</vt:lpstr>
      <vt:lpstr>Current faculty derived and approved practices         10 year program reviews and annual assessment</vt:lpstr>
      <vt:lpstr>Current faculty derived and approved practices Category 1 proposals</vt:lpstr>
      <vt:lpstr>Current faculty derived and approved practices  Assessment plans collected Fall 2011 - implemented January 2012</vt:lpstr>
      <vt:lpstr>Current faculty derived and approved practices       Annual assessment</vt:lpstr>
      <vt:lpstr>Current faculty derived and approved practices       Annual assessment</vt:lpstr>
      <vt:lpstr>How did we get from current practices to the  proposed improvements?</vt:lpstr>
      <vt:lpstr>Centrally provided performance indicators  </vt:lpstr>
      <vt:lpstr>Program provided data performance indicators  </vt:lpstr>
      <vt:lpstr>Integrated and Holistic Evaluation and Assessment</vt:lpstr>
      <vt:lpstr>Integrated and Holistic Evaluation and Assessment</vt:lpstr>
      <vt:lpstr>Integrated and Holistic Evaluation and Assessment Graduate Council Rep completes the  University GLO assessment</vt:lpstr>
      <vt:lpstr>Integrated and Holistic Evaluation and Assessment</vt:lpstr>
      <vt:lpstr>Integrated and Holistic Evaluation and Assessment</vt:lpstr>
      <vt:lpstr>Summary of Improvements for Graduate Program Evaluation and Assessment </vt:lpstr>
      <vt:lpstr>Summary of Improvements for Graduate Program Evaluation and Assessment </vt:lpstr>
      <vt:lpstr>Graduate Program Review Guidelines Other</vt:lpstr>
      <vt:lpstr>Next Steps</vt:lpstr>
      <vt:lpstr>Evaluation life cycle</vt:lpstr>
      <vt:lpstr>Holistic assessment achieved!</vt:lpstr>
      <vt:lpstr>1) Assessment Plan &amp; Annual Report </vt:lpstr>
      <vt:lpstr>1) Assessment Plan &amp; Annual Report </vt:lpstr>
      <vt:lpstr>1) Proposed changes to Curriculum Proposal Approval Process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Support</dc:creator>
  <cp:lastModifiedBy>Vickie Nunnemaker</cp:lastModifiedBy>
  <cp:revision>37</cp:revision>
  <cp:lastPrinted>2013-05-07T15:55:13Z</cp:lastPrinted>
  <dcterms:created xsi:type="dcterms:W3CDTF">2013-04-30T17:53:41Z</dcterms:created>
  <dcterms:modified xsi:type="dcterms:W3CDTF">2013-05-09T14:56:37Z</dcterms:modified>
</cp:coreProperties>
</file>