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0"/>
  </p:notesMasterIdLst>
  <p:sldIdLst>
    <p:sldId id="256" r:id="rId2"/>
    <p:sldId id="264" r:id="rId3"/>
    <p:sldId id="297" r:id="rId4"/>
    <p:sldId id="292" r:id="rId5"/>
    <p:sldId id="298" r:id="rId6"/>
    <p:sldId id="293" r:id="rId7"/>
    <p:sldId id="294" r:id="rId8"/>
    <p:sldId id="295" r:id="rId9"/>
  </p:sldIdLst>
  <p:sldSz cx="12192000" cy="6858000"/>
  <p:notesSz cx="6954838"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94422"/>
  </p:normalViewPr>
  <p:slideViewPr>
    <p:cSldViewPr snapToGrid="0" snapToObjects="1">
      <p:cViewPr varScale="1">
        <p:scale>
          <a:sx n="78" d="100"/>
          <a:sy n="78" d="100"/>
        </p:scale>
        <p:origin x="126" y="294"/>
      </p:cViewPr>
      <p:guideLst/>
    </p:cSldViewPr>
  </p:slideViewPr>
  <p:notesTextViewPr>
    <p:cViewPr>
      <p:scale>
        <a:sx n="3" d="2"/>
        <a:sy n="3" d="2"/>
      </p:scale>
      <p:origin x="0" y="0"/>
    </p:cViewPr>
  </p:notesTextViewPr>
  <p:notesViewPr>
    <p:cSldViewPr snapToGrid="0" snapToObjects="1">
      <p:cViewPr varScale="1">
        <p:scale>
          <a:sx n="90" d="100"/>
          <a:sy n="90" d="100"/>
        </p:scale>
        <p:origin x="384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3567"/>
          </a:xfrm>
          <a:prstGeom prst="rect">
            <a:avLst/>
          </a:prstGeom>
        </p:spPr>
        <p:txBody>
          <a:bodyPr vert="horz" lIns="92524" tIns="46262" rIns="92524" bIns="46262" rtlCol="0"/>
          <a:lstStyle>
            <a:lvl1pPr algn="l">
              <a:defRPr sz="1200"/>
            </a:lvl1pPr>
          </a:lstStyle>
          <a:p>
            <a:endParaRPr lang="en-US" dirty="0"/>
          </a:p>
        </p:txBody>
      </p:sp>
      <p:sp>
        <p:nvSpPr>
          <p:cNvPr id="3" name="Date Placeholder 2"/>
          <p:cNvSpPr>
            <a:spLocks noGrp="1"/>
          </p:cNvSpPr>
          <p:nvPr>
            <p:ph type="dt" idx="1"/>
          </p:nvPr>
        </p:nvSpPr>
        <p:spPr>
          <a:xfrm>
            <a:off x="3939467" y="1"/>
            <a:ext cx="3013763" cy="463567"/>
          </a:xfrm>
          <a:prstGeom prst="rect">
            <a:avLst/>
          </a:prstGeom>
        </p:spPr>
        <p:txBody>
          <a:bodyPr vert="horz" lIns="92524" tIns="46262" rIns="92524" bIns="46262" rtlCol="0"/>
          <a:lstStyle>
            <a:lvl1pPr algn="r">
              <a:defRPr sz="1200"/>
            </a:lvl1pPr>
          </a:lstStyle>
          <a:p>
            <a:fld id="{F38A0696-E8A4-5E47-B426-CB2DE1C28947}" type="datetimeFigureOut">
              <a:rPr lang="en-US" smtClean="0"/>
              <a:t>2/10/2022</a:t>
            </a:fld>
            <a:endParaRPr lang="en-US" dirty="0"/>
          </a:p>
        </p:txBody>
      </p:sp>
      <p:sp>
        <p:nvSpPr>
          <p:cNvPr id="4" name="Slide Image Placeholder 3"/>
          <p:cNvSpPr>
            <a:spLocks noGrp="1" noRot="1" noChangeAspect="1"/>
          </p:cNvSpPr>
          <p:nvPr>
            <p:ph type="sldImg" idx="2"/>
          </p:nvPr>
        </p:nvSpPr>
        <p:spPr>
          <a:xfrm>
            <a:off x="704850" y="1154113"/>
            <a:ext cx="5545138" cy="3119437"/>
          </a:xfrm>
          <a:prstGeom prst="rect">
            <a:avLst/>
          </a:prstGeom>
          <a:noFill/>
          <a:ln w="12700">
            <a:solidFill>
              <a:prstClr val="black"/>
            </a:solidFill>
          </a:ln>
        </p:spPr>
        <p:txBody>
          <a:bodyPr vert="horz" lIns="92524" tIns="46262" rIns="92524" bIns="46262" rtlCol="0" anchor="ctr"/>
          <a:lstStyle/>
          <a:p>
            <a:endParaRPr lang="en-US" dirty="0"/>
          </a:p>
        </p:txBody>
      </p:sp>
      <p:sp>
        <p:nvSpPr>
          <p:cNvPr id="5" name="Notes Placeholder 4"/>
          <p:cNvSpPr>
            <a:spLocks noGrp="1"/>
          </p:cNvSpPr>
          <p:nvPr>
            <p:ph type="body" sz="quarter" idx="3"/>
          </p:nvPr>
        </p:nvSpPr>
        <p:spPr>
          <a:xfrm>
            <a:off x="695484" y="4446390"/>
            <a:ext cx="5563870" cy="3637955"/>
          </a:xfrm>
          <a:prstGeom prst="rect">
            <a:avLst/>
          </a:prstGeom>
        </p:spPr>
        <p:txBody>
          <a:bodyPr vert="horz" lIns="92524" tIns="46262" rIns="92524" bIns="462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5"/>
            <a:ext cx="3013763" cy="463566"/>
          </a:xfrm>
          <a:prstGeom prst="rect">
            <a:avLst/>
          </a:prstGeom>
        </p:spPr>
        <p:txBody>
          <a:bodyPr vert="horz" lIns="92524" tIns="46262" rIns="92524" bIns="462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7" y="8775685"/>
            <a:ext cx="3013763" cy="463566"/>
          </a:xfrm>
          <a:prstGeom prst="rect">
            <a:avLst/>
          </a:prstGeom>
        </p:spPr>
        <p:txBody>
          <a:bodyPr vert="horz" lIns="92524" tIns="46262" rIns="92524" bIns="46262" rtlCol="0" anchor="b"/>
          <a:lstStyle>
            <a:lvl1pPr algn="r">
              <a:defRPr sz="1200"/>
            </a:lvl1pPr>
          </a:lstStyle>
          <a:p>
            <a:fld id="{D4A39D37-EB39-9B49-85DF-DD837FDB43E8}" type="slidenum">
              <a:rPr lang="en-US" smtClean="0"/>
              <a:t>‹#›</a:t>
            </a:fld>
            <a:endParaRPr lang="en-US" dirty="0"/>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dirty="0"/>
          </a:p>
        </p:txBody>
      </p:sp>
    </p:spTree>
    <p:extLst>
      <p:ext uri="{BB962C8B-B14F-4D97-AF65-F5344CB8AC3E}">
        <p14:creationId xmlns:p14="http://schemas.microsoft.com/office/powerpoint/2010/main" val="129743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a:t>
            </a:fld>
            <a:endParaRPr lang="en-US" dirty="0"/>
          </a:p>
        </p:txBody>
      </p:sp>
    </p:spTree>
    <p:extLst>
      <p:ext uri="{BB962C8B-B14F-4D97-AF65-F5344CB8AC3E}">
        <p14:creationId xmlns:p14="http://schemas.microsoft.com/office/powerpoint/2010/main" val="26985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2</a:t>
            </a:fld>
            <a:endParaRPr lang="en-US" dirty="0"/>
          </a:p>
        </p:txBody>
      </p:sp>
    </p:spTree>
    <p:extLst>
      <p:ext uri="{BB962C8B-B14F-4D97-AF65-F5344CB8AC3E}">
        <p14:creationId xmlns:p14="http://schemas.microsoft.com/office/powerpoint/2010/main" val="404660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3</a:t>
            </a:fld>
            <a:endParaRPr lang="en-US" dirty="0"/>
          </a:p>
        </p:txBody>
      </p:sp>
    </p:spTree>
    <p:extLst>
      <p:ext uri="{BB962C8B-B14F-4D97-AF65-F5344CB8AC3E}">
        <p14:creationId xmlns:p14="http://schemas.microsoft.com/office/powerpoint/2010/main" val="3991275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4</a:t>
            </a:fld>
            <a:endParaRPr lang="en-US" dirty="0"/>
          </a:p>
        </p:txBody>
      </p:sp>
    </p:spTree>
    <p:extLst>
      <p:ext uri="{BB962C8B-B14F-4D97-AF65-F5344CB8AC3E}">
        <p14:creationId xmlns:p14="http://schemas.microsoft.com/office/powerpoint/2010/main" val="262802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5</a:t>
            </a:fld>
            <a:endParaRPr lang="en-US" dirty="0"/>
          </a:p>
        </p:txBody>
      </p:sp>
    </p:spTree>
    <p:extLst>
      <p:ext uri="{BB962C8B-B14F-4D97-AF65-F5344CB8AC3E}">
        <p14:creationId xmlns:p14="http://schemas.microsoft.com/office/powerpoint/2010/main" val="324357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6</a:t>
            </a:fld>
            <a:endParaRPr lang="en-US" dirty="0"/>
          </a:p>
        </p:txBody>
      </p:sp>
    </p:spTree>
    <p:extLst>
      <p:ext uri="{BB962C8B-B14F-4D97-AF65-F5344CB8AC3E}">
        <p14:creationId xmlns:p14="http://schemas.microsoft.com/office/powerpoint/2010/main" val="291294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7</a:t>
            </a:fld>
            <a:endParaRPr lang="en-US" dirty="0"/>
          </a:p>
        </p:txBody>
      </p:sp>
    </p:spTree>
    <p:extLst>
      <p:ext uri="{BB962C8B-B14F-4D97-AF65-F5344CB8AC3E}">
        <p14:creationId xmlns:p14="http://schemas.microsoft.com/office/powerpoint/2010/main" val="17907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2" name="Title 1"/>
          <p:cNvSpPr>
            <a:spLocks noGrp="1"/>
          </p:cNvSpPr>
          <p:nvPr>
            <p:ph type="ctrTitle" hasCustomPrompt="1"/>
          </p:nvPr>
        </p:nvSpPr>
        <p:spPr>
          <a:xfrm>
            <a:off x="1066801" y="18663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50395" y="5347072"/>
            <a:ext cx="3483017" cy="143378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Black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Orange - No Crest">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
        <p:nvSpPr>
          <p:cNvPr id="8" name="Rectangle 7"/>
          <p:cNvSpPr/>
          <p:nvPr/>
        </p:nvSpPr>
        <p:spPr>
          <a:xfrm>
            <a:off x="0" y="6142318"/>
            <a:ext cx="12192001" cy="5328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4255" y="6215602"/>
            <a:ext cx="1238826" cy="3958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 Black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OREGON STATE UNIVERSITY</a:t>
            </a:r>
          </a:p>
        </p:txBody>
      </p:sp>
      <p:sp>
        <p:nvSpPr>
          <p:cNvPr id="9" name="Slide Number Placeholder 8"/>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 Orange - No Crest">
    <p:spTree>
      <p:nvGrpSpPr>
        <p:cNvPr id="1" name=""/>
        <p:cNvGrpSpPr/>
        <p:nvPr/>
      </p:nvGrpSpPr>
      <p:grpSpPr>
        <a:xfrm>
          <a:off x="0" y="0"/>
          <a:ext cx="0" cy="0"/>
          <a:chOff x="0" y="0"/>
          <a:chExt cx="0" cy="0"/>
        </a:xfrm>
      </p:grpSpPr>
      <p:sp>
        <p:nvSpPr>
          <p:cNvPr id="12" name="Rectangle 11"/>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OREGON STATE UNIVERSITY</a:t>
            </a:r>
          </a:p>
        </p:txBody>
      </p:sp>
      <p:sp>
        <p:nvSpPr>
          <p:cNvPr id="9" name="Slide Number Placeholder 8"/>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98" y="1358733"/>
            <a:ext cx="10058404" cy="414053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12" name="Rectangle 1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 Black - No Crest">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OREGON STATE UNIVERSITY</a:t>
            </a:r>
          </a:p>
        </p:txBody>
      </p:sp>
      <p:sp>
        <p:nvSpPr>
          <p:cNvPr id="5" name="Slide Number Placeholder 4"/>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OREGON STATE UNIVERSITY</a:t>
            </a:r>
          </a:p>
        </p:txBody>
      </p:sp>
      <p:sp>
        <p:nvSpPr>
          <p:cNvPr id="5" name="Slide Number Placeholder 4"/>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OREGON STATE UNIVERSITY</a:t>
            </a:r>
          </a:p>
        </p:txBody>
      </p:sp>
      <p:sp>
        <p:nvSpPr>
          <p:cNvPr id="4" name="Slide Number Placeholder 3"/>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Orange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t>OREGON STATE UNIVERSITY</a:t>
            </a:r>
          </a:p>
        </p:txBody>
      </p:sp>
      <p:sp>
        <p:nvSpPr>
          <p:cNvPr id="4" name="Slide Number Placeholder 3"/>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6" name="Title 1"/>
          <p:cNvSpPr>
            <a:spLocks noGrp="1"/>
          </p:cNvSpPr>
          <p:nvPr>
            <p:ph type="ctrTitle" hasCustomPrompt="1"/>
          </p:nvPr>
        </p:nvSpPr>
        <p:spPr>
          <a:xfrm>
            <a:off x="1098123" y="2343437"/>
            <a:ext cx="4997877"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500" y="119035"/>
            <a:ext cx="3483016" cy="143378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OREGON STATE UNIVERSITY</a:t>
            </a:r>
          </a:p>
        </p:txBody>
      </p:sp>
      <p:sp>
        <p:nvSpPr>
          <p:cNvPr id="7" name="Slide Number Placeholder 6"/>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OREGON STATE UNIVERSITY</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AB6004F-53F9-E74D-AC89-56EA63355CB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Full Image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66801" y="1866359"/>
            <a:ext cx="5375563" cy="3480716"/>
          </a:xfrm>
        </p:spPr>
        <p:txBody>
          <a:bodyPr wrap="square" lIns="0" tIns="0" rIns="0" bIns="0" anchor="t" anchorCtr="0">
            <a:normAutofit/>
          </a:bodyPr>
          <a:lstStyle>
            <a:lvl1pPr algn="l">
              <a:defRPr sz="8000" cap="all" baseline="0">
                <a:solidFill>
                  <a:schemeClr val="tx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500" y="5347017"/>
            <a:ext cx="3483016" cy="14337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Full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028660" y="1866359"/>
            <a:ext cx="7712765" cy="3480716"/>
          </a:xfrm>
        </p:spPr>
        <p:txBody>
          <a:bodyPr wrap="square" lIns="0" tIns="0" rIns="0" bIns="0" anchor="t" anchorCtr="0">
            <a:normAutofit/>
          </a:bodyPr>
          <a:lstStyle>
            <a:lvl1pPr algn="r">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674624" cy="456108"/>
          </a:xfrm>
        </p:spPr>
        <p:txBody>
          <a:bodyPr lIns="0" tIns="0" rIns="0" bIns="0">
            <a:normAutofit/>
          </a:bodyPr>
          <a:lstStyle>
            <a:lvl1pPr marL="0" indent="0" algn="r">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0395" y="5347072"/>
            <a:ext cx="3483017" cy="1433781"/>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a:t>
            </a:r>
            <a:r>
              <a:rPr lang="en-US"/>
              <a:t>or department</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0396" y="5347073"/>
            <a:ext cx="3483016" cy="143378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a:t>
            </a:r>
            <a:r>
              <a:rPr lang="en-US"/>
              <a:t>or department</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lack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OREGON STATE UNIVERSITY</a:t>
            </a:r>
          </a:p>
        </p:txBody>
      </p:sp>
      <p:sp>
        <p:nvSpPr>
          <p:cNvPr id="6" name="Slide Number Placeholder 5"/>
          <p:cNvSpPr>
            <a:spLocks noGrp="1"/>
          </p:cNvSpPr>
          <p:nvPr>
            <p:ph type="sldNum" sz="quarter" idx="12"/>
          </p:nvPr>
        </p:nvSpPr>
        <p:spPr/>
        <p:txBody>
          <a:bodyPr/>
          <a:lstStyle/>
          <a:p>
            <a:fld id="{AAB6004F-53F9-E74D-AC89-56EA63355CB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bg1"/>
                </a:solidFill>
                <a:latin typeface="KievitPro-Regular" charset="0"/>
              </a:defRPr>
            </a:lvl1pPr>
          </a:lstStyle>
          <a:p>
            <a:r>
              <a:rPr lang="en-US" dirty="0"/>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bg1"/>
                </a:solidFill>
                <a:latin typeface="KievitPro-Regular"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706" r:id="rId2"/>
    <p:sldLayoutId id="2147483707" r:id="rId3"/>
    <p:sldLayoutId id="2147483704" r:id="rId4"/>
    <p:sldLayoutId id="2147483705" r:id="rId5"/>
    <p:sldLayoutId id="2147483649" r:id="rId6"/>
    <p:sldLayoutId id="2147483677" r:id="rId7"/>
    <p:sldLayoutId id="2147483678" r:id="rId8"/>
    <p:sldLayoutId id="2147483679" r:id="rId9"/>
    <p:sldLayoutId id="2147483659" r:id="rId10"/>
    <p:sldLayoutId id="2147483681" r:id="rId11"/>
    <p:sldLayoutId id="2147483682" r:id="rId12"/>
    <p:sldLayoutId id="2147483683" r:id="rId13"/>
    <p:sldLayoutId id="2147483669"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7998" y="1554964"/>
            <a:ext cx="10124002" cy="3748071"/>
          </a:xfrm>
        </p:spPr>
        <p:txBody>
          <a:bodyPr>
            <a:normAutofit/>
          </a:bodyPr>
          <a:lstStyle/>
          <a:p>
            <a:r>
              <a:rPr lang="en-US" sz="4400" dirty="0"/>
              <a:t>Faculty Handbook revision</a:t>
            </a:r>
            <a:br>
              <a:rPr lang="en-US" sz="3600" dirty="0"/>
            </a:br>
            <a:br>
              <a:rPr lang="en-US" sz="3600" dirty="0"/>
            </a:br>
            <a:br>
              <a:rPr lang="en-US" sz="3600" dirty="0"/>
            </a:br>
            <a:r>
              <a:rPr lang="en-US" sz="2000" dirty="0"/>
              <a:t>Presented by  bob Mason</a:t>
            </a:r>
            <a:br>
              <a:rPr lang="en-US" sz="2000" dirty="0"/>
            </a:br>
            <a:r>
              <a:rPr lang="en-US" sz="2000" dirty="0"/>
              <a:t>Associate vice provost for FACULTY development</a:t>
            </a:r>
          </a:p>
        </p:txBody>
      </p:sp>
      <p:sp>
        <p:nvSpPr>
          <p:cNvPr id="3" name="Subtitle 2"/>
          <p:cNvSpPr>
            <a:spLocks noGrp="1"/>
          </p:cNvSpPr>
          <p:nvPr>
            <p:ph type="subTitle" idx="1"/>
          </p:nvPr>
        </p:nvSpPr>
        <p:spPr>
          <a:xfrm>
            <a:off x="197668" y="5949272"/>
            <a:ext cx="10058400" cy="1005888"/>
          </a:xfrm>
        </p:spPr>
        <p:txBody>
          <a:bodyPr>
            <a:normAutofit/>
          </a:bodyPr>
          <a:lstStyle/>
          <a:p>
            <a:r>
              <a:rPr lang="en-US" dirty="0"/>
              <a:t>Presentation to Faculty Senate</a:t>
            </a:r>
          </a:p>
          <a:p>
            <a:r>
              <a:rPr lang="en-US" dirty="0"/>
              <a:t>February 10, 2022</a:t>
            </a:r>
          </a:p>
        </p:txBody>
      </p:sp>
    </p:spTree>
    <p:extLst>
      <p:ext uri="{BB962C8B-B14F-4D97-AF65-F5344CB8AC3E}">
        <p14:creationId xmlns:p14="http://schemas.microsoft.com/office/powerpoint/2010/main" val="127905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405" y="217283"/>
            <a:ext cx="3110025" cy="396047"/>
          </a:xfrm>
        </p:spPr>
        <p:txBody>
          <a:bodyPr>
            <a:noAutofit/>
          </a:bodyPr>
          <a:lstStyle/>
          <a:p>
            <a:r>
              <a:rPr lang="en-US" sz="2000" dirty="0">
                <a:solidFill>
                  <a:srgbClr val="DC4405"/>
                </a:solidFill>
                <a:latin typeface="Stratum2 Medium" panose="020B0506030000020004" pitchFamily="34" charset="0"/>
              </a:rPr>
              <a:t>Faculty Handbook Revision</a:t>
            </a:r>
          </a:p>
        </p:txBody>
      </p:sp>
      <p:sp>
        <p:nvSpPr>
          <p:cNvPr id="3" name="Text Placeholder 2"/>
          <p:cNvSpPr>
            <a:spLocks noGrp="1"/>
          </p:cNvSpPr>
          <p:nvPr>
            <p:ph type="body" idx="1"/>
          </p:nvPr>
        </p:nvSpPr>
        <p:spPr>
          <a:xfrm>
            <a:off x="729935" y="415305"/>
            <a:ext cx="10732129" cy="6225411"/>
          </a:xfrm>
        </p:spPr>
        <p:txBody>
          <a:bodyPr>
            <a:normAutofit fontScale="77500" lnSpcReduction="20000"/>
          </a:bodyPr>
          <a:lstStyle/>
          <a:p>
            <a:r>
              <a:rPr lang="en-US" sz="3500" b="1" u="sng" dirty="0">
                <a:solidFill>
                  <a:srgbClr val="0070C0"/>
                </a:solidFill>
              </a:rPr>
              <a:t>Background</a:t>
            </a:r>
          </a:p>
          <a:p>
            <a:endParaRPr lang="en-US" dirty="0"/>
          </a:p>
          <a:p>
            <a:pPr marL="630238" lvl="1" indent="-342900">
              <a:buFont typeface="Wingdings" panose="05000000000000000000" pitchFamily="2" charset="2"/>
              <a:buChar char="v"/>
            </a:pPr>
            <a:r>
              <a:rPr lang="en-US" sz="2800" b="1" dirty="0">
                <a:solidFill>
                  <a:srgbClr val="DC4405"/>
                </a:solidFill>
              </a:rPr>
              <a:t>Who “owns” the Faculty Handbook in terms of its content, upkeep, revisions, updates, etc.?</a:t>
            </a:r>
          </a:p>
          <a:p>
            <a:pPr marL="742950" lvl="2" indent="-280988">
              <a:lnSpc>
                <a:spcPct val="100000"/>
              </a:lnSpc>
              <a:spcBef>
                <a:spcPts val="0"/>
              </a:spcBef>
              <a:buFont typeface="Wingdings" panose="05000000000000000000" pitchFamily="2" charset="2"/>
              <a:buChar char="Ø"/>
            </a:pPr>
            <a:endParaRPr lang="en-US" sz="2200" dirty="0">
              <a:solidFill>
                <a:schemeClr val="tx1"/>
              </a:solidFill>
              <a:highlight>
                <a:srgbClr val="FFFF00"/>
              </a:highlight>
            </a:endParaRPr>
          </a:p>
          <a:p>
            <a:pPr marL="742950" lvl="2" indent="-280988">
              <a:lnSpc>
                <a:spcPct val="100000"/>
              </a:lnSpc>
              <a:spcBef>
                <a:spcPts val="0"/>
              </a:spcBef>
              <a:buFont typeface="Wingdings" panose="05000000000000000000" pitchFamily="2" charset="2"/>
              <a:buChar char="Ø"/>
            </a:pPr>
            <a:r>
              <a:rPr lang="en-US" sz="2200" dirty="0">
                <a:solidFill>
                  <a:schemeClr val="tx1"/>
                </a:solidFill>
              </a:rPr>
              <a:t>The ultimate university authority is the Board of Trustees. They in turn delegate to the President, who delegates authority to the Provost, and they in turn delegate it to others. Oregon State University Policies and Procedures are mandated by the OSU Board of Trustees. For example:</a:t>
            </a:r>
          </a:p>
          <a:p>
            <a:pPr marL="742950" lvl="2" indent="-280988">
              <a:lnSpc>
                <a:spcPct val="100000"/>
              </a:lnSpc>
              <a:spcBef>
                <a:spcPts val="0"/>
              </a:spcBef>
              <a:buFont typeface="Wingdings" panose="05000000000000000000" pitchFamily="2" charset="2"/>
              <a:buChar char="Ø"/>
            </a:pPr>
            <a:endParaRPr lang="en-US" sz="2200" dirty="0">
              <a:solidFill>
                <a:schemeClr val="tx1"/>
              </a:solidFill>
            </a:endParaRPr>
          </a:p>
          <a:p>
            <a:pPr marL="1141413" lvl="2">
              <a:lnSpc>
                <a:spcPct val="100000"/>
              </a:lnSpc>
              <a:spcBef>
                <a:spcPts val="0"/>
              </a:spcBef>
            </a:pPr>
            <a:r>
              <a:rPr lang="en-US" sz="2200" b="1" dirty="0">
                <a:solidFill>
                  <a:schemeClr val="tx1"/>
                </a:solidFill>
              </a:rPr>
              <a:t>Political Campaigning by University Employees </a:t>
            </a:r>
          </a:p>
          <a:p>
            <a:pPr marL="1141413" lvl="2">
              <a:lnSpc>
                <a:spcPct val="100000"/>
              </a:lnSpc>
              <a:spcBef>
                <a:spcPts val="0"/>
              </a:spcBef>
            </a:pPr>
            <a:r>
              <a:rPr lang="en-US" sz="2200" dirty="0">
                <a:solidFill>
                  <a:schemeClr val="tx1"/>
                </a:solidFill>
              </a:rPr>
              <a:t>Applicability: Faculty and Classified</a:t>
            </a:r>
          </a:p>
          <a:p>
            <a:pPr marL="1141413" lvl="2">
              <a:lnSpc>
                <a:spcPct val="100000"/>
              </a:lnSpc>
              <a:spcBef>
                <a:spcPts val="0"/>
              </a:spcBef>
            </a:pPr>
            <a:r>
              <a:rPr lang="en-US" sz="2200" dirty="0">
                <a:solidFill>
                  <a:schemeClr val="tx1"/>
                </a:solidFill>
              </a:rPr>
              <a:t>Section: 0200 Faculty Appointments and Service</a:t>
            </a:r>
          </a:p>
          <a:p>
            <a:pPr marL="1141413" lvl="2">
              <a:lnSpc>
                <a:spcPct val="100000"/>
              </a:lnSpc>
              <a:spcBef>
                <a:spcPts val="0"/>
              </a:spcBef>
            </a:pPr>
            <a:r>
              <a:rPr lang="en-US" sz="2200" dirty="0">
                <a:solidFill>
                  <a:schemeClr val="tx1"/>
                </a:solidFill>
              </a:rPr>
              <a:t>Policy Number: 264</a:t>
            </a:r>
          </a:p>
          <a:p>
            <a:pPr marL="1141413" lvl="2">
              <a:lnSpc>
                <a:spcPct val="100000"/>
              </a:lnSpc>
              <a:spcBef>
                <a:spcPts val="0"/>
              </a:spcBef>
            </a:pPr>
            <a:r>
              <a:rPr lang="en-US" sz="2200" dirty="0">
                <a:solidFill>
                  <a:schemeClr val="tx1"/>
                </a:solidFill>
              </a:rPr>
              <a:t>Human Resources Manual</a:t>
            </a:r>
          </a:p>
          <a:p>
            <a:pPr marL="1141413" lvl="2">
              <a:lnSpc>
                <a:spcPct val="100000"/>
              </a:lnSpc>
              <a:spcBef>
                <a:spcPts val="0"/>
              </a:spcBef>
            </a:pPr>
            <a:r>
              <a:rPr lang="en-US" sz="2200" dirty="0">
                <a:solidFill>
                  <a:schemeClr val="tx1"/>
                </a:solidFill>
              </a:rPr>
              <a:t>Policies, Guidelines and Reference Material: </a:t>
            </a:r>
            <a:r>
              <a:rPr lang="en-US" sz="2200" u="sng" dirty="0">
                <a:solidFill>
                  <a:srgbClr val="0070C0"/>
                </a:solidFill>
              </a:rPr>
              <a:t>Restrictions on Political Campaigning by Public Employees (State of Oregon)</a:t>
            </a:r>
          </a:p>
          <a:p>
            <a:pPr marL="1141413" lvl="2">
              <a:lnSpc>
                <a:spcPct val="100000"/>
              </a:lnSpc>
              <a:spcBef>
                <a:spcPts val="0"/>
              </a:spcBef>
            </a:pPr>
            <a:r>
              <a:rPr lang="en-US" sz="2200" dirty="0">
                <a:solidFill>
                  <a:schemeClr val="tx1"/>
                </a:solidFill>
              </a:rPr>
              <a:t>Statutory Authority: ORS 260.432</a:t>
            </a:r>
          </a:p>
          <a:p>
            <a:pPr marL="287338" lvl="1"/>
            <a:endParaRPr lang="en-US" sz="2800" dirty="0"/>
          </a:p>
          <a:p>
            <a:pPr marL="742950" lvl="2" indent="-280988">
              <a:lnSpc>
                <a:spcPct val="100000"/>
              </a:lnSpc>
              <a:spcBef>
                <a:spcPts val="0"/>
              </a:spcBef>
              <a:buFont typeface="Wingdings" panose="05000000000000000000" pitchFamily="2" charset="2"/>
              <a:buChar char="Ø"/>
            </a:pPr>
            <a:r>
              <a:rPr lang="en-US" sz="2200" dirty="0">
                <a:solidFill>
                  <a:schemeClr val="tx1"/>
                </a:solidFill>
              </a:rPr>
              <a:t>Office of Faculty Affairs (OFA) is ultimately the final authority on the Faculty Handbook but engages others in decision-making, most notably the Faculty Senate. The Faculty Senate is a shared governance partner for many issues, e.g. academic regulations. </a:t>
            </a:r>
            <a:endParaRPr lang="en-US" sz="2200" dirty="0">
              <a:solidFill>
                <a:schemeClr val="tx1"/>
              </a:solidFill>
              <a:highlight>
                <a:srgbClr val="FFFF00"/>
              </a:highlight>
            </a:endParaRPr>
          </a:p>
          <a:p>
            <a:pPr marL="742950" lvl="2" indent="-280988">
              <a:lnSpc>
                <a:spcPct val="100000"/>
              </a:lnSpc>
              <a:spcBef>
                <a:spcPts val="0"/>
              </a:spcBef>
              <a:buFont typeface="Wingdings" panose="05000000000000000000" pitchFamily="2" charset="2"/>
              <a:buChar char="Ø"/>
            </a:pPr>
            <a:endParaRPr lang="en-US" sz="2200" dirty="0">
              <a:solidFill>
                <a:schemeClr val="tx1"/>
              </a:solidFill>
              <a:highlight>
                <a:srgbClr val="FFFF00"/>
              </a:highlight>
            </a:endParaRPr>
          </a:p>
          <a:p>
            <a:pPr marL="1203325" lvl="2" indent="-234950">
              <a:lnSpc>
                <a:spcPct val="100000"/>
              </a:lnSpc>
              <a:spcBef>
                <a:spcPts val="0"/>
              </a:spcBef>
              <a:buFont typeface="Arial" panose="020B0604020202020204" pitchFamily="34" charset="0"/>
              <a:buChar char="•"/>
            </a:pPr>
            <a:r>
              <a:rPr lang="en-US" sz="2200" dirty="0">
                <a:solidFill>
                  <a:schemeClr val="tx1"/>
                </a:solidFill>
              </a:rPr>
              <a:t>Additional information for the Faculty Handbook is provided by offices across the campus such as Academic Affairs, Office of Institutional Diversity, Equal Opportunity and Access, the Graduate School, Human Resources, etc.</a:t>
            </a:r>
          </a:p>
          <a:p>
            <a:pPr marL="461962" lvl="2">
              <a:lnSpc>
                <a:spcPct val="100000"/>
              </a:lnSpc>
              <a:spcBef>
                <a:spcPts val="0"/>
              </a:spcBef>
            </a:pPr>
            <a:endParaRPr lang="en-US" sz="2200" dirty="0">
              <a:solidFill>
                <a:schemeClr val="tx1"/>
              </a:solidFill>
            </a:endParaRPr>
          </a:p>
          <a:p>
            <a:pPr marL="461962" lvl="2">
              <a:lnSpc>
                <a:spcPct val="100000"/>
              </a:lnSpc>
              <a:spcBef>
                <a:spcPts val="0"/>
              </a:spcBef>
            </a:pPr>
            <a:endParaRPr lang="en-US" sz="2200" dirty="0">
              <a:solidFill>
                <a:schemeClr val="tx1"/>
              </a:solidFill>
            </a:endParaRPr>
          </a:p>
          <a:p>
            <a:pPr marL="342900" indent="-342900">
              <a:buFont typeface="Wingdings" panose="05000000000000000000" pitchFamily="2" charset="2"/>
              <a:buChar char="§"/>
            </a:pPr>
            <a:endParaRPr lang="en-US" sz="2000" dirty="0">
              <a:solidFill>
                <a:schemeClr val="tx1"/>
              </a:solidFill>
              <a:latin typeface="Stratum2 Regular" panose="020B0506030000020004" pitchFamily="34" charset="0"/>
            </a:endParaRPr>
          </a:p>
          <a:p>
            <a:endParaRPr lang="en-US" dirty="0"/>
          </a:p>
        </p:txBody>
      </p:sp>
      <p:sp>
        <p:nvSpPr>
          <p:cNvPr id="6" name="Rectangle 5">
            <a:extLst>
              <a:ext uri="{FF2B5EF4-FFF2-40B4-BE49-F238E27FC236}">
                <a16:creationId xmlns:a16="http://schemas.microsoft.com/office/drawing/2014/main" id="{5F071AB8-9928-4182-B50B-B029FFE263ED}"/>
              </a:ext>
            </a:extLst>
          </p:cNvPr>
          <p:cNvSpPr/>
          <p:nvPr/>
        </p:nvSpPr>
        <p:spPr>
          <a:xfrm>
            <a:off x="337172" y="6242118"/>
            <a:ext cx="2353593" cy="375552"/>
          </a:xfrm>
          <a:prstGeom prst="rect">
            <a:avLst/>
          </a:prstGeom>
        </p:spPr>
        <p:txBody>
          <a:bodyPr wrap="none">
            <a:spAutoFit/>
          </a:bodyPr>
          <a:lstStyle/>
          <a:p>
            <a:pPr>
              <a:lnSpc>
                <a:spcPct val="107000"/>
              </a:lnSpc>
              <a:spcAft>
                <a:spcPts val="800"/>
              </a:spcAft>
            </a:pPr>
            <a:r>
              <a:rPr lang="en-US" dirty="0">
                <a:solidFill>
                  <a:schemeClr val="bg1"/>
                </a:solidFill>
              </a:rPr>
              <a:t>Office of Faculty Affairs</a:t>
            </a:r>
          </a:p>
        </p:txBody>
      </p:sp>
    </p:spTree>
    <p:extLst>
      <p:ext uri="{BB962C8B-B14F-4D97-AF65-F5344CB8AC3E}">
        <p14:creationId xmlns:p14="http://schemas.microsoft.com/office/powerpoint/2010/main" val="619669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405" y="217283"/>
            <a:ext cx="3110025" cy="396047"/>
          </a:xfrm>
        </p:spPr>
        <p:txBody>
          <a:bodyPr>
            <a:noAutofit/>
          </a:bodyPr>
          <a:lstStyle/>
          <a:p>
            <a:r>
              <a:rPr lang="en-US" sz="2000" dirty="0">
                <a:solidFill>
                  <a:srgbClr val="DC4405"/>
                </a:solidFill>
                <a:latin typeface="Stratum2 Medium" panose="020B0506030000020004" pitchFamily="34" charset="0"/>
              </a:rPr>
              <a:t>Faculty Handbook Revision</a:t>
            </a:r>
          </a:p>
        </p:txBody>
      </p:sp>
      <p:sp>
        <p:nvSpPr>
          <p:cNvPr id="3" name="Text Placeholder 2"/>
          <p:cNvSpPr>
            <a:spLocks noGrp="1"/>
          </p:cNvSpPr>
          <p:nvPr>
            <p:ph type="body" idx="1"/>
          </p:nvPr>
        </p:nvSpPr>
        <p:spPr>
          <a:xfrm>
            <a:off x="337172" y="2432019"/>
            <a:ext cx="11597489" cy="996981"/>
          </a:xfrm>
        </p:spPr>
        <p:txBody>
          <a:bodyPr>
            <a:normAutofit/>
          </a:bodyPr>
          <a:lstStyle/>
          <a:p>
            <a:pPr marL="515938" indent="-515938">
              <a:buFont typeface="Wingdings" panose="05000000000000000000" pitchFamily="2" charset="2"/>
              <a:buChar char="v"/>
            </a:pPr>
            <a:r>
              <a:rPr lang="en-US" sz="4000" b="1" u="sng" dirty="0">
                <a:solidFill>
                  <a:srgbClr val="DC4405"/>
                </a:solidFill>
              </a:rPr>
              <a:t>Why revise the Faculty Handbook and why now?</a:t>
            </a:r>
          </a:p>
          <a:p>
            <a:pPr marL="742950" indent="-280988"/>
            <a:endParaRPr lang="en-US" dirty="0"/>
          </a:p>
          <a:p>
            <a:pPr marL="682625" lvl="2"/>
            <a:endParaRPr lang="en-US" sz="2000" dirty="0">
              <a:solidFill>
                <a:schemeClr val="tx1"/>
              </a:solidFill>
            </a:endParaRPr>
          </a:p>
          <a:p>
            <a:pPr marL="342900" indent="-342900">
              <a:buFont typeface="Wingdings" panose="05000000000000000000" pitchFamily="2" charset="2"/>
              <a:buChar char="§"/>
            </a:pPr>
            <a:endParaRPr lang="en-US" sz="2000" dirty="0">
              <a:solidFill>
                <a:schemeClr val="tx1"/>
              </a:solidFill>
              <a:latin typeface="Stratum2 Regular" panose="020B0506030000020004" pitchFamily="34" charset="0"/>
            </a:endParaRPr>
          </a:p>
          <a:p>
            <a:endParaRPr lang="en-US" dirty="0"/>
          </a:p>
        </p:txBody>
      </p:sp>
      <p:sp>
        <p:nvSpPr>
          <p:cNvPr id="6" name="Rectangle 5">
            <a:extLst>
              <a:ext uri="{FF2B5EF4-FFF2-40B4-BE49-F238E27FC236}">
                <a16:creationId xmlns:a16="http://schemas.microsoft.com/office/drawing/2014/main" id="{5F071AB8-9928-4182-B50B-B029FFE263ED}"/>
              </a:ext>
            </a:extLst>
          </p:cNvPr>
          <p:cNvSpPr/>
          <p:nvPr/>
        </p:nvSpPr>
        <p:spPr>
          <a:xfrm>
            <a:off x="337172" y="6242118"/>
            <a:ext cx="2353593" cy="375552"/>
          </a:xfrm>
          <a:prstGeom prst="rect">
            <a:avLst/>
          </a:prstGeom>
        </p:spPr>
        <p:txBody>
          <a:bodyPr wrap="none">
            <a:spAutoFit/>
          </a:bodyPr>
          <a:lstStyle/>
          <a:p>
            <a:pPr>
              <a:lnSpc>
                <a:spcPct val="107000"/>
              </a:lnSpc>
              <a:spcAft>
                <a:spcPts val="800"/>
              </a:spcAft>
            </a:pPr>
            <a:r>
              <a:rPr lang="en-US" dirty="0">
                <a:solidFill>
                  <a:schemeClr val="bg1"/>
                </a:solidFill>
              </a:rPr>
              <a:t>Office of Faculty Affairs</a:t>
            </a:r>
          </a:p>
        </p:txBody>
      </p:sp>
    </p:spTree>
    <p:extLst>
      <p:ext uri="{BB962C8B-B14F-4D97-AF65-F5344CB8AC3E}">
        <p14:creationId xmlns:p14="http://schemas.microsoft.com/office/powerpoint/2010/main" val="2276792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405" y="217283"/>
            <a:ext cx="3110025" cy="396047"/>
          </a:xfrm>
        </p:spPr>
        <p:txBody>
          <a:bodyPr>
            <a:noAutofit/>
          </a:bodyPr>
          <a:lstStyle/>
          <a:p>
            <a:r>
              <a:rPr lang="en-US" sz="2000" dirty="0">
                <a:solidFill>
                  <a:srgbClr val="DC4405"/>
                </a:solidFill>
                <a:latin typeface="Stratum2 Medium" panose="020B0506030000020004" pitchFamily="34" charset="0"/>
              </a:rPr>
              <a:t>Faculty Handbook Revision</a:t>
            </a:r>
          </a:p>
        </p:txBody>
      </p:sp>
      <p:sp>
        <p:nvSpPr>
          <p:cNvPr id="6" name="Rectangle 5">
            <a:extLst>
              <a:ext uri="{FF2B5EF4-FFF2-40B4-BE49-F238E27FC236}">
                <a16:creationId xmlns:a16="http://schemas.microsoft.com/office/drawing/2014/main" id="{5F071AB8-9928-4182-B50B-B029FFE263ED}"/>
              </a:ext>
            </a:extLst>
          </p:cNvPr>
          <p:cNvSpPr/>
          <p:nvPr/>
        </p:nvSpPr>
        <p:spPr>
          <a:xfrm>
            <a:off x="337172" y="6242118"/>
            <a:ext cx="2353593" cy="375552"/>
          </a:xfrm>
          <a:prstGeom prst="rect">
            <a:avLst/>
          </a:prstGeom>
        </p:spPr>
        <p:txBody>
          <a:bodyPr wrap="none">
            <a:spAutoFit/>
          </a:bodyPr>
          <a:lstStyle/>
          <a:p>
            <a:pPr>
              <a:lnSpc>
                <a:spcPct val="107000"/>
              </a:lnSpc>
              <a:spcAft>
                <a:spcPts val="800"/>
              </a:spcAft>
            </a:pPr>
            <a:r>
              <a:rPr lang="en-US" dirty="0">
                <a:solidFill>
                  <a:schemeClr val="bg1"/>
                </a:solidFill>
              </a:rPr>
              <a:t>Office of Faculty Affairs</a:t>
            </a:r>
          </a:p>
        </p:txBody>
      </p:sp>
      <p:grpSp>
        <p:nvGrpSpPr>
          <p:cNvPr id="3" name="Group 2"/>
          <p:cNvGrpSpPr/>
          <p:nvPr/>
        </p:nvGrpSpPr>
        <p:grpSpPr>
          <a:xfrm>
            <a:off x="8380002" y="613330"/>
            <a:ext cx="3324266" cy="5439322"/>
            <a:chOff x="744578" y="415306"/>
            <a:chExt cx="3324266" cy="5439322"/>
          </a:xfrm>
        </p:grpSpPr>
        <p:pic>
          <p:nvPicPr>
            <p:cNvPr id="9" name="Picture 8">
              <a:extLst>
                <a:ext uri="{FF2B5EF4-FFF2-40B4-BE49-F238E27FC236}">
                  <a16:creationId xmlns:a16="http://schemas.microsoft.com/office/drawing/2014/main" id="{B409FCE3-8D35-4DCD-A3B8-ACF0AA4E4226}"/>
                </a:ext>
              </a:extLst>
            </p:cNvPr>
            <p:cNvPicPr>
              <a:picLocks noChangeAspect="1"/>
            </p:cNvPicPr>
            <p:nvPr/>
          </p:nvPicPr>
          <p:blipFill>
            <a:blip r:embed="rId3"/>
            <a:stretch>
              <a:fillRect/>
            </a:stretch>
          </p:blipFill>
          <p:spPr>
            <a:xfrm>
              <a:off x="860079" y="415306"/>
              <a:ext cx="3048000" cy="2286000"/>
            </a:xfrm>
            <a:prstGeom prst="rect">
              <a:avLst/>
            </a:prstGeom>
          </p:spPr>
        </p:pic>
        <p:pic>
          <p:nvPicPr>
            <p:cNvPr id="11" name="Picture 10">
              <a:extLst>
                <a:ext uri="{FF2B5EF4-FFF2-40B4-BE49-F238E27FC236}">
                  <a16:creationId xmlns:a16="http://schemas.microsoft.com/office/drawing/2014/main" id="{564A08CB-3001-49A1-BFF5-EBE7ED864BE0}"/>
                </a:ext>
              </a:extLst>
            </p:cNvPr>
            <p:cNvPicPr>
              <a:picLocks noChangeAspect="1"/>
            </p:cNvPicPr>
            <p:nvPr/>
          </p:nvPicPr>
          <p:blipFill>
            <a:blip r:embed="rId4"/>
            <a:stretch>
              <a:fillRect/>
            </a:stretch>
          </p:blipFill>
          <p:spPr>
            <a:xfrm>
              <a:off x="744578" y="3014803"/>
              <a:ext cx="3324266" cy="2839825"/>
            </a:xfrm>
            <a:prstGeom prst="rect">
              <a:avLst/>
            </a:prstGeom>
          </p:spPr>
        </p:pic>
      </p:grpSp>
      <p:grpSp>
        <p:nvGrpSpPr>
          <p:cNvPr id="24" name="Group 23">
            <a:extLst>
              <a:ext uri="{FF2B5EF4-FFF2-40B4-BE49-F238E27FC236}">
                <a16:creationId xmlns:a16="http://schemas.microsoft.com/office/drawing/2014/main" id="{8BDAE3FE-B661-43EF-9BEF-3B7BD966854A}"/>
              </a:ext>
            </a:extLst>
          </p:cNvPr>
          <p:cNvGrpSpPr/>
          <p:nvPr/>
        </p:nvGrpSpPr>
        <p:grpSpPr>
          <a:xfrm>
            <a:off x="221929" y="788465"/>
            <a:ext cx="5083521" cy="5083521"/>
            <a:chOff x="6984748" y="631478"/>
            <a:chExt cx="5083521" cy="5083521"/>
          </a:xfrm>
        </p:grpSpPr>
        <p:pic>
          <p:nvPicPr>
            <p:cNvPr id="13" name="Picture 12">
              <a:extLst>
                <a:ext uri="{FF2B5EF4-FFF2-40B4-BE49-F238E27FC236}">
                  <a16:creationId xmlns:a16="http://schemas.microsoft.com/office/drawing/2014/main" id="{D5CB5029-D761-41EA-9FA1-3E8DC598EEAB}"/>
                </a:ext>
              </a:extLst>
            </p:cNvPr>
            <p:cNvPicPr>
              <a:picLocks noChangeAspect="1"/>
            </p:cNvPicPr>
            <p:nvPr/>
          </p:nvPicPr>
          <p:blipFill>
            <a:blip r:embed="rId5"/>
            <a:stretch>
              <a:fillRect/>
            </a:stretch>
          </p:blipFill>
          <p:spPr>
            <a:xfrm>
              <a:off x="6984748" y="631478"/>
              <a:ext cx="5083521" cy="5083521"/>
            </a:xfrm>
            <a:prstGeom prst="rect">
              <a:avLst/>
            </a:prstGeom>
          </p:spPr>
        </p:pic>
        <p:grpSp>
          <p:nvGrpSpPr>
            <p:cNvPr id="22" name="Group 21">
              <a:extLst>
                <a:ext uri="{FF2B5EF4-FFF2-40B4-BE49-F238E27FC236}">
                  <a16:creationId xmlns:a16="http://schemas.microsoft.com/office/drawing/2014/main" id="{9ABA8117-B8ED-42E8-B3B3-E9734006E241}"/>
                </a:ext>
              </a:extLst>
            </p:cNvPr>
            <p:cNvGrpSpPr/>
            <p:nvPr/>
          </p:nvGrpSpPr>
          <p:grpSpPr>
            <a:xfrm>
              <a:off x="8466229" y="2380871"/>
              <a:ext cx="2352661" cy="3259437"/>
              <a:chOff x="8466229" y="2380871"/>
              <a:chExt cx="2352661" cy="3259437"/>
            </a:xfrm>
          </p:grpSpPr>
          <p:grpSp>
            <p:nvGrpSpPr>
              <p:cNvPr id="19" name="Group 18">
                <a:extLst>
                  <a:ext uri="{FF2B5EF4-FFF2-40B4-BE49-F238E27FC236}">
                    <a16:creationId xmlns:a16="http://schemas.microsoft.com/office/drawing/2014/main" id="{947D0C5A-0FB7-4A9A-94F8-197E3ED81799}"/>
                  </a:ext>
                </a:extLst>
              </p:cNvPr>
              <p:cNvGrpSpPr/>
              <p:nvPr/>
            </p:nvGrpSpPr>
            <p:grpSpPr>
              <a:xfrm>
                <a:off x="8466229" y="2380871"/>
                <a:ext cx="2352661" cy="3259437"/>
                <a:chOff x="8692567" y="2380872"/>
                <a:chExt cx="1847850" cy="2476500"/>
              </a:xfrm>
            </p:grpSpPr>
            <p:pic>
              <p:nvPicPr>
                <p:cNvPr id="16" name="Picture 15">
                  <a:extLst>
                    <a:ext uri="{FF2B5EF4-FFF2-40B4-BE49-F238E27FC236}">
                      <a16:creationId xmlns:a16="http://schemas.microsoft.com/office/drawing/2014/main" id="{422939AA-8302-4CB1-ADC3-C7311306AEE8}"/>
                    </a:ext>
                  </a:extLst>
                </p:cNvPr>
                <p:cNvPicPr>
                  <a:picLocks noChangeAspect="1"/>
                </p:cNvPicPr>
                <p:nvPr/>
              </p:nvPicPr>
              <p:blipFill>
                <a:blip r:embed="rId6"/>
                <a:stretch>
                  <a:fillRect/>
                </a:stretch>
              </p:blipFill>
              <p:spPr>
                <a:xfrm>
                  <a:off x="8692567" y="2380872"/>
                  <a:ext cx="1847850" cy="2476500"/>
                </a:xfrm>
                <a:prstGeom prst="rect">
                  <a:avLst/>
                </a:prstGeom>
              </p:spPr>
            </p:pic>
            <p:pic>
              <p:nvPicPr>
                <p:cNvPr id="18" name="Picture 17">
                  <a:extLst>
                    <a:ext uri="{FF2B5EF4-FFF2-40B4-BE49-F238E27FC236}">
                      <a16:creationId xmlns:a16="http://schemas.microsoft.com/office/drawing/2014/main" id="{124B540A-031C-4D2B-ACEA-E0DBF73E6A04}"/>
                    </a:ext>
                  </a:extLst>
                </p:cNvPr>
                <p:cNvPicPr>
                  <a:picLocks noChangeAspect="1"/>
                </p:cNvPicPr>
                <p:nvPr/>
              </p:nvPicPr>
              <p:blipFill>
                <a:blip r:embed="rId7"/>
                <a:stretch>
                  <a:fillRect/>
                </a:stretch>
              </p:blipFill>
              <p:spPr>
                <a:xfrm>
                  <a:off x="8692567" y="3838197"/>
                  <a:ext cx="1847850" cy="1019175"/>
                </a:xfrm>
                <a:prstGeom prst="rect">
                  <a:avLst/>
                </a:prstGeom>
              </p:spPr>
            </p:pic>
          </p:grpSp>
          <p:sp>
            <p:nvSpPr>
              <p:cNvPr id="21" name="Rectangle 20">
                <a:extLst>
                  <a:ext uri="{FF2B5EF4-FFF2-40B4-BE49-F238E27FC236}">
                    <a16:creationId xmlns:a16="http://schemas.microsoft.com/office/drawing/2014/main" id="{F3038073-81AA-4810-89A1-5118A8AF32C2}"/>
                  </a:ext>
                </a:extLst>
              </p:cNvPr>
              <p:cNvSpPr/>
              <p:nvPr/>
            </p:nvSpPr>
            <p:spPr>
              <a:xfrm>
                <a:off x="8985405" y="3163354"/>
                <a:ext cx="1747319" cy="1358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4" name="Picture 3"/>
          <p:cNvPicPr>
            <a:picLocks noChangeAspect="1"/>
          </p:cNvPicPr>
          <p:nvPr/>
        </p:nvPicPr>
        <p:blipFill>
          <a:blip r:embed="rId8"/>
          <a:stretch>
            <a:fillRect/>
          </a:stretch>
        </p:blipFill>
        <p:spPr>
          <a:xfrm>
            <a:off x="5921562" y="2579078"/>
            <a:ext cx="1879640" cy="1374006"/>
          </a:xfrm>
          <a:prstGeom prst="rect">
            <a:avLst/>
          </a:prstGeom>
        </p:spPr>
      </p:pic>
    </p:spTree>
    <p:extLst>
      <p:ext uri="{BB962C8B-B14F-4D97-AF65-F5344CB8AC3E}">
        <p14:creationId xmlns:p14="http://schemas.microsoft.com/office/powerpoint/2010/main" val="332186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5" presetClass="emph" presetSubtype="0" repeatCount="10000" fill="hold" nodeType="withEffect">
                                  <p:stCondLst>
                                    <p:cond delay="0"/>
                                  </p:stCondLst>
                                  <p:childTnLst>
                                    <p:anim calcmode="discrete" valueType="str">
                                      <p:cBhvr>
                                        <p:cTn id="12" dur="2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405" y="217283"/>
            <a:ext cx="3110025" cy="396047"/>
          </a:xfrm>
        </p:spPr>
        <p:txBody>
          <a:bodyPr>
            <a:noAutofit/>
          </a:bodyPr>
          <a:lstStyle/>
          <a:p>
            <a:r>
              <a:rPr lang="en-US" sz="2000" dirty="0">
                <a:solidFill>
                  <a:srgbClr val="DC4405"/>
                </a:solidFill>
                <a:latin typeface="Stratum2 Medium" panose="020B0506030000020004" pitchFamily="34" charset="0"/>
              </a:rPr>
              <a:t>Faculty Handbook Revision</a:t>
            </a:r>
          </a:p>
        </p:txBody>
      </p:sp>
      <p:sp>
        <p:nvSpPr>
          <p:cNvPr id="3" name="Text Placeholder 2"/>
          <p:cNvSpPr>
            <a:spLocks noGrp="1"/>
          </p:cNvSpPr>
          <p:nvPr>
            <p:ph type="body" idx="1"/>
          </p:nvPr>
        </p:nvSpPr>
        <p:spPr>
          <a:xfrm>
            <a:off x="253489" y="992519"/>
            <a:ext cx="11597489" cy="4542425"/>
          </a:xfrm>
        </p:spPr>
        <p:txBody>
          <a:bodyPr>
            <a:normAutofit/>
          </a:bodyPr>
          <a:lstStyle/>
          <a:p>
            <a:pPr marL="515938" indent="-515938">
              <a:buFont typeface="Wingdings" panose="05000000000000000000" pitchFamily="2" charset="2"/>
              <a:buChar char="v"/>
            </a:pPr>
            <a:r>
              <a:rPr lang="en-US" sz="3200" b="1" u="sng" dirty="0">
                <a:solidFill>
                  <a:srgbClr val="DC4405"/>
                </a:solidFill>
              </a:rPr>
              <a:t>Why revise the Faculty Handbook and why now?</a:t>
            </a:r>
          </a:p>
          <a:p>
            <a:pPr marL="742950" indent="-280988"/>
            <a:endParaRPr lang="en-US" dirty="0"/>
          </a:p>
          <a:p>
            <a:pPr marL="968375" lvl="2" indent="-285750">
              <a:buFont typeface="Wingdings" panose="05000000000000000000" pitchFamily="2" charset="2"/>
              <a:buChar char="Ø"/>
            </a:pPr>
            <a:r>
              <a:rPr lang="en-US" sz="2000" dirty="0">
                <a:solidFill>
                  <a:schemeClr val="tx1"/>
                </a:solidFill>
              </a:rPr>
              <a:t>Portions of the FH are seriously out of date (some references go back to 1940!) </a:t>
            </a:r>
          </a:p>
          <a:p>
            <a:pPr marL="1376363" lvl="2" indent="-285750">
              <a:buFont typeface="Arial" panose="020B0604020202020204" pitchFamily="34" charset="0"/>
              <a:buChar char="•"/>
            </a:pPr>
            <a:r>
              <a:rPr lang="en-US" sz="2000" dirty="0">
                <a:solidFill>
                  <a:schemeClr val="tx1"/>
                </a:solidFill>
              </a:rPr>
              <a:t>References to policies and procedures from the State Board of Higher Education.</a:t>
            </a:r>
          </a:p>
          <a:p>
            <a:pPr marL="1376363" lvl="2" indent="-285750">
              <a:buFont typeface="Arial" panose="020B0604020202020204" pitchFamily="34" charset="0"/>
              <a:buChar char="•"/>
            </a:pPr>
            <a:r>
              <a:rPr lang="en-US" sz="2000" dirty="0">
                <a:solidFill>
                  <a:schemeClr val="tx1"/>
                </a:solidFill>
              </a:rPr>
              <a:t>Updates need to recognize the authority of the OSU Board of Trustees.</a:t>
            </a:r>
          </a:p>
          <a:p>
            <a:pPr marL="1376363" lvl="2" indent="-285750"/>
            <a:endParaRPr lang="en-US" sz="2000" dirty="0">
              <a:solidFill>
                <a:schemeClr val="tx1"/>
              </a:solidFill>
            </a:endParaRPr>
          </a:p>
          <a:p>
            <a:pPr marL="968375" lvl="2" indent="-285750">
              <a:buFont typeface="Wingdings" panose="05000000000000000000" pitchFamily="2" charset="2"/>
              <a:buChar char="Ø"/>
            </a:pPr>
            <a:r>
              <a:rPr lang="en-US" sz="2000" dirty="0">
                <a:solidFill>
                  <a:schemeClr val="tx1"/>
                </a:solidFill>
              </a:rPr>
              <a:t>United Academics of Oregon State University (UAOSU). </a:t>
            </a:r>
          </a:p>
          <a:p>
            <a:pPr marL="1376363" lvl="2" indent="-342900">
              <a:buFont typeface="Arial" panose="020B0604020202020204" pitchFamily="34" charset="0"/>
              <a:buChar char="•"/>
            </a:pPr>
            <a:r>
              <a:rPr lang="en-US" sz="2000" dirty="0">
                <a:solidFill>
                  <a:schemeClr val="tx1"/>
                </a:solidFill>
              </a:rPr>
              <a:t>Changes to the Faculty Handbook are mandated to comply with the Collective Bargaining Agreement (CBA).</a:t>
            </a:r>
          </a:p>
          <a:p>
            <a:pPr marL="1033463" lvl="2"/>
            <a:endParaRPr lang="en-US" sz="2000" dirty="0">
              <a:solidFill>
                <a:schemeClr val="tx1"/>
              </a:solidFill>
            </a:endParaRPr>
          </a:p>
          <a:p>
            <a:pPr marL="968375" lvl="2" indent="-285750">
              <a:buFont typeface="Wingdings" panose="05000000000000000000" pitchFamily="2" charset="2"/>
              <a:buChar char="Ø"/>
            </a:pPr>
            <a:r>
              <a:rPr lang="en-US" sz="2000" dirty="0">
                <a:solidFill>
                  <a:schemeClr val="tx1"/>
                </a:solidFill>
              </a:rPr>
              <a:t>Rick Settersten, Vice Provost for Faculty Affairs, has charged me to lead this revision of the Faculty Handbook. He is actively involved and a participant in all our committee and subcommittee work.</a:t>
            </a:r>
          </a:p>
          <a:p>
            <a:pPr marL="342900" indent="-342900">
              <a:buFont typeface="Wingdings" panose="05000000000000000000" pitchFamily="2" charset="2"/>
              <a:buChar char="§"/>
            </a:pPr>
            <a:endParaRPr lang="en-US" sz="2000" dirty="0">
              <a:solidFill>
                <a:schemeClr val="tx1"/>
              </a:solidFill>
              <a:latin typeface="Stratum2 Regular" panose="020B0506030000020004" pitchFamily="34" charset="0"/>
            </a:endParaRPr>
          </a:p>
          <a:p>
            <a:endParaRPr lang="en-US" dirty="0"/>
          </a:p>
        </p:txBody>
      </p:sp>
      <p:sp>
        <p:nvSpPr>
          <p:cNvPr id="6" name="Rectangle 5">
            <a:extLst>
              <a:ext uri="{FF2B5EF4-FFF2-40B4-BE49-F238E27FC236}">
                <a16:creationId xmlns:a16="http://schemas.microsoft.com/office/drawing/2014/main" id="{5F071AB8-9928-4182-B50B-B029FFE263ED}"/>
              </a:ext>
            </a:extLst>
          </p:cNvPr>
          <p:cNvSpPr/>
          <p:nvPr/>
        </p:nvSpPr>
        <p:spPr>
          <a:xfrm>
            <a:off x="337172" y="6242118"/>
            <a:ext cx="2353593" cy="375552"/>
          </a:xfrm>
          <a:prstGeom prst="rect">
            <a:avLst/>
          </a:prstGeom>
        </p:spPr>
        <p:txBody>
          <a:bodyPr wrap="none">
            <a:spAutoFit/>
          </a:bodyPr>
          <a:lstStyle/>
          <a:p>
            <a:pPr>
              <a:lnSpc>
                <a:spcPct val="107000"/>
              </a:lnSpc>
              <a:spcAft>
                <a:spcPts val="800"/>
              </a:spcAft>
            </a:pPr>
            <a:r>
              <a:rPr lang="en-US" dirty="0">
                <a:solidFill>
                  <a:schemeClr val="bg1"/>
                </a:solidFill>
              </a:rPr>
              <a:t>Office of Faculty Affairs</a:t>
            </a:r>
          </a:p>
        </p:txBody>
      </p:sp>
    </p:spTree>
    <p:extLst>
      <p:ext uri="{BB962C8B-B14F-4D97-AF65-F5344CB8AC3E}">
        <p14:creationId xmlns:p14="http://schemas.microsoft.com/office/powerpoint/2010/main" val="179137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405" y="217283"/>
            <a:ext cx="3110025" cy="396047"/>
          </a:xfrm>
        </p:spPr>
        <p:txBody>
          <a:bodyPr>
            <a:noAutofit/>
          </a:bodyPr>
          <a:lstStyle/>
          <a:p>
            <a:r>
              <a:rPr lang="en-US" sz="2000" dirty="0">
                <a:solidFill>
                  <a:srgbClr val="DC4405"/>
                </a:solidFill>
                <a:latin typeface="Stratum2 Medium" panose="020B0506030000020004" pitchFamily="34" charset="0"/>
              </a:rPr>
              <a:t>Faculty Handbook Revision</a:t>
            </a:r>
          </a:p>
        </p:txBody>
      </p:sp>
      <p:sp>
        <p:nvSpPr>
          <p:cNvPr id="3" name="Text Placeholder 2"/>
          <p:cNvSpPr>
            <a:spLocks noGrp="1"/>
          </p:cNvSpPr>
          <p:nvPr>
            <p:ph type="body" idx="1"/>
          </p:nvPr>
        </p:nvSpPr>
        <p:spPr>
          <a:xfrm>
            <a:off x="729935" y="678439"/>
            <a:ext cx="10732129" cy="5102769"/>
          </a:xfrm>
        </p:spPr>
        <p:txBody>
          <a:bodyPr>
            <a:normAutofit fontScale="25000" lnSpcReduction="20000"/>
          </a:bodyPr>
          <a:lstStyle/>
          <a:p>
            <a:endParaRPr lang="en-US" sz="3200" b="1" u="sng" dirty="0">
              <a:solidFill>
                <a:srgbClr val="0070C0"/>
              </a:solidFill>
            </a:endParaRPr>
          </a:p>
          <a:p>
            <a:endParaRPr lang="en-US" dirty="0"/>
          </a:p>
          <a:p>
            <a:pPr marL="515938" indent="-515938">
              <a:buFont typeface="Wingdings" panose="05000000000000000000" pitchFamily="2" charset="2"/>
              <a:buChar char="v"/>
            </a:pPr>
            <a:r>
              <a:rPr lang="en-US" sz="12800" b="1" u="sng" dirty="0">
                <a:solidFill>
                  <a:srgbClr val="DC4405"/>
                </a:solidFill>
              </a:rPr>
              <a:t>What is the process?</a:t>
            </a:r>
          </a:p>
          <a:p>
            <a:endParaRPr lang="en-US" sz="4300" dirty="0">
              <a:solidFill>
                <a:srgbClr val="DC4405"/>
              </a:solidFill>
            </a:endParaRPr>
          </a:p>
          <a:p>
            <a:pPr marL="742950" indent="-285750">
              <a:lnSpc>
                <a:spcPct val="120000"/>
              </a:lnSpc>
              <a:spcBef>
                <a:spcPts val="0"/>
              </a:spcBef>
              <a:buFont typeface="Wingdings" panose="05000000000000000000" pitchFamily="2" charset="2"/>
              <a:buChar char="Ø"/>
            </a:pPr>
            <a:r>
              <a:rPr lang="en-US" sz="8000" dirty="0">
                <a:solidFill>
                  <a:schemeClr val="tx1"/>
                </a:solidFill>
              </a:rPr>
              <a:t>A joint Faculty Handbook Revision Committee (FHRC) has been formed with representation from both Faculty Senate (President and Past President; Chair of FS P&amp;T Committee) and Faculty Affairs. </a:t>
            </a:r>
            <a:endParaRPr lang="en-US" sz="3200" dirty="0">
              <a:solidFill>
                <a:schemeClr val="tx1"/>
              </a:solidFill>
            </a:endParaRPr>
          </a:p>
          <a:p>
            <a:pPr marL="1203325" lvl="1" indent="-288925">
              <a:lnSpc>
                <a:spcPct val="120000"/>
              </a:lnSpc>
              <a:spcBef>
                <a:spcPts val="0"/>
              </a:spcBef>
              <a:buFont typeface="Arial" panose="020B0604020202020204" pitchFamily="34" charset="0"/>
              <a:buChar char="•"/>
            </a:pPr>
            <a:endParaRPr lang="en-US" sz="3200" dirty="0">
              <a:solidFill>
                <a:schemeClr val="tx1"/>
              </a:solidFill>
            </a:endParaRPr>
          </a:p>
          <a:p>
            <a:pPr marL="1203325" lvl="1" indent="-288925">
              <a:lnSpc>
                <a:spcPct val="120000"/>
              </a:lnSpc>
              <a:spcBef>
                <a:spcPts val="0"/>
              </a:spcBef>
              <a:buFont typeface="Arial" panose="020B0604020202020204" pitchFamily="34" charset="0"/>
              <a:buChar char="•"/>
            </a:pPr>
            <a:r>
              <a:rPr lang="en-US" sz="8000" dirty="0">
                <a:solidFill>
                  <a:schemeClr val="tx1"/>
                </a:solidFill>
              </a:rPr>
              <a:t>Subcommittees of the FHRC have been formed to address specific topics in the handbook, e.g.:</a:t>
            </a:r>
          </a:p>
          <a:p>
            <a:pPr marL="1660525" lvl="2" indent="-288925">
              <a:lnSpc>
                <a:spcPct val="120000"/>
              </a:lnSpc>
              <a:spcBef>
                <a:spcPts val="0"/>
              </a:spcBef>
              <a:buFont typeface="Arial" panose="020B0604020202020204" pitchFamily="34" charset="0"/>
              <a:buChar char="•"/>
            </a:pPr>
            <a:r>
              <a:rPr lang="en-US" sz="7800" dirty="0">
                <a:solidFill>
                  <a:schemeClr val="tx1"/>
                </a:solidFill>
              </a:rPr>
              <a:t>Innovation &amp; Entrepreneurship (</a:t>
            </a:r>
            <a:r>
              <a:rPr lang="en-US" sz="7800" u="sng" dirty="0">
                <a:solidFill>
                  <a:schemeClr val="tx1"/>
                </a:solidFill>
              </a:rPr>
              <a:t>PTIE</a:t>
            </a:r>
            <a:r>
              <a:rPr lang="en-US" sz="7800" dirty="0">
                <a:solidFill>
                  <a:schemeClr val="tx1"/>
                </a:solidFill>
              </a:rPr>
              <a:t>) (Rich Carter and Tuba Ozkan-Haller co-chairs).</a:t>
            </a:r>
          </a:p>
          <a:p>
            <a:pPr marL="1660525" lvl="2" indent="-288925">
              <a:lnSpc>
                <a:spcPct val="120000"/>
              </a:lnSpc>
              <a:spcBef>
                <a:spcPts val="0"/>
              </a:spcBef>
              <a:buFont typeface="Arial" panose="020B0604020202020204" pitchFamily="34" charset="0"/>
              <a:buChar char="•"/>
            </a:pPr>
            <a:r>
              <a:rPr lang="en-US" sz="8000" dirty="0">
                <a:solidFill>
                  <a:schemeClr val="tx1"/>
                </a:solidFill>
              </a:rPr>
              <a:t>Student Learning Experience (</a:t>
            </a:r>
            <a:r>
              <a:rPr lang="en-US" sz="8000" u="sng" dirty="0">
                <a:solidFill>
                  <a:schemeClr val="tx1"/>
                </a:solidFill>
              </a:rPr>
              <a:t>SLE</a:t>
            </a:r>
            <a:r>
              <a:rPr lang="en-US" sz="8000" dirty="0">
                <a:solidFill>
                  <a:schemeClr val="tx1"/>
                </a:solidFill>
              </a:rPr>
              <a:t>) instrument and assessment of teaching, represented by Faculty Senate </a:t>
            </a:r>
            <a:r>
              <a:rPr lang="en-US" sz="8000" u="sng" dirty="0">
                <a:solidFill>
                  <a:schemeClr val="tx1"/>
                </a:solidFill>
              </a:rPr>
              <a:t>AOT</a:t>
            </a:r>
            <a:r>
              <a:rPr lang="en-US" sz="8000" dirty="0">
                <a:solidFill>
                  <a:schemeClr val="tx1"/>
                </a:solidFill>
              </a:rPr>
              <a:t> committee (Devon Quick and Regan Gurung).</a:t>
            </a:r>
          </a:p>
          <a:p>
            <a:pPr marL="1196975" indent="-285750">
              <a:lnSpc>
                <a:spcPct val="120000"/>
              </a:lnSpc>
              <a:spcBef>
                <a:spcPts val="0"/>
              </a:spcBef>
              <a:buFont typeface="Arial" panose="020B0604020202020204" pitchFamily="34" charset="0"/>
              <a:buChar char="•"/>
            </a:pPr>
            <a:endParaRPr lang="en-US" sz="8000" dirty="0">
              <a:solidFill>
                <a:schemeClr val="tx1"/>
              </a:solidFill>
            </a:endParaRPr>
          </a:p>
          <a:p>
            <a:pPr marL="742950" indent="-285750">
              <a:buFont typeface="Wingdings" panose="05000000000000000000" pitchFamily="2" charset="2"/>
              <a:buChar char="Ø"/>
            </a:pPr>
            <a:r>
              <a:rPr lang="en-US" sz="8000" dirty="0">
                <a:solidFill>
                  <a:schemeClr val="tx1"/>
                </a:solidFill>
              </a:rPr>
              <a:t>Periodic updates to Faculty Senate Executive Committee and the Faculty Senate.</a:t>
            </a:r>
          </a:p>
        </p:txBody>
      </p:sp>
      <p:sp>
        <p:nvSpPr>
          <p:cNvPr id="6" name="Rectangle 5">
            <a:extLst>
              <a:ext uri="{FF2B5EF4-FFF2-40B4-BE49-F238E27FC236}">
                <a16:creationId xmlns:a16="http://schemas.microsoft.com/office/drawing/2014/main" id="{5F071AB8-9928-4182-B50B-B029FFE263ED}"/>
              </a:ext>
            </a:extLst>
          </p:cNvPr>
          <p:cNvSpPr/>
          <p:nvPr/>
        </p:nvSpPr>
        <p:spPr>
          <a:xfrm>
            <a:off x="337172" y="6242118"/>
            <a:ext cx="2353593" cy="375552"/>
          </a:xfrm>
          <a:prstGeom prst="rect">
            <a:avLst/>
          </a:prstGeom>
        </p:spPr>
        <p:txBody>
          <a:bodyPr wrap="none">
            <a:spAutoFit/>
          </a:bodyPr>
          <a:lstStyle/>
          <a:p>
            <a:pPr>
              <a:lnSpc>
                <a:spcPct val="107000"/>
              </a:lnSpc>
              <a:spcAft>
                <a:spcPts val="800"/>
              </a:spcAft>
            </a:pPr>
            <a:r>
              <a:rPr lang="en-US" dirty="0">
                <a:solidFill>
                  <a:schemeClr val="bg1"/>
                </a:solidFill>
              </a:rPr>
              <a:t>Office of Faculty Affairs</a:t>
            </a:r>
          </a:p>
        </p:txBody>
      </p:sp>
    </p:spTree>
    <p:extLst>
      <p:ext uri="{BB962C8B-B14F-4D97-AF65-F5344CB8AC3E}">
        <p14:creationId xmlns:p14="http://schemas.microsoft.com/office/powerpoint/2010/main" val="928602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405" y="217283"/>
            <a:ext cx="3110025" cy="396047"/>
          </a:xfrm>
        </p:spPr>
        <p:txBody>
          <a:bodyPr>
            <a:noAutofit/>
          </a:bodyPr>
          <a:lstStyle/>
          <a:p>
            <a:r>
              <a:rPr lang="en-US" sz="2000" dirty="0">
                <a:solidFill>
                  <a:srgbClr val="DC4405"/>
                </a:solidFill>
                <a:latin typeface="Stratum2 Medium" panose="020B0506030000020004" pitchFamily="34" charset="0"/>
              </a:rPr>
              <a:t>Faculty Handbook Revision</a:t>
            </a:r>
          </a:p>
        </p:txBody>
      </p:sp>
      <p:sp>
        <p:nvSpPr>
          <p:cNvPr id="3" name="Text Placeholder 2"/>
          <p:cNvSpPr>
            <a:spLocks noGrp="1"/>
          </p:cNvSpPr>
          <p:nvPr>
            <p:ph type="body" idx="1"/>
          </p:nvPr>
        </p:nvSpPr>
        <p:spPr>
          <a:xfrm>
            <a:off x="729935" y="1010626"/>
            <a:ext cx="10732129" cy="4542425"/>
          </a:xfrm>
        </p:spPr>
        <p:txBody>
          <a:bodyPr>
            <a:normAutofit fontScale="85000" lnSpcReduction="20000"/>
          </a:bodyPr>
          <a:lstStyle/>
          <a:p>
            <a:pPr marL="515938" indent="-515938">
              <a:buFont typeface="Wingdings" panose="05000000000000000000" pitchFamily="2" charset="2"/>
              <a:buChar char="v"/>
            </a:pPr>
            <a:r>
              <a:rPr lang="en-US" sz="3800" b="1" u="sng" dirty="0">
                <a:solidFill>
                  <a:srgbClr val="DC4405"/>
                </a:solidFill>
              </a:rPr>
              <a:t>What are the range of issues being addressed?</a:t>
            </a:r>
          </a:p>
          <a:p>
            <a:pPr marL="342900" indent="-342900">
              <a:buFont typeface="+mj-lt"/>
              <a:buAutoNum type="arabicPeriod" startAt="2"/>
            </a:pPr>
            <a:endParaRPr lang="en-US" dirty="0">
              <a:solidFill>
                <a:schemeClr val="tx1"/>
              </a:solidFill>
            </a:endParaRPr>
          </a:p>
          <a:p>
            <a:pPr marL="742950" indent="-285750">
              <a:buFont typeface="Wingdings" panose="05000000000000000000" pitchFamily="2" charset="2"/>
              <a:buChar char="Ø"/>
            </a:pPr>
            <a:r>
              <a:rPr lang="en-US" dirty="0">
                <a:solidFill>
                  <a:schemeClr val="tx1"/>
                </a:solidFill>
              </a:rPr>
              <a:t>Required new language due to the CBA.</a:t>
            </a:r>
          </a:p>
          <a:p>
            <a:pPr marL="742950" indent="-285750">
              <a:buFont typeface="Wingdings" panose="05000000000000000000" pitchFamily="2" charset="2"/>
              <a:buChar char="Ø"/>
            </a:pPr>
            <a:r>
              <a:rPr lang="en-US" dirty="0">
                <a:solidFill>
                  <a:schemeClr val="tx1"/>
                </a:solidFill>
              </a:rPr>
              <a:t>Development of new criteria and policies for new job titles/ranks, e.g., Research Associate.</a:t>
            </a:r>
          </a:p>
          <a:p>
            <a:pPr marL="742950" indent="-285750">
              <a:buFont typeface="Wingdings" panose="05000000000000000000" pitchFamily="2" charset="2"/>
              <a:buChar char="Ø"/>
            </a:pPr>
            <a:r>
              <a:rPr lang="en-US" dirty="0">
                <a:solidFill>
                  <a:schemeClr val="tx1"/>
                </a:solidFill>
              </a:rPr>
              <a:t>Use of new Student Learning Experience (SLE) instrument in annual reviews and P&amp;T.</a:t>
            </a:r>
          </a:p>
          <a:p>
            <a:pPr marL="742950" indent="-285750">
              <a:buFont typeface="Wingdings" panose="05000000000000000000" pitchFamily="2" charset="2"/>
              <a:buChar char="Ø"/>
            </a:pPr>
            <a:r>
              <a:rPr lang="en-US" dirty="0">
                <a:solidFill>
                  <a:schemeClr val="tx1"/>
                </a:solidFill>
              </a:rPr>
              <a:t>Treatment of issues related to Innovation &amp; Entrepreneurship (PTIE).</a:t>
            </a:r>
          </a:p>
          <a:p>
            <a:pPr marL="742950" indent="-285750">
              <a:buFont typeface="Wingdings" panose="05000000000000000000" pitchFamily="2" charset="2"/>
              <a:buChar char="Ø"/>
            </a:pPr>
            <a:r>
              <a:rPr lang="en-US" dirty="0">
                <a:solidFill>
                  <a:schemeClr val="tx1"/>
                </a:solidFill>
              </a:rPr>
              <a:t>Promotion &amp; Tenure guidelines that need clarity:</a:t>
            </a:r>
          </a:p>
          <a:p>
            <a:pPr marL="1200150" lvl="1" indent="-285750">
              <a:buFont typeface="Wingdings" panose="05000000000000000000" pitchFamily="2" charset="2"/>
              <a:buChar char="Ø"/>
            </a:pPr>
            <a:r>
              <a:rPr lang="en-US" dirty="0">
                <a:solidFill>
                  <a:schemeClr val="tx1"/>
                </a:solidFill>
              </a:rPr>
              <a:t>scores of specific questions posed to the Office of Faculty Affairs from previous P&amp;T committee members and chairs; unit Heads and Associate Deans; feedback from previous P&amp;T workshops</a:t>
            </a:r>
          </a:p>
          <a:p>
            <a:pPr marL="1200150" lvl="1" indent="-285750">
              <a:buFont typeface="Wingdings" panose="05000000000000000000" pitchFamily="2" charset="2"/>
              <a:buChar char="Ø"/>
            </a:pPr>
            <a:r>
              <a:rPr lang="en-US" dirty="0">
                <a:solidFill>
                  <a:schemeClr val="tx1"/>
                </a:solidFill>
              </a:rPr>
              <a:t>years of collective redundancies, policy conflicts, and ambiguity have remained unaddressed</a:t>
            </a:r>
          </a:p>
          <a:p>
            <a:pPr marL="742950" indent="-285750">
              <a:buFont typeface="Wingdings" panose="05000000000000000000" pitchFamily="2" charset="2"/>
              <a:buChar char="Ø"/>
            </a:pPr>
            <a:r>
              <a:rPr lang="en-US" dirty="0">
                <a:solidFill>
                  <a:schemeClr val="tx1"/>
                </a:solidFill>
              </a:rPr>
              <a:t>Modernization of language throughout, e.g., “his or her” to “their”.</a:t>
            </a:r>
          </a:p>
          <a:p>
            <a:pPr marL="742950" indent="-285750">
              <a:buFont typeface="Wingdings" panose="05000000000000000000" pitchFamily="2" charset="2"/>
              <a:buChar char="Ø"/>
            </a:pPr>
            <a:r>
              <a:rPr lang="en-US" dirty="0">
                <a:solidFill>
                  <a:schemeClr val="tx1"/>
                </a:solidFill>
              </a:rPr>
              <a:t>Broadening Emeritus/Emerita to include a third gender-neutral option.</a:t>
            </a:r>
          </a:p>
          <a:p>
            <a:pPr marL="742950" indent="-285750">
              <a:buFont typeface="Wingdings" panose="05000000000000000000" pitchFamily="2" charset="2"/>
              <a:buChar char="Ø"/>
            </a:pPr>
            <a:r>
              <a:rPr lang="en-US" dirty="0">
                <a:solidFill>
                  <a:schemeClr val="tx1"/>
                </a:solidFill>
              </a:rPr>
              <a:t>Make the entire Faculty Handbook more user-friendly and more adapted to online use (e.g., cross-linking and referencing, searchable).</a:t>
            </a:r>
          </a:p>
          <a:p>
            <a:endParaRPr lang="en-US" dirty="0"/>
          </a:p>
        </p:txBody>
      </p:sp>
      <p:sp>
        <p:nvSpPr>
          <p:cNvPr id="6" name="Rectangle 5">
            <a:extLst>
              <a:ext uri="{FF2B5EF4-FFF2-40B4-BE49-F238E27FC236}">
                <a16:creationId xmlns:a16="http://schemas.microsoft.com/office/drawing/2014/main" id="{5F071AB8-9928-4182-B50B-B029FFE263ED}"/>
              </a:ext>
            </a:extLst>
          </p:cNvPr>
          <p:cNvSpPr/>
          <p:nvPr/>
        </p:nvSpPr>
        <p:spPr>
          <a:xfrm>
            <a:off x="337172" y="6242118"/>
            <a:ext cx="2353593" cy="375552"/>
          </a:xfrm>
          <a:prstGeom prst="rect">
            <a:avLst/>
          </a:prstGeom>
        </p:spPr>
        <p:txBody>
          <a:bodyPr wrap="none">
            <a:spAutoFit/>
          </a:bodyPr>
          <a:lstStyle/>
          <a:p>
            <a:pPr>
              <a:lnSpc>
                <a:spcPct val="107000"/>
              </a:lnSpc>
              <a:spcAft>
                <a:spcPts val="800"/>
              </a:spcAft>
            </a:pPr>
            <a:r>
              <a:rPr lang="en-US" dirty="0">
                <a:solidFill>
                  <a:schemeClr val="bg1"/>
                </a:solidFill>
              </a:rPr>
              <a:t>Office of Faculty Affairs</a:t>
            </a:r>
          </a:p>
        </p:txBody>
      </p:sp>
    </p:spTree>
    <p:extLst>
      <p:ext uri="{BB962C8B-B14F-4D97-AF65-F5344CB8AC3E}">
        <p14:creationId xmlns:p14="http://schemas.microsoft.com/office/powerpoint/2010/main" val="1854045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5405" y="217283"/>
            <a:ext cx="3110025" cy="396047"/>
          </a:xfrm>
        </p:spPr>
        <p:txBody>
          <a:bodyPr>
            <a:noAutofit/>
          </a:bodyPr>
          <a:lstStyle/>
          <a:p>
            <a:r>
              <a:rPr lang="en-US" sz="2000" dirty="0">
                <a:solidFill>
                  <a:srgbClr val="DC4405"/>
                </a:solidFill>
                <a:latin typeface="Stratum2 Medium" panose="020B0506030000020004" pitchFamily="34" charset="0"/>
              </a:rPr>
              <a:t>Faculty Handbook Revision</a:t>
            </a:r>
          </a:p>
        </p:txBody>
      </p:sp>
      <p:sp>
        <p:nvSpPr>
          <p:cNvPr id="3" name="Text Placeholder 2"/>
          <p:cNvSpPr>
            <a:spLocks noGrp="1"/>
          </p:cNvSpPr>
          <p:nvPr>
            <p:ph type="body" idx="1"/>
          </p:nvPr>
        </p:nvSpPr>
        <p:spPr>
          <a:xfrm>
            <a:off x="729935" y="568105"/>
            <a:ext cx="10732129" cy="4375087"/>
          </a:xfrm>
        </p:spPr>
        <p:txBody>
          <a:bodyPr>
            <a:normAutofit/>
          </a:bodyPr>
          <a:lstStyle/>
          <a:p>
            <a:endParaRPr lang="en-US" dirty="0"/>
          </a:p>
          <a:p>
            <a:pPr marL="515938" indent="-515938">
              <a:buFont typeface="Wingdings" panose="05000000000000000000" pitchFamily="2" charset="2"/>
              <a:buChar char="v"/>
            </a:pPr>
            <a:r>
              <a:rPr lang="en-US" sz="3200" b="1" u="sng" dirty="0">
                <a:solidFill>
                  <a:srgbClr val="DC4405"/>
                </a:solidFill>
              </a:rPr>
              <a:t>Timeline </a:t>
            </a:r>
          </a:p>
          <a:p>
            <a:pPr marL="55563"/>
            <a:endParaRPr lang="en-US" sz="1400" u="sng" dirty="0">
              <a:solidFill>
                <a:srgbClr val="DC4405"/>
              </a:solidFill>
            </a:endParaRPr>
          </a:p>
          <a:p>
            <a:pPr marL="684213" indent="-285750">
              <a:buFont typeface="Wingdings" panose="05000000000000000000" pitchFamily="2" charset="2"/>
              <a:buChar char="Ø"/>
            </a:pPr>
            <a:r>
              <a:rPr lang="en-US" sz="2000" dirty="0">
                <a:solidFill>
                  <a:schemeClr val="tx1"/>
                </a:solidFill>
              </a:rPr>
              <a:t>Some of these changes need to be implemented for the next round; others require a longer time-frame. </a:t>
            </a:r>
          </a:p>
          <a:p>
            <a:pPr marL="684213" indent="-285750">
              <a:buFont typeface="Wingdings" panose="05000000000000000000" pitchFamily="2" charset="2"/>
              <a:buChar char="Ø"/>
            </a:pPr>
            <a:r>
              <a:rPr lang="en-US" sz="2000" dirty="0">
                <a:solidFill>
                  <a:schemeClr val="tx1"/>
                </a:solidFill>
              </a:rPr>
              <a:t>Some require a more involved set of stakeholders and deliberations; others are straightforward.</a:t>
            </a:r>
            <a:endParaRPr lang="en-US" sz="800" dirty="0">
              <a:solidFill>
                <a:schemeClr val="tx1"/>
              </a:solidFill>
            </a:endParaRPr>
          </a:p>
          <a:p>
            <a:pPr marL="398463"/>
            <a:endParaRPr lang="en-US" sz="800" dirty="0">
              <a:solidFill>
                <a:schemeClr val="tx1"/>
              </a:solidFill>
            </a:endParaRPr>
          </a:p>
          <a:p>
            <a:pPr marL="684213" indent="-222250">
              <a:buFont typeface="Wingdings" panose="05000000000000000000" pitchFamily="2" charset="2"/>
              <a:buChar char="Ø"/>
            </a:pPr>
            <a:r>
              <a:rPr lang="en-US" sz="2000" u="sng" dirty="0">
                <a:solidFill>
                  <a:schemeClr val="tx1"/>
                </a:solidFill>
              </a:rPr>
              <a:t>Goal</a:t>
            </a:r>
            <a:r>
              <a:rPr lang="en-US" sz="2000" dirty="0">
                <a:solidFill>
                  <a:schemeClr val="tx1"/>
                </a:solidFill>
              </a:rPr>
              <a:t>: A semi-revised version available this spring in time for the next P&amp;T cycle.</a:t>
            </a:r>
            <a:endParaRPr lang="en-US" sz="800" dirty="0">
              <a:solidFill>
                <a:schemeClr val="tx1"/>
              </a:solidFill>
            </a:endParaRPr>
          </a:p>
          <a:p>
            <a:pPr marL="461963"/>
            <a:endParaRPr lang="en-US" sz="800" dirty="0">
              <a:solidFill>
                <a:schemeClr val="tx1"/>
              </a:solidFill>
            </a:endParaRPr>
          </a:p>
          <a:p>
            <a:pPr marL="684213" indent="-222250">
              <a:buFont typeface="Wingdings" panose="05000000000000000000" pitchFamily="2" charset="2"/>
              <a:buChar char="Ø"/>
            </a:pPr>
            <a:r>
              <a:rPr lang="en-US" sz="2000" u="sng" dirty="0">
                <a:solidFill>
                  <a:schemeClr val="tx1"/>
                </a:solidFill>
              </a:rPr>
              <a:t>Longer-term Goal</a:t>
            </a:r>
            <a:r>
              <a:rPr lang="en-US" sz="2000" dirty="0">
                <a:solidFill>
                  <a:schemeClr val="tx1"/>
                </a:solidFill>
              </a:rPr>
              <a:t>: The Faculty Handbook becomes a living document updated annually as needed.</a:t>
            </a:r>
          </a:p>
        </p:txBody>
      </p:sp>
      <p:sp>
        <p:nvSpPr>
          <p:cNvPr id="6" name="Rectangle 5">
            <a:extLst>
              <a:ext uri="{FF2B5EF4-FFF2-40B4-BE49-F238E27FC236}">
                <a16:creationId xmlns:a16="http://schemas.microsoft.com/office/drawing/2014/main" id="{5F071AB8-9928-4182-B50B-B029FFE263ED}"/>
              </a:ext>
            </a:extLst>
          </p:cNvPr>
          <p:cNvSpPr/>
          <p:nvPr/>
        </p:nvSpPr>
        <p:spPr>
          <a:xfrm>
            <a:off x="337172" y="6242118"/>
            <a:ext cx="2353593" cy="375552"/>
          </a:xfrm>
          <a:prstGeom prst="rect">
            <a:avLst/>
          </a:prstGeom>
        </p:spPr>
        <p:txBody>
          <a:bodyPr wrap="none">
            <a:spAutoFit/>
          </a:bodyPr>
          <a:lstStyle/>
          <a:p>
            <a:pPr>
              <a:lnSpc>
                <a:spcPct val="107000"/>
              </a:lnSpc>
              <a:spcAft>
                <a:spcPts val="800"/>
              </a:spcAft>
            </a:pPr>
            <a:r>
              <a:rPr lang="en-US" dirty="0">
                <a:solidFill>
                  <a:schemeClr val="bg1"/>
                </a:solidFill>
              </a:rPr>
              <a:t>Office of Faculty Affairs</a:t>
            </a:r>
          </a:p>
        </p:txBody>
      </p:sp>
    </p:spTree>
    <p:extLst>
      <p:ext uri="{BB962C8B-B14F-4D97-AF65-F5344CB8AC3E}">
        <p14:creationId xmlns:p14="http://schemas.microsoft.com/office/powerpoint/2010/main" val="3959731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brand_fonts" id="{B16C2C15-9AD1-B940-8C11-4BAA75C206BC}" vid="{6FADB13D-0780-3E45-AB4C-D2EC804FAA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Presentation_template-brand_fonts</Template>
  <TotalTime>4737</TotalTime>
  <Words>764</Words>
  <Application>Microsoft Office PowerPoint</Application>
  <PresentationFormat>Widescreen</PresentationFormat>
  <Paragraphs>89</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Calibri</vt:lpstr>
      <vt:lpstr>KievitPro-Regular</vt:lpstr>
      <vt:lpstr>Rufina-Stencil-Bold</vt:lpstr>
      <vt:lpstr>Stratum2 Bold</vt:lpstr>
      <vt:lpstr>Stratum2 Medium</vt:lpstr>
      <vt:lpstr>Stratum2 Regular</vt:lpstr>
      <vt:lpstr>Wingdings</vt:lpstr>
      <vt:lpstr>Office Theme</vt:lpstr>
      <vt:lpstr>Faculty Handbook revision   Presented by  bob Mason Associate vice provost for FACULTY development</vt:lpstr>
      <vt:lpstr>Faculty Handbook Revision</vt:lpstr>
      <vt:lpstr>Faculty Handbook Revision</vt:lpstr>
      <vt:lpstr>Faculty Handbook Revision</vt:lpstr>
      <vt:lpstr>Faculty Handbook Revision</vt:lpstr>
      <vt:lpstr>Faculty Handbook Revision</vt:lpstr>
      <vt:lpstr>Faculty Handbook Revision</vt:lpstr>
      <vt:lpstr>Faculty Handbook Revision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academy:  Promotion and tenure  Presented by susan Capalbo, senior vice provost for academic affairs</dc:title>
  <dc:creator>Support</dc:creator>
  <cp:lastModifiedBy>Nunnemaker, Vickie</cp:lastModifiedBy>
  <cp:revision>105</cp:revision>
  <cp:lastPrinted>2019-11-05T17:01:27Z</cp:lastPrinted>
  <dcterms:created xsi:type="dcterms:W3CDTF">2017-06-12T16:24:47Z</dcterms:created>
  <dcterms:modified xsi:type="dcterms:W3CDTF">2022-02-10T16:48:12Z</dcterms:modified>
</cp:coreProperties>
</file>