
<file path=[Content_Types].xml><?xml version="1.0" encoding="utf-8"?>
<Types xmlns="http://schemas.openxmlformats.org/package/2006/content-types">
  <Default Extension="jpeg" ContentType="image/jpeg"/>
  <Default Extension="jpg" ContentType="image/jp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sldIdLst>
    <p:sldId id="264" r:id="rId2"/>
    <p:sldId id="292" r:id="rId3"/>
    <p:sldId id="293" r:id="rId4"/>
    <p:sldId id="289" r:id="rId5"/>
    <p:sldId id="284" r:id="rId6"/>
    <p:sldId id="290" r:id="rId7"/>
    <p:sldId id="285" r:id="rId8"/>
    <p:sldId id="291" r:id="rId9"/>
    <p:sldId id="281" r:id="rId10"/>
    <p:sldId id="282" r:id="rId11"/>
    <p:sldId id="269" r:id="rId12"/>
    <p:sldId id="27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F09"/>
    <a:srgbClr val="DC4405"/>
    <a:srgbClr val="000000"/>
    <a:srgbClr val="F1EEEB"/>
    <a:srgbClr val="004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54" autoAdjust="0"/>
  </p:normalViewPr>
  <p:slideViewPr>
    <p:cSldViewPr snapToGrid="0" snapToObjects="1">
      <p:cViewPr varScale="1">
        <p:scale>
          <a:sx n="102" d="100"/>
          <a:sy n="102" d="100"/>
        </p:scale>
        <p:origin x="120" y="390"/>
      </p:cViewPr>
      <p:guideLst>
        <p:guide orient="horz" pos="2160"/>
        <p:guide pos="3840"/>
      </p:guideLst>
    </p:cSldViewPr>
  </p:slideViewPr>
  <p:notesTextViewPr>
    <p:cViewPr>
      <p:scale>
        <a:sx n="3" d="2"/>
        <a:sy n="3" d="2"/>
      </p:scale>
      <p:origin x="0" y="0"/>
    </p:cViewPr>
  </p:notesTextViewPr>
  <p:notesViewPr>
    <p:cSldViewPr snapToGrid="0" snapToObjects="1">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baseline="0" dirty="0">
                <a:solidFill>
                  <a:schemeClr val="accent1">
                    <a:lumMod val="75000"/>
                  </a:schemeClr>
                </a:solidFill>
              </a:rPr>
              <a:t>Recruitments</a:t>
            </a:r>
            <a:endParaRPr lang="en-US" dirty="0">
              <a:solidFill>
                <a:schemeClr val="accent1">
                  <a:lumMod val="75000"/>
                </a:schemeClr>
              </a:solidFill>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Column2</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4CC6-43AA-98FB-5C9E51EC0CDB}"/>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4CC6-43AA-98FB-5C9E51EC0CDB}"/>
              </c:ext>
            </c:extLst>
          </c:dPt>
          <c:dLbls>
            <c:dLbl>
              <c:idx val="0"/>
              <c:layout>
                <c:manualLayout>
                  <c:x val="0.17966714215297236"/>
                  <c:y val="1.973788062199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C6-43AA-98FB-5C9E51EC0CDB}"/>
                </c:ext>
              </c:extLst>
            </c:dLbl>
            <c:dLbl>
              <c:idx val="1"/>
              <c:layout>
                <c:manualLayout>
                  <c:x val="-0.23422784155678089"/>
                  <c:y val="4.59071550322480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C6-43AA-98FB-5C9E51EC0CDB}"/>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No Check Required</c:v>
                </c:pt>
                <c:pt idx="1">
                  <c:v>Check Required</c:v>
                </c:pt>
              </c:strCache>
            </c:strRef>
          </c:cat>
          <c:val>
            <c:numRef>
              <c:f>Sheet1!$B$2:$B$3</c:f>
              <c:numCache>
                <c:formatCode>0.00%</c:formatCode>
                <c:ptCount val="2"/>
                <c:pt idx="0">
                  <c:v>0.40600000000000003</c:v>
                </c:pt>
                <c:pt idx="1">
                  <c:v>0.59399999999999997</c:v>
                </c:pt>
              </c:numCache>
            </c:numRef>
          </c:val>
          <c:extLst>
            <c:ext xmlns:c16="http://schemas.microsoft.com/office/drawing/2014/chart" uri="{C3380CC4-5D6E-409C-BE32-E72D297353CC}">
              <c16:uniqueId val="{00000004-4CC6-43AA-98FB-5C9E51EC0CDB}"/>
            </c:ext>
          </c:extLst>
        </c:ser>
        <c:dLbls>
          <c:showLegendKey val="0"/>
          <c:showVal val="0"/>
          <c:showCatName val="0"/>
          <c:showSerName val="0"/>
          <c:showPercent val="0"/>
          <c:showBubbleSize val="0"/>
          <c:showLeaderLines val="1"/>
        </c:dLbls>
        <c:firstSliceAng val="213"/>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a:solidFill>
                  <a:schemeClr val="accent1">
                    <a:lumMod val="75000"/>
                  </a:schemeClr>
                </a:solidFill>
              </a:rPr>
              <a:t>Background</a:t>
            </a:r>
            <a:r>
              <a:rPr lang="en-US" baseline="0" dirty="0">
                <a:solidFill>
                  <a:schemeClr val="accent1">
                    <a:lumMod val="75000"/>
                  </a:schemeClr>
                </a:solidFill>
              </a:rPr>
              <a:t> Check Results</a:t>
            </a:r>
            <a:endParaRPr lang="en-US" dirty="0">
              <a:solidFill>
                <a:schemeClr val="accent1">
                  <a:lumMod val="75000"/>
                </a:schemeClr>
              </a:solidFill>
            </a:endParaRP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AFCD-4A1C-97B7-24C0E483ED32}"/>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AFCD-4A1C-97B7-24C0E483ED32}"/>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AFCD-4A1C-97B7-24C0E483ED32}"/>
              </c:ext>
            </c:extLst>
          </c:dPt>
          <c:dLbls>
            <c:dLbl>
              <c:idx val="0"/>
              <c:layout>
                <c:manualLayout>
                  <c:x val="0.15367387859537707"/>
                  <c:y val="-0.1298232868811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CD-4A1C-97B7-24C0E483ED32}"/>
                </c:ext>
              </c:extLst>
            </c:dLbl>
            <c:dLbl>
              <c:idx val="1"/>
              <c:layout>
                <c:manualLayout>
                  <c:x val="2.4922241896182615E-2"/>
                  <c:y val="-2.6471793858895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CD-4A1C-97B7-24C0E483ED32}"/>
                </c:ext>
              </c:extLst>
            </c:dLbl>
            <c:dLbl>
              <c:idx val="2"/>
              <c:layout>
                <c:manualLayout>
                  <c:x val="4.6417542098600537E-2"/>
                  <c:y val="7.3239193361679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CD-4A1C-97B7-24C0E483ED32}"/>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No Findings</c:v>
                </c:pt>
                <c:pt idx="1">
                  <c:v>Findings</c:v>
                </c:pt>
                <c:pt idx="2">
                  <c:v>Ineligble for Hire into Position</c:v>
                </c:pt>
              </c:strCache>
            </c:strRef>
          </c:cat>
          <c:val>
            <c:numRef>
              <c:f>Sheet1!$B$2:$B$4</c:f>
              <c:numCache>
                <c:formatCode>0%</c:formatCode>
                <c:ptCount val="3"/>
                <c:pt idx="0" formatCode="0.00%">
                  <c:v>0.97799999999999998</c:v>
                </c:pt>
                <c:pt idx="1">
                  <c:v>0.02</c:v>
                </c:pt>
                <c:pt idx="2" formatCode="0.00%">
                  <c:v>2E-3</c:v>
                </c:pt>
              </c:numCache>
            </c:numRef>
          </c:val>
          <c:extLst>
            <c:ext xmlns:c16="http://schemas.microsoft.com/office/drawing/2014/chart" uri="{C3380CC4-5D6E-409C-BE32-E72D297353CC}">
              <c16:uniqueId val="{00000006-AFCD-4A1C-97B7-24C0E483ED32}"/>
            </c:ext>
          </c:extLst>
        </c:ser>
        <c:dLbls>
          <c:showLegendKey val="0"/>
          <c:showVal val="0"/>
          <c:showCatName val="0"/>
          <c:showSerName val="0"/>
          <c:showPercent val="0"/>
          <c:showBubbleSize val="0"/>
          <c:showLeaderLines val="1"/>
        </c:dLbls>
        <c:firstSliceAng val="62"/>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8A0696-E8A4-5E47-B426-CB2DE1C28947}" type="datetimeFigureOut">
              <a:rPr lang="en-US" smtClean="0"/>
              <a:t>1/11/2023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A39D37-EB39-9B49-85DF-DD837FDB43E8}" type="slidenum">
              <a:rPr lang="en-US" smtClean="0"/>
              <a:t>‹#›</a:t>
            </a:fld>
            <a:endParaRPr lang="en-US"/>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a:p>
        </p:txBody>
      </p:sp>
    </p:spTree>
    <p:extLst>
      <p:ext uri="{BB962C8B-B14F-4D97-AF65-F5344CB8AC3E}">
        <p14:creationId xmlns:p14="http://schemas.microsoft.com/office/powerpoint/2010/main" val="33841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1</a:t>
            </a:fld>
            <a:endParaRPr lang="en-US"/>
          </a:p>
        </p:txBody>
      </p:sp>
    </p:spTree>
    <p:extLst>
      <p:ext uri="{BB962C8B-B14F-4D97-AF65-F5344CB8AC3E}">
        <p14:creationId xmlns:p14="http://schemas.microsoft.com/office/powerpoint/2010/main" val="209039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276120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8</a:t>
            </a:fld>
            <a:endParaRPr lang="en-US"/>
          </a:p>
        </p:txBody>
      </p:sp>
    </p:spTree>
    <p:extLst>
      <p:ext uri="{BB962C8B-B14F-4D97-AF65-F5344CB8AC3E}">
        <p14:creationId xmlns:p14="http://schemas.microsoft.com/office/powerpoint/2010/main" val="24740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9</a:t>
            </a:fld>
            <a:endParaRPr lang="en-US"/>
          </a:p>
        </p:txBody>
      </p:sp>
    </p:spTree>
    <p:extLst>
      <p:ext uri="{BB962C8B-B14F-4D97-AF65-F5344CB8AC3E}">
        <p14:creationId xmlns:p14="http://schemas.microsoft.com/office/powerpoint/2010/main" val="36310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10</a:t>
            </a:fld>
            <a:endParaRPr lang="en-US"/>
          </a:p>
        </p:txBody>
      </p:sp>
    </p:spTree>
    <p:extLst>
      <p:ext uri="{BB962C8B-B14F-4D97-AF65-F5344CB8AC3E}">
        <p14:creationId xmlns:p14="http://schemas.microsoft.com/office/powerpoint/2010/main" val="2430468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latin typeface="Georgia" panose="02040502050405020303" pitchFamily="18"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or department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latin typeface="Georgia" panose="02040502050405020303"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latin typeface="Georgia" panose="02040502050405020303"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a:t>OREGON STATE UNIVERSITY</a:t>
            </a:r>
            <a:endParaRPr lang="en-US" dirty="0"/>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649" r:id="rId2"/>
    <p:sldLayoutId id="2147483677" r:id="rId3"/>
    <p:sldLayoutId id="2147483678" r:id="rId4"/>
    <p:sldLayoutId id="2147483681" r:id="rId5"/>
    <p:sldLayoutId id="2147483669" r:id="rId6"/>
    <p:sldLayoutId id="2147483687" r:id="rId7"/>
    <p:sldLayoutId id="2147483690" r:id="rId8"/>
    <p:sldLayoutId id="2147483693" r:id="rId9"/>
    <p:sldLayoutId id="2147483696" r:id="rId10"/>
    <p:sldLayoutId id="2147483699" r:id="rId11"/>
    <p:sldLayoutId id="2147483702" r:id="rId12"/>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video" Target="../media/media2.mp4"/></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r.oregonstate.edu/employees/background-check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066800" y="1347202"/>
            <a:ext cx="9778999" cy="3480716"/>
          </a:xfrm>
        </p:spPr>
        <p:txBody>
          <a:bodyPr anchor="ctr">
            <a:normAutofit/>
          </a:bodyPr>
          <a:lstStyle/>
          <a:p>
            <a:r>
              <a:rPr lang="en-US" sz="6000" cap="none" dirty="0"/>
              <a:t>Enhancements to the OSU Background Check Program</a:t>
            </a:r>
          </a:p>
        </p:txBody>
      </p:sp>
      <p:sp>
        <p:nvSpPr>
          <p:cNvPr id="9" name="Subtitle 8"/>
          <p:cNvSpPr>
            <a:spLocks noGrp="1"/>
          </p:cNvSpPr>
          <p:nvPr>
            <p:ph type="subTitle" idx="1"/>
          </p:nvPr>
        </p:nvSpPr>
        <p:spPr/>
        <p:txBody>
          <a:bodyPr>
            <a:noAutofit/>
          </a:bodyPr>
          <a:lstStyle/>
          <a:p>
            <a:pPr>
              <a:lnSpc>
                <a:spcPct val="100000"/>
              </a:lnSpc>
              <a:spcBef>
                <a:spcPts val="0"/>
              </a:spcBef>
            </a:pPr>
            <a:r>
              <a:rPr lang="en-US" sz="2200" dirty="0">
                <a:latin typeface="+mj-lt"/>
              </a:rPr>
              <a:t>University Human Resources</a:t>
            </a:r>
          </a:p>
          <a:p>
            <a:pPr>
              <a:lnSpc>
                <a:spcPct val="100000"/>
              </a:lnSpc>
              <a:spcBef>
                <a:spcPts val="0"/>
              </a:spcBef>
            </a:pPr>
            <a:r>
              <a:rPr lang="en-US" sz="2200" dirty="0">
                <a:effectLst/>
                <a:latin typeface="+mj-lt"/>
                <a:ea typeface="Calibri" panose="020F0502020204030204" pitchFamily="34" charset="0"/>
              </a:rPr>
              <a:t>Faculty Senate Presentation</a:t>
            </a:r>
          </a:p>
          <a:p>
            <a:pPr>
              <a:lnSpc>
                <a:spcPct val="100000"/>
              </a:lnSpc>
              <a:spcBef>
                <a:spcPts val="0"/>
              </a:spcBef>
            </a:pPr>
            <a:r>
              <a:rPr lang="en-US" sz="2200" dirty="0">
                <a:effectLst/>
                <a:latin typeface="+mj-lt"/>
                <a:ea typeface="Calibri" panose="020F0502020204030204" pitchFamily="34" charset="0"/>
              </a:rPr>
              <a:t>January 12, 2023</a:t>
            </a:r>
            <a:endParaRPr lang="en-US" sz="2200" dirty="0">
              <a:latin typeface="+mj-lt"/>
            </a:endParaRPr>
          </a:p>
        </p:txBody>
      </p:sp>
      <p:sp>
        <p:nvSpPr>
          <p:cNvPr id="2" name="TextBox 1">
            <a:extLst>
              <a:ext uri="{FF2B5EF4-FFF2-40B4-BE49-F238E27FC236}">
                <a16:creationId xmlns:a16="http://schemas.microsoft.com/office/drawing/2014/main" id="{3AE83A77-ED3C-4771-A8A1-A7E33EFB3C1A}"/>
              </a:ext>
            </a:extLst>
          </p:cNvPr>
          <p:cNvSpPr txBox="1"/>
          <p:nvPr/>
        </p:nvSpPr>
        <p:spPr>
          <a:xfrm>
            <a:off x="10534650" y="5210175"/>
            <a:ext cx="1552575" cy="307777"/>
          </a:xfrm>
          <a:prstGeom prst="rect">
            <a:avLst/>
          </a:prstGeom>
          <a:noFill/>
        </p:spPr>
        <p:txBody>
          <a:bodyPr wrap="square" rtlCol="0">
            <a:spAutoFit/>
          </a:bodyPr>
          <a:lstStyle/>
          <a:p>
            <a:pPr algn="r"/>
            <a:r>
              <a:rPr lang="en-US" sz="1400" dirty="0">
                <a:solidFill>
                  <a:schemeClr val="accent1">
                    <a:lumMod val="75000"/>
                  </a:schemeClr>
                </a:solidFill>
              </a:rPr>
              <a:t>11/07/2022</a:t>
            </a:r>
          </a:p>
        </p:txBody>
      </p:sp>
    </p:spTree>
    <p:extLst>
      <p:ext uri="{BB962C8B-B14F-4D97-AF65-F5344CB8AC3E}">
        <p14:creationId xmlns:p14="http://schemas.microsoft.com/office/powerpoint/2010/main" val="208732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12488-4F5A-4593-8141-6DE2700D14F6}"/>
              </a:ext>
            </a:extLst>
          </p:cNvPr>
          <p:cNvSpPr>
            <a:spLocks noGrp="1"/>
          </p:cNvSpPr>
          <p:nvPr>
            <p:ph type="title"/>
          </p:nvPr>
        </p:nvSpPr>
        <p:spPr>
          <a:xfrm>
            <a:off x="590550" y="365125"/>
            <a:ext cx="10763250" cy="1325563"/>
          </a:xfrm>
        </p:spPr>
        <p:txBody>
          <a:bodyPr/>
          <a:lstStyle/>
          <a:p>
            <a:r>
              <a:rPr lang="en-US" dirty="0"/>
              <a:t>Deeper Dive – Improved Transparency</a:t>
            </a:r>
          </a:p>
        </p:txBody>
      </p:sp>
      <p:sp>
        <p:nvSpPr>
          <p:cNvPr id="2" name="Footer Placeholder 1">
            <a:extLst>
              <a:ext uri="{FF2B5EF4-FFF2-40B4-BE49-F238E27FC236}">
                <a16:creationId xmlns:a16="http://schemas.microsoft.com/office/drawing/2014/main" id="{6EFCB1FD-3CFC-4526-8C6A-D7C2BCD19377}"/>
              </a:ext>
            </a:extLst>
          </p:cNvPr>
          <p:cNvSpPr>
            <a:spLocks noGrp="1"/>
          </p:cNvSpPr>
          <p:nvPr>
            <p:ph type="ftr" sz="quarter" idx="11"/>
          </p:nvPr>
        </p:nvSpPr>
        <p:spPr/>
        <p:txBody>
          <a:bodyPr/>
          <a:lstStyle/>
          <a:p>
            <a:r>
              <a:rPr lang="en-US"/>
              <a:t>OREGON STATE UNIVERSITY</a:t>
            </a:r>
            <a:endParaRPr lang="en-US" dirty="0"/>
          </a:p>
        </p:txBody>
      </p:sp>
      <p:sp>
        <p:nvSpPr>
          <p:cNvPr id="3" name="Slide Number Placeholder 2">
            <a:extLst>
              <a:ext uri="{FF2B5EF4-FFF2-40B4-BE49-F238E27FC236}">
                <a16:creationId xmlns:a16="http://schemas.microsoft.com/office/drawing/2014/main" id="{6E8AD200-62E8-4A11-8994-7232BF3374D4}"/>
              </a:ext>
            </a:extLst>
          </p:cNvPr>
          <p:cNvSpPr>
            <a:spLocks noGrp="1"/>
          </p:cNvSpPr>
          <p:nvPr>
            <p:ph type="sldNum" sz="quarter" idx="12"/>
          </p:nvPr>
        </p:nvSpPr>
        <p:spPr/>
        <p:txBody>
          <a:bodyPr/>
          <a:lstStyle/>
          <a:p>
            <a:fld id="{AAB6004F-53F9-E74D-AC89-56EA63355CB3}" type="slidenum">
              <a:rPr lang="en-US" smtClean="0"/>
              <a:pPr/>
              <a:t>9</a:t>
            </a:fld>
            <a:endParaRPr lang="en-US" dirty="0"/>
          </a:p>
        </p:txBody>
      </p:sp>
      <p:pic>
        <p:nvPicPr>
          <p:cNvPr id="8" name="Screen Recording 7">
            <a:hlinkClick r:id="" action="ppaction://media"/>
            <a:extLst>
              <a:ext uri="{FF2B5EF4-FFF2-40B4-BE49-F238E27FC236}">
                <a16:creationId xmlns:a16="http://schemas.microsoft.com/office/drawing/2014/main" id="{DEA5CCCC-C243-45E5-BC5E-FC8D187FFFAE}"/>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90550" y="1901311"/>
            <a:ext cx="5257444" cy="3261240"/>
          </a:xfrm>
          <a:prstGeom prst="rect">
            <a:avLst/>
          </a:prstGeom>
          <a:ln>
            <a:noFill/>
          </a:ln>
          <a:effectLst>
            <a:outerShdw blurRad="190500" algn="tl" rotWithShape="0">
              <a:srgbClr val="000000">
                <a:alpha val="70000"/>
              </a:srgbClr>
            </a:outerShdw>
          </a:effectLst>
        </p:spPr>
      </p:pic>
      <p:pic>
        <p:nvPicPr>
          <p:cNvPr id="12" name="Screen Recording 11">
            <a:hlinkClick r:id="" action="ppaction://media"/>
            <a:extLst>
              <a:ext uri="{FF2B5EF4-FFF2-40B4-BE49-F238E27FC236}">
                <a16:creationId xmlns:a16="http://schemas.microsoft.com/office/drawing/2014/main" id="{F3E567C2-C6A8-4903-8EA5-C672CE6E2431}"/>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212632" y="1901311"/>
            <a:ext cx="5207843" cy="3261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35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06"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95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530B-4B02-4063-B698-23595C54E3D0}"/>
              </a:ext>
            </a:extLst>
          </p:cNvPr>
          <p:cNvSpPr>
            <a:spLocks noGrp="1"/>
          </p:cNvSpPr>
          <p:nvPr>
            <p:ph type="title"/>
          </p:nvPr>
        </p:nvSpPr>
        <p:spPr/>
        <p:txBody>
          <a:bodyPr/>
          <a:lstStyle/>
          <a:p>
            <a:r>
              <a:rPr lang="en-US" dirty="0"/>
              <a:t>Additional Project Deliverables</a:t>
            </a:r>
          </a:p>
        </p:txBody>
      </p:sp>
      <p:sp>
        <p:nvSpPr>
          <p:cNvPr id="3" name="Content Placeholder 2">
            <a:extLst>
              <a:ext uri="{FF2B5EF4-FFF2-40B4-BE49-F238E27FC236}">
                <a16:creationId xmlns:a16="http://schemas.microsoft.com/office/drawing/2014/main" id="{11652F01-D1AC-4877-8CB3-B9BFEC10A992}"/>
              </a:ext>
            </a:extLst>
          </p:cNvPr>
          <p:cNvSpPr>
            <a:spLocks noGrp="1"/>
          </p:cNvSpPr>
          <p:nvPr>
            <p:ph idx="1"/>
          </p:nvPr>
        </p:nvSpPr>
        <p:spPr/>
        <p:txBody>
          <a:bodyPr/>
          <a:lstStyle/>
          <a:p>
            <a:r>
              <a:rPr lang="en-US" dirty="0"/>
              <a:t>Consolidated policy, including updates and expansions</a:t>
            </a:r>
          </a:p>
          <a:p>
            <a:r>
              <a:rPr lang="en-US" dirty="0"/>
              <a:t>Background check vendor review and implementation</a:t>
            </a:r>
          </a:p>
          <a:p>
            <a:pPr marL="0" indent="0">
              <a:buNone/>
            </a:pPr>
            <a:endParaRPr lang="en-US" dirty="0"/>
          </a:p>
          <a:p>
            <a:pPr marL="0" indent="0">
              <a:buNone/>
            </a:pPr>
            <a:r>
              <a:rPr lang="en-US" dirty="0"/>
              <a:t>End of calendar year 2023: </a:t>
            </a:r>
          </a:p>
          <a:p>
            <a:r>
              <a:rPr lang="en-US" dirty="0"/>
              <a:t>Centralize all administrative functions related to volunteers within HR Compliance</a:t>
            </a:r>
          </a:p>
          <a:p>
            <a:r>
              <a:rPr lang="en-US" dirty="0"/>
              <a:t>Continue research of best practices related to background checks </a:t>
            </a:r>
          </a:p>
        </p:txBody>
      </p:sp>
      <p:sp>
        <p:nvSpPr>
          <p:cNvPr id="4" name="Footer Placeholder 3">
            <a:extLst>
              <a:ext uri="{FF2B5EF4-FFF2-40B4-BE49-F238E27FC236}">
                <a16:creationId xmlns:a16="http://schemas.microsoft.com/office/drawing/2014/main" id="{42AB5A46-1A05-4844-A0A6-46B9D179AEBB}"/>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21FA2C2B-4182-43F8-8ECA-CCF777D9C9B2}"/>
              </a:ext>
            </a:extLst>
          </p:cNvPr>
          <p:cNvSpPr>
            <a:spLocks noGrp="1"/>
          </p:cNvSpPr>
          <p:nvPr>
            <p:ph type="sldNum" sz="quarter" idx="12"/>
          </p:nvPr>
        </p:nvSpPr>
        <p:spPr/>
        <p:txBody>
          <a:bodyPr/>
          <a:lstStyle/>
          <a:p>
            <a:fld id="{AAB6004F-53F9-E74D-AC89-56EA63355CB3}" type="slidenum">
              <a:rPr lang="en-US" smtClean="0"/>
              <a:pPr/>
              <a:t>10</a:t>
            </a:fld>
            <a:endParaRPr lang="en-US" dirty="0"/>
          </a:p>
        </p:txBody>
      </p:sp>
    </p:spTree>
    <p:extLst>
      <p:ext uri="{BB962C8B-B14F-4D97-AF65-F5344CB8AC3E}">
        <p14:creationId xmlns:p14="http://schemas.microsoft.com/office/powerpoint/2010/main" val="320732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3C50C3-0EA8-DDCD-99FD-82F502207AFF}"/>
              </a:ext>
            </a:extLst>
          </p:cNvPr>
          <p:cNvSpPr>
            <a:spLocks noGrp="1"/>
          </p:cNvSpPr>
          <p:nvPr>
            <p:ph type="ftr" sz="quarter" idx="11"/>
          </p:nvPr>
        </p:nvSpPr>
        <p:spPr/>
        <p:txBody>
          <a:bodyPr/>
          <a:lstStyle/>
          <a:p>
            <a:r>
              <a:rPr lang="en-US"/>
              <a:t>OREGON STATE UNIVERSITY</a:t>
            </a:r>
            <a:endParaRPr lang="en-US" dirty="0"/>
          </a:p>
        </p:txBody>
      </p:sp>
      <p:sp>
        <p:nvSpPr>
          <p:cNvPr id="3" name="Slide Number Placeholder 2">
            <a:extLst>
              <a:ext uri="{FF2B5EF4-FFF2-40B4-BE49-F238E27FC236}">
                <a16:creationId xmlns:a16="http://schemas.microsoft.com/office/drawing/2014/main" id="{22C7FD69-9398-70D7-9ACB-B14F746E00C6}"/>
              </a:ext>
            </a:extLst>
          </p:cNvPr>
          <p:cNvSpPr>
            <a:spLocks noGrp="1"/>
          </p:cNvSpPr>
          <p:nvPr>
            <p:ph type="sldNum" sz="quarter" idx="12"/>
          </p:nvPr>
        </p:nvSpPr>
        <p:spPr/>
        <p:txBody>
          <a:bodyPr/>
          <a:lstStyle/>
          <a:p>
            <a:fld id="{AAB6004F-53F9-E74D-AC89-56EA63355CB3}" type="slidenum">
              <a:rPr lang="en-US" smtClean="0"/>
              <a:pPr/>
              <a:t>11</a:t>
            </a:fld>
            <a:endParaRPr lang="en-US" dirty="0"/>
          </a:p>
        </p:txBody>
      </p:sp>
      <p:sp>
        <p:nvSpPr>
          <p:cNvPr id="5" name="object 3">
            <a:extLst>
              <a:ext uri="{FF2B5EF4-FFF2-40B4-BE49-F238E27FC236}">
                <a16:creationId xmlns:a16="http://schemas.microsoft.com/office/drawing/2014/main" id="{2A25E254-E6DB-91D1-1DFB-FEDA29FA2506}"/>
              </a:ext>
            </a:extLst>
          </p:cNvPr>
          <p:cNvSpPr>
            <a:spLocks noChangeAspect="1"/>
          </p:cNvSpPr>
          <p:nvPr/>
        </p:nvSpPr>
        <p:spPr>
          <a:xfrm>
            <a:off x="1161349" y="777240"/>
            <a:ext cx="9445301" cy="5303520"/>
          </a:xfrm>
          <a:prstGeom prst="rect">
            <a:avLst/>
          </a:prstGeom>
          <a:blipFill>
            <a:blip r:embed="rId2"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19234650-2A6D-57C9-352A-26F3B69BF8A9}"/>
              </a:ext>
            </a:extLst>
          </p:cNvPr>
          <p:cNvPicPr>
            <a:picLocks noChangeAspect="1"/>
          </p:cNvPicPr>
          <p:nvPr/>
        </p:nvPicPr>
        <p:blipFill>
          <a:blip r:embed="rId3"/>
          <a:stretch>
            <a:fillRect/>
          </a:stretch>
        </p:blipFill>
        <p:spPr>
          <a:xfrm>
            <a:off x="9265414" y="5586941"/>
            <a:ext cx="1341236" cy="493819"/>
          </a:xfrm>
          <a:prstGeom prst="rect">
            <a:avLst/>
          </a:prstGeom>
        </p:spPr>
      </p:pic>
    </p:spTree>
    <p:extLst>
      <p:ext uri="{BB962C8B-B14F-4D97-AF65-F5344CB8AC3E}">
        <p14:creationId xmlns:p14="http://schemas.microsoft.com/office/powerpoint/2010/main" val="390158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AAF7130-3B43-46FD-A4B2-E1D55AA155EF}"/>
              </a:ext>
            </a:extLst>
          </p:cNvPr>
          <p:cNvSpPr>
            <a:spLocks noGrp="1"/>
          </p:cNvSpPr>
          <p:nvPr>
            <p:ph type="title"/>
          </p:nvPr>
        </p:nvSpPr>
        <p:spPr/>
        <p:txBody>
          <a:bodyPr/>
          <a:lstStyle/>
          <a:p>
            <a:r>
              <a:rPr lang="en-US" dirty="0"/>
              <a:t>Agenda</a:t>
            </a:r>
          </a:p>
        </p:txBody>
      </p:sp>
      <p:sp>
        <p:nvSpPr>
          <p:cNvPr id="24" name="Content Placeholder 23">
            <a:extLst>
              <a:ext uri="{FF2B5EF4-FFF2-40B4-BE49-F238E27FC236}">
                <a16:creationId xmlns:a16="http://schemas.microsoft.com/office/drawing/2014/main" id="{1B60872B-55C8-48BE-ABB6-734CC8FF791E}"/>
              </a:ext>
            </a:extLst>
          </p:cNvPr>
          <p:cNvSpPr>
            <a:spLocks noGrp="1"/>
          </p:cNvSpPr>
          <p:nvPr>
            <p:ph idx="1"/>
          </p:nvPr>
        </p:nvSpPr>
        <p:spPr>
          <a:xfrm>
            <a:off x="838200" y="1626843"/>
            <a:ext cx="10515600" cy="4351338"/>
          </a:xfrm>
        </p:spPr>
        <p:txBody>
          <a:bodyPr>
            <a:normAutofit/>
          </a:bodyPr>
          <a:lstStyle/>
          <a:p>
            <a:r>
              <a:rPr lang="en-US" dirty="0"/>
              <a:t>Reasons for Updates</a:t>
            </a:r>
          </a:p>
          <a:p>
            <a:r>
              <a:rPr lang="en-US" dirty="0"/>
              <a:t>Current State </a:t>
            </a:r>
          </a:p>
          <a:p>
            <a:r>
              <a:rPr lang="en-US" dirty="0"/>
              <a:t>Future State</a:t>
            </a:r>
          </a:p>
          <a:p>
            <a:r>
              <a:rPr lang="en-US" dirty="0"/>
              <a:t>Questions</a:t>
            </a:r>
          </a:p>
          <a:p>
            <a:pPr marL="0" indent="0">
              <a:buNone/>
            </a:pPr>
            <a:endParaRPr lang="en-US" dirty="0"/>
          </a:p>
        </p:txBody>
      </p:sp>
      <p:sp>
        <p:nvSpPr>
          <p:cNvPr id="4" name="Footer Placeholder 3">
            <a:extLst>
              <a:ext uri="{FF2B5EF4-FFF2-40B4-BE49-F238E27FC236}">
                <a16:creationId xmlns:a16="http://schemas.microsoft.com/office/drawing/2014/main" id="{A7919EB6-196D-48A3-9B23-8CE7CD561D47}"/>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E4876839-55FB-4071-ADE6-8B899924106E}"/>
              </a:ext>
            </a:extLst>
          </p:cNvPr>
          <p:cNvSpPr>
            <a:spLocks noGrp="1"/>
          </p:cNvSpPr>
          <p:nvPr>
            <p:ph type="sldNum" sz="quarter" idx="12"/>
          </p:nvPr>
        </p:nvSpPr>
        <p:spPr/>
        <p:txBody>
          <a:bodyPr/>
          <a:lstStyle/>
          <a:p>
            <a:fld id="{AAB6004F-53F9-E74D-AC89-56EA63355CB3}" type="slidenum">
              <a:rPr lang="en-US" smtClean="0"/>
              <a:pPr/>
              <a:t>1</a:t>
            </a:fld>
            <a:endParaRPr lang="en-US" dirty="0"/>
          </a:p>
        </p:txBody>
      </p:sp>
    </p:spTree>
    <p:extLst>
      <p:ext uri="{BB962C8B-B14F-4D97-AF65-F5344CB8AC3E}">
        <p14:creationId xmlns:p14="http://schemas.microsoft.com/office/powerpoint/2010/main" val="418611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AAF7130-3B43-46FD-A4B2-E1D55AA155EF}"/>
              </a:ext>
            </a:extLst>
          </p:cNvPr>
          <p:cNvSpPr>
            <a:spLocks noGrp="1"/>
          </p:cNvSpPr>
          <p:nvPr>
            <p:ph type="title"/>
          </p:nvPr>
        </p:nvSpPr>
        <p:spPr/>
        <p:txBody>
          <a:bodyPr/>
          <a:lstStyle/>
          <a:p>
            <a:r>
              <a:rPr lang="en-US" dirty="0"/>
              <a:t>Catalysts for Change</a:t>
            </a:r>
          </a:p>
        </p:txBody>
      </p:sp>
      <p:sp>
        <p:nvSpPr>
          <p:cNvPr id="24" name="Content Placeholder 23">
            <a:extLst>
              <a:ext uri="{FF2B5EF4-FFF2-40B4-BE49-F238E27FC236}">
                <a16:creationId xmlns:a16="http://schemas.microsoft.com/office/drawing/2014/main" id="{1B60872B-55C8-48BE-ABB6-734CC8FF791E}"/>
              </a:ext>
            </a:extLst>
          </p:cNvPr>
          <p:cNvSpPr>
            <a:spLocks noGrp="1"/>
          </p:cNvSpPr>
          <p:nvPr>
            <p:ph idx="1"/>
          </p:nvPr>
        </p:nvSpPr>
        <p:spPr>
          <a:xfrm>
            <a:off x="838200" y="1626843"/>
            <a:ext cx="10515600" cy="4351338"/>
          </a:xfrm>
        </p:spPr>
        <p:txBody>
          <a:bodyPr>
            <a:normAutofit lnSpcReduction="10000"/>
          </a:bodyPr>
          <a:lstStyle/>
          <a:p>
            <a:r>
              <a:rPr lang="en-US" dirty="0"/>
              <a:t>Recognize OSU’s responsibility for the safety and security of OSU students and the people of Oregon</a:t>
            </a:r>
          </a:p>
          <a:p>
            <a:r>
              <a:rPr lang="en-US" dirty="0"/>
              <a:t>Minimize chilling effect on potential applicants and volunteers via increased transparency about process </a:t>
            </a:r>
          </a:p>
          <a:p>
            <a:r>
              <a:rPr lang="en-US" dirty="0"/>
              <a:t>Provide opportunity for outreach and tools that encourage understanding of why we check</a:t>
            </a:r>
          </a:p>
          <a:p>
            <a:r>
              <a:rPr lang="en-US" dirty="0"/>
              <a:t>Participate in “don’t pass the harasser” efforts</a:t>
            </a:r>
          </a:p>
          <a:p>
            <a:pPr lvl="0"/>
            <a:r>
              <a:rPr lang="en-US" dirty="0"/>
              <a:t>Timing coincides with new recruitment/sourcing resource in HR and launch of search committee training that emphasizes shared responsibility to mitigate bias and hire based on qualifications</a:t>
            </a:r>
          </a:p>
        </p:txBody>
      </p:sp>
      <p:sp>
        <p:nvSpPr>
          <p:cNvPr id="4" name="Footer Placeholder 3">
            <a:extLst>
              <a:ext uri="{FF2B5EF4-FFF2-40B4-BE49-F238E27FC236}">
                <a16:creationId xmlns:a16="http://schemas.microsoft.com/office/drawing/2014/main" id="{A7919EB6-196D-48A3-9B23-8CE7CD561D47}"/>
              </a:ext>
            </a:extLst>
          </p:cNvPr>
          <p:cNvSpPr>
            <a:spLocks noGrp="1"/>
          </p:cNvSpPr>
          <p:nvPr>
            <p:ph type="ftr" sz="quarter" idx="11"/>
          </p:nvPr>
        </p:nvSpPr>
        <p:spPr/>
        <p:txBody>
          <a:bodyPr/>
          <a:lstStyle/>
          <a:p>
            <a:r>
              <a:rPr lang="en-US" dirty="0"/>
              <a:t>OREGON STATE UNIVERSITY</a:t>
            </a:r>
          </a:p>
        </p:txBody>
      </p:sp>
      <p:sp>
        <p:nvSpPr>
          <p:cNvPr id="5" name="Slide Number Placeholder 4">
            <a:extLst>
              <a:ext uri="{FF2B5EF4-FFF2-40B4-BE49-F238E27FC236}">
                <a16:creationId xmlns:a16="http://schemas.microsoft.com/office/drawing/2014/main" id="{E4876839-55FB-4071-ADE6-8B899924106E}"/>
              </a:ext>
            </a:extLst>
          </p:cNvPr>
          <p:cNvSpPr>
            <a:spLocks noGrp="1"/>
          </p:cNvSpPr>
          <p:nvPr>
            <p:ph type="sldNum" sz="quarter" idx="12"/>
          </p:nvPr>
        </p:nvSpPr>
        <p:spPr/>
        <p:txBody>
          <a:bodyPr/>
          <a:lstStyle/>
          <a:p>
            <a:fld id="{AAB6004F-53F9-E74D-AC89-56EA63355CB3}" type="slidenum">
              <a:rPr lang="en-US" smtClean="0"/>
              <a:pPr/>
              <a:t>2</a:t>
            </a:fld>
            <a:endParaRPr lang="en-US" dirty="0"/>
          </a:p>
        </p:txBody>
      </p:sp>
    </p:spTree>
    <p:extLst>
      <p:ext uri="{BB962C8B-B14F-4D97-AF65-F5344CB8AC3E}">
        <p14:creationId xmlns:p14="http://schemas.microsoft.com/office/powerpoint/2010/main" val="230400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allout: Down Arrow 34">
            <a:extLst>
              <a:ext uri="{FF2B5EF4-FFF2-40B4-BE49-F238E27FC236}">
                <a16:creationId xmlns:a16="http://schemas.microsoft.com/office/drawing/2014/main" id="{19C34B61-7F91-4FE7-B8B1-1FDE759C405C}"/>
              </a:ext>
            </a:extLst>
          </p:cNvPr>
          <p:cNvSpPr/>
          <p:nvPr/>
        </p:nvSpPr>
        <p:spPr>
          <a:xfrm>
            <a:off x="838201" y="3404918"/>
            <a:ext cx="10515600" cy="967058"/>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2">
                    <a:lumMod val="75000"/>
                    <a:lumOff val="25000"/>
                  </a:schemeClr>
                </a:solidFill>
              </a:rPr>
              <a:t>Background Check</a:t>
            </a:r>
          </a:p>
        </p:txBody>
      </p:sp>
      <p:sp>
        <p:nvSpPr>
          <p:cNvPr id="33" name="Flowchart: Process 32">
            <a:extLst>
              <a:ext uri="{FF2B5EF4-FFF2-40B4-BE49-F238E27FC236}">
                <a16:creationId xmlns:a16="http://schemas.microsoft.com/office/drawing/2014/main" id="{F9A67D8C-ADE4-419D-ADAB-4DC509A4B509}"/>
              </a:ext>
            </a:extLst>
          </p:cNvPr>
          <p:cNvSpPr/>
          <p:nvPr/>
        </p:nvSpPr>
        <p:spPr>
          <a:xfrm>
            <a:off x="846140" y="4438652"/>
            <a:ext cx="10515600" cy="171449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US" sz="2400" b="1" dirty="0">
                <a:solidFill>
                  <a:schemeClr val="tx2"/>
                </a:solidFill>
              </a:rPr>
              <a:t>Contribute to the safety and security </a:t>
            </a:r>
            <a:br>
              <a:rPr lang="en-US" sz="2400" b="1" dirty="0">
                <a:solidFill>
                  <a:schemeClr val="tx2"/>
                </a:solidFill>
              </a:rPr>
            </a:br>
            <a:r>
              <a:rPr lang="en-US" sz="2400" b="1" dirty="0">
                <a:solidFill>
                  <a:schemeClr val="tx2"/>
                </a:solidFill>
              </a:rPr>
              <a:t>of our university community and resources</a:t>
            </a:r>
          </a:p>
          <a:p>
            <a:pPr algn="ctr">
              <a:spcAft>
                <a:spcPts val="400"/>
              </a:spcAft>
            </a:pPr>
            <a:r>
              <a:rPr lang="en-US" sz="2400" dirty="0"/>
              <a:t>Upholds commitment to students and the people of Oregon</a:t>
            </a:r>
          </a:p>
        </p:txBody>
      </p:sp>
      <p:sp>
        <p:nvSpPr>
          <p:cNvPr id="34" name="Title 33">
            <a:extLst>
              <a:ext uri="{FF2B5EF4-FFF2-40B4-BE49-F238E27FC236}">
                <a16:creationId xmlns:a16="http://schemas.microsoft.com/office/drawing/2014/main" id="{170FDC60-FFF8-492B-A25C-3F4B717FB985}"/>
              </a:ext>
            </a:extLst>
          </p:cNvPr>
          <p:cNvSpPr>
            <a:spLocks noGrp="1"/>
          </p:cNvSpPr>
          <p:nvPr>
            <p:ph type="title"/>
          </p:nvPr>
        </p:nvSpPr>
        <p:spPr/>
        <p:txBody>
          <a:bodyPr/>
          <a:lstStyle/>
          <a:p>
            <a:r>
              <a:rPr lang="en-US" dirty="0"/>
              <a:t>Rationale</a:t>
            </a:r>
          </a:p>
        </p:txBody>
      </p:sp>
      <p:sp>
        <p:nvSpPr>
          <p:cNvPr id="2" name="Footer Placeholder 1">
            <a:extLst>
              <a:ext uri="{FF2B5EF4-FFF2-40B4-BE49-F238E27FC236}">
                <a16:creationId xmlns:a16="http://schemas.microsoft.com/office/drawing/2014/main" id="{0797028A-29E1-4C2D-9E98-69840FFCA5E4}"/>
              </a:ext>
            </a:extLst>
          </p:cNvPr>
          <p:cNvSpPr>
            <a:spLocks noGrp="1"/>
          </p:cNvSpPr>
          <p:nvPr>
            <p:ph type="ftr" sz="quarter" idx="11"/>
          </p:nvPr>
        </p:nvSpPr>
        <p:spPr/>
        <p:txBody>
          <a:bodyPr/>
          <a:lstStyle/>
          <a:p>
            <a:r>
              <a:rPr lang="en-US" dirty="0"/>
              <a:t>OREGON STATE UNIVERSITY</a:t>
            </a:r>
          </a:p>
        </p:txBody>
      </p:sp>
      <p:sp>
        <p:nvSpPr>
          <p:cNvPr id="3" name="Slide Number Placeholder 2">
            <a:extLst>
              <a:ext uri="{FF2B5EF4-FFF2-40B4-BE49-F238E27FC236}">
                <a16:creationId xmlns:a16="http://schemas.microsoft.com/office/drawing/2014/main" id="{1E4C67E5-35AD-411B-8E4D-7E904677E26E}"/>
              </a:ext>
            </a:extLst>
          </p:cNvPr>
          <p:cNvSpPr>
            <a:spLocks noGrp="1"/>
          </p:cNvSpPr>
          <p:nvPr>
            <p:ph type="sldNum" sz="quarter" idx="12"/>
          </p:nvPr>
        </p:nvSpPr>
        <p:spPr/>
        <p:txBody>
          <a:bodyPr/>
          <a:lstStyle/>
          <a:p>
            <a:fld id="{AAB6004F-53F9-E74D-AC89-56EA63355CB3}" type="slidenum">
              <a:rPr lang="en-US" smtClean="0"/>
              <a:pPr/>
              <a:t>3</a:t>
            </a:fld>
            <a:endParaRPr lang="en-US" dirty="0"/>
          </a:p>
        </p:txBody>
      </p:sp>
      <p:grpSp>
        <p:nvGrpSpPr>
          <p:cNvPr id="42" name="Group 41">
            <a:extLst>
              <a:ext uri="{FF2B5EF4-FFF2-40B4-BE49-F238E27FC236}">
                <a16:creationId xmlns:a16="http://schemas.microsoft.com/office/drawing/2014/main" id="{D9291F6E-0DF4-4B12-8A1B-A99121924F65}"/>
              </a:ext>
            </a:extLst>
          </p:cNvPr>
          <p:cNvGrpSpPr/>
          <p:nvPr/>
        </p:nvGrpSpPr>
        <p:grpSpPr>
          <a:xfrm>
            <a:off x="1990177" y="1839899"/>
            <a:ext cx="8393566" cy="1522323"/>
            <a:chOff x="2685097" y="2235019"/>
            <a:chExt cx="9130030" cy="1522323"/>
          </a:xfrm>
        </p:grpSpPr>
        <p:sp>
          <p:nvSpPr>
            <p:cNvPr id="29" name="Callout: Down Arrow 28">
              <a:extLst>
                <a:ext uri="{FF2B5EF4-FFF2-40B4-BE49-F238E27FC236}">
                  <a16:creationId xmlns:a16="http://schemas.microsoft.com/office/drawing/2014/main" id="{DFC3455B-ED2B-438D-B53A-A9CD8984BD67}"/>
                </a:ext>
              </a:extLst>
            </p:cNvPr>
            <p:cNvSpPr/>
            <p:nvPr/>
          </p:nvSpPr>
          <p:spPr>
            <a:xfrm>
              <a:off x="2685097" y="2235019"/>
              <a:ext cx="2240280" cy="1522323"/>
            </a:xfrm>
            <a:prstGeom prst="downArrowCallout">
              <a:avLst/>
            </a:prstGeom>
            <a:solidFill>
              <a:srgbClr val="D73F0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75000"/>
                      <a:lumOff val="25000"/>
                    </a:schemeClr>
                  </a:solidFill>
                </a:rPr>
                <a:t>Access to protected, confidential or </a:t>
              </a:r>
            </a:p>
            <a:p>
              <a:pPr algn="ctr"/>
              <a:r>
                <a:rPr lang="en-US" sz="1600" dirty="0">
                  <a:solidFill>
                    <a:schemeClr val="tx2">
                      <a:lumMod val="75000"/>
                      <a:lumOff val="25000"/>
                    </a:schemeClr>
                  </a:solidFill>
                </a:rPr>
                <a:t>non-public data</a:t>
              </a:r>
            </a:p>
          </p:txBody>
        </p:sp>
        <p:sp>
          <p:nvSpPr>
            <p:cNvPr id="30" name="Callout: Down Arrow 29">
              <a:extLst>
                <a:ext uri="{FF2B5EF4-FFF2-40B4-BE49-F238E27FC236}">
                  <a16:creationId xmlns:a16="http://schemas.microsoft.com/office/drawing/2014/main" id="{DF6741A5-667B-4917-BBBE-FD2870FDC37E}"/>
                </a:ext>
              </a:extLst>
            </p:cNvPr>
            <p:cNvSpPr/>
            <p:nvPr/>
          </p:nvSpPr>
          <p:spPr>
            <a:xfrm>
              <a:off x="4983797" y="2235019"/>
              <a:ext cx="2240280" cy="1522323"/>
            </a:xfrm>
            <a:prstGeom prst="downArrowCallout">
              <a:avLst/>
            </a:prstGeom>
            <a:solidFill>
              <a:srgbClr val="D73F0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75000"/>
                      <a:lumOff val="25000"/>
                    </a:schemeClr>
                  </a:solidFill>
                </a:rPr>
                <a:t>May involve stewardship of </a:t>
              </a:r>
            </a:p>
            <a:p>
              <a:pPr algn="ctr"/>
              <a:r>
                <a:rPr lang="en-US" sz="1600" dirty="0">
                  <a:solidFill>
                    <a:schemeClr val="tx2">
                      <a:lumMod val="75000"/>
                      <a:lumOff val="25000"/>
                    </a:schemeClr>
                  </a:solidFill>
                </a:rPr>
                <a:t>public funds</a:t>
              </a:r>
            </a:p>
          </p:txBody>
        </p:sp>
        <p:sp>
          <p:nvSpPr>
            <p:cNvPr id="31" name="Callout: Down Arrow 30">
              <a:extLst>
                <a:ext uri="{FF2B5EF4-FFF2-40B4-BE49-F238E27FC236}">
                  <a16:creationId xmlns:a16="http://schemas.microsoft.com/office/drawing/2014/main" id="{22D067D2-E523-4FDC-BCCF-D70DFB21C0BE}"/>
                </a:ext>
              </a:extLst>
            </p:cNvPr>
            <p:cNvSpPr/>
            <p:nvPr/>
          </p:nvSpPr>
          <p:spPr>
            <a:xfrm>
              <a:off x="7279322" y="2235019"/>
              <a:ext cx="2240280" cy="1522323"/>
            </a:xfrm>
            <a:prstGeom prst="downArrowCallout">
              <a:avLst/>
            </a:prstGeom>
            <a:solidFill>
              <a:srgbClr val="D73F0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75000"/>
                      <a:lumOff val="25000"/>
                    </a:schemeClr>
                  </a:solidFill>
                </a:rPr>
                <a:t>May involve access </a:t>
              </a:r>
            </a:p>
            <a:p>
              <a:pPr algn="ctr"/>
              <a:r>
                <a:rPr lang="en-US" sz="1600" dirty="0">
                  <a:solidFill>
                    <a:schemeClr val="tx2">
                      <a:lumMod val="75000"/>
                      <a:lumOff val="25000"/>
                    </a:schemeClr>
                  </a:solidFill>
                </a:rPr>
                <a:t>to minors or vulnerable individuals</a:t>
              </a:r>
            </a:p>
          </p:txBody>
        </p:sp>
        <p:sp>
          <p:nvSpPr>
            <p:cNvPr id="32" name="Callout: Down Arrow 31">
              <a:extLst>
                <a:ext uri="{FF2B5EF4-FFF2-40B4-BE49-F238E27FC236}">
                  <a16:creationId xmlns:a16="http://schemas.microsoft.com/office/drawing/2014/main" id="{4A8EAFCD-4D1A-4CBB-AA4E-C7601BF21BCF}"/>
                </a:ext>
              </a:extLst>
            </p:cNvPr>
            <p:cNvSpPr/>
            <p:nvPr/>
          </p:nvSpPr>
          <p:spPr>
            <a:xfrm>
              <a:off x="9574847" y="2235019"/>
              <a:ext cx="2240280" cy="1522323"/>
            </a:xfrm>
            <a:prstGeom prst="downArrowCallout">
              <a:avLst/>
            </a:prstGeom>
            <a:solidFill>
              <a:srgbClr val="D73F0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75000"/>
                      <a:lumOff val="25000"/>
                    </a:schemeClr>
                  </a:solidFill>
                </a:rPr>
                <a:t>May provide sensitive services to university community members</a:t>
              </a:r>
            </a:p>
          </p:txBody>
        </p:sp>
      </p:grpSp>
    </p:spTree>
    <p:extLst>
      <p:ext uri="{BB962C8B-B14F-4D97-AF65-F5344CB8AC3E}">
        <p14:creationId xmlns:p14="http://schemas.microsoft.com/office/powerpoint/2010/main" val="172432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9B5E59AE-414D-4408-9D94-C559B0C89580}"/>
              </a:ext>
            </a:extLst>
          </p:cNvPr>
          <p:cNvSpPr txBox="1">
            <a:spLocks/>
          </p:cNvSpPr>
          <p:nvPr/>
        </p:nvSpPr>
        <p:spPr>
          <a:xfrm>
            <a:off x="4038600" y="6228581"/>
            <a:ext cx="6680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2"/>
                </a:solidFill>
                <a:latin typeface="Kievit Offc" panose="020B0504030101020102"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STATE UNIVERSITY</a:t>
            </a:r>
          </a:p>
        </p:txBody>
      </p:sp>
      <p:sp>
        <p:nvSpPr>
          <p:cNvPr id="12" name="Slide Number Placeholder 4">
            <a:extLst>
              <a:ext uri="{FF2B5EF4-FFF2-40B4-BE49-F238E27FC236}">
                <a16:creationId xmlns:a16="http://schemas.microsoft.com/office/drawing/2014/main" id="{3655251A-EF52-444E-8C44-013D9A79370C}"/>
              </a:ext>
            </a:extLst>
          </p:cNvPr>
          <p:cNvSpPr txBox="1">
            <a:spLocks/>
          </p:cNvSpPr>
          <p:nvPr/>
        </p:nvSpPr>
        <p:spPr>
          <a:xfrm>
            <a:off x="10625777" y="6237534"/>
            <a:ext cx="635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2"/>
                </a:solidFill>
                <a:latin typeface="Kievit Offc" panose="020B0504030101020102"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B6004F-53F9-E74D-AC89-56EA63355CB3}" type="slidenum">
              <a:rPr lang="en-US" smtClean="0"/>
              <a:pPr/>
              <a:t>4</a:t>
            </a:fld>
            <a:endParaRPr lang="en-US" dirty="0"/>
          </a:p>
        </p:txBody>
      </p:sp>
      <p:sp>
        <p:nvSpPr>
          <p:cNvPr id="13" name="Content Placeholder 2">
            <a:extLst>
              <a:ext uri="{FF2B5EF4-FFF2-40B4-BE49-F238E27FC236}">
                <a16:creationId xmlns:a16="http://schemas.microsoft.com/office/drawing/2014/main" id="{76FC4175-7AE0-4466-94F7-5F56769CF5AC}"/>
              </a:ext>
            </a:extLst>
          </p:cNvPr>
          <p:cNvSpPr txBox="1">
            <a:spLocks/>
          </p:cNvSpPr>
          <p:nvPr/>
        </p:nvSpPr>
        <p:spPr>
          <a:xfrm>
            <a:off x="520700" y="463752"/>
            <a:ext cx="11026032" cy="5762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dirty="0">
                <a:solidFill>
                  <a:schemeClr val="tx2"/>
                </a:solidFill>
                <a:latin typeface="Georgia" panose="02040502050405020303" pitchFamily="18" charset="0"/>
              </a:rPr>
              <a:t>Priority: </a:t>
            </a:r>
            <a:br>
              <a:rPr lang="en-US" sz="4400" dirty="0">
                <a:solidFill>
                  <a:schemeClr val="tx2"/>
                </a:solidFill>
                <a:latin typeface="Georgia" panose="02040502050405020303" pitchFamily="18" charset="0"/>
              </a:rPr>
            </a:br>
            <a:r>
              <a:rPr lang="en-US" sz="4000" dirty="0">
                <a:solidFill>
                  <a:schemeClr val="tx2"/>
                </a:solidFill>
                <a:latin typeface="Georgia" panose="02040502050405020303" pitchFamily="18" charset="0"/>
              </a:rPr>
              <a:t>Advancing a Safe and Inclusive Environment </a:t>
            </a:r>
          </a:p>
          <a:p>
            <a:pPr marL="0" indent="0">
              <a:buFont typeface="Arial"/>
              <a:buNone/>
            </a:pPr>
            <a:endParaRPr lang="en-US" sz="4400" dirty="0">
              <a:solidFill>
                <a:schemeClr val="tx2"/>
              </a:solidFill>
              <a:latin typeface="Georgia" panose="02040502050405020303" pitchFamily="18" charset="0"/>
            </a:endParaRPr>
          </a:p>
        </p:txBody>
      </p:sp>
      <p:sp>
        <p:nvSpPr>
          <p:cNvPr id="14" name="TextBox 13">
            <a:extLst>
              <a:ext uri="{FF2B5EF4-FFF2-40B4-BE49-F238E27FC236}">
                <a16:creationId xmlns:a16="http://schemas.microsoft.com/office/drawing/2014/main" id="{35A9CE19-C561-461F-A448-0541B91504B0}"/>
              </a:ext>
            </a:extLst>
          </p:cNvPr>
          <p:cNvSpPr txBox="1"/>
          <p:nvPr/>
        </p:nvSpPr>
        <p:spPr>
          <a:xfrm>
            <a:off x="790773" y="2119992"/>
            <a:ext cx="2306337" cy="400110"/>
          </a:xfrm>
          <a:prstGeom prst="rect">
            <a:avLst/>
          </a:prstGeom>
          <a:noFill/>
        </p:spPr>
        <p:txBody>
          <a:bodyPr wrap="square" rtlCol="0">
            <a:spAutoFit/>
          </a:bodyPr>
          <a:lstStyle/>
          <a:p>
            <a:r>
              <a:rPr lang="en-US" sz="2000" b="1" dirty="0"/>
              <a:t>Safe Environment </a:t>
            </a:r>
          </a:p>
        </p:txBody>
      </p:sp>
      <p:sp>
        <p:nvSpPr>
          <p:cNvPr id="15" name="TextBox 14">
            <a:extLst>
              <a:ext uri="{FF2B5EF4-FFF2-40B4-BE49-F238E27FC236}">
                <a16:creationId xmlns:a16="http://schemas.microsoft.com/office/drawing/2014/main" id="{7966F8A6-A121-4686-A28E-5922D1A6AF94}"/>
              </a:ext>
            </a:extLst>
          </p:cNvPr>
          <p:cNvSpPr txBox="1"/>
          <p:nvPr/>
        </p:nvSpPr>
        <p:spPr>
          <a:xfrm>
            <a:off x="8476063" y="2110743"/>
            <a:ext cx="2467214" cy="369332"/>
          </a:xfrm>
          <a:prstGeom prst="rect">
            <a:avLst/>
          </a:prstGeom>
          <a:noFill/>
        </p:spPr>
        <p:txBody>
          <a:bodyPr wrap="none" rtlCol="0">
            <a:spAutoFit/>
          </a:bodyPr>
          <a:lstStyle/>
          <a:p>
            <a:r>
              <a:rPr lang="en-US" b="1" dirty="0"/>
              <a:t>Inclusive Environment </a:t>
            </a:r>
          </a:p>
        </p:txBody>
      </p:sp>
      <p:sp>
        <p:nvSpPr>
          <p:cNvPr id="16" name="TextBox 15">
            <a:extLst>
              <a:ext uri="{FF2B5EF4-FFF2-40B4-BE49-F238E27FC236}">
                <a16:creationId xmlns:a16="http://schemas.microsoft.com/office/drawing/2014/main" id="{5D9EBD08-87FD-4E1C-959D-57BA6EDDC89D}"/>
              </a:ext>
            </a:extLst>
          </p:cNvPr>
          <p:cNvSpPr txBox="1"/>
          <p:nvPr/>
        </p:nvSpPr>
        <p:spPr>
          <a:xfrm>
            <a:off x="3396917" y="2264329"/>
            <a:ext cx="5017784" cy="400110"/>
          </a:xfrm>
          <a:prstGeom prst="rect">
            <a:avLst/>
          </a:prstGeom>
          <a:noFill/>
        </p:spPr>
        <p:txBody>
          <a:bodyPr wrap="square" rtlCol="0">
            <a:spAutoFit/>
          </a:bodyPr>
          <a:lstStyle/>
          <a:p>
            <a:pPr algn="ctr"/>
            <a:r>
              <a:rPr lang="en-US" sz="2000" b="1" dirty="0"/>
              <a:t>Managing Priority Tensions</a:t>
            </a:r>
          </a:p>
        </p:txBody>
      </p:sp>
      <p:sp>
        <p:nvSpPr>
          <p:cNvPr id="17" name="TextBox 16">
            <a:extLst>
              <a:ext uri="{FF2B5EF4-FFF2-40B4-BE49-F238E27FC236}">
                <a16:creationId xmlns:a16="http://schemas.microsoft.com/office/drawing/2014/main" id="{B202DE98-72B2-4113-9D8E-176DF59353AA}"/>
              </a:ext>
            </a:extLst>
          </p:cNvPr>
          <p:cNvSpPr txBox="1"/>
          <p:nvPr/>
        </p:nvSpPr>
        <p:spPr>
          <a:xfrm>
            <a:off x="741838" y="3046499"/>
            <a:ext cx="2868448" cy="2862322"/>
          </a:xfrm>
          <a:prstGeom prst="rect">
            <a:avLst/>
          </a:prstGeom>
          <a:noFill/>
        </p:spPr>
        <p:txBody>
          <a:bodyPr wrap="square" rtlCol="0">
            <a:spAutoFit/>
          </a:bodyPr>
          <a:lstStyle/>
          <a:p>
            <a:pPr algn="ctr"/>
            <a:r>
              <a:rPr lang="en-US" u="sng" dirty="0">
                <a:solidFill>
                  <a:schemeClr val="tx2"/>
                </a:solidFill>
              </a:rPr>
              <a:t>Strategy</a:t>
            </a:r>
          </a:p>
          <a:p>
            <a:r>
              <a:rPr lang="en-US" dirty="0">
                <a:solidFill>
                  <a:schemeClr val="tx2"/>
                </a:solidFill>
              </a:rPr>
              <a:t>Require criminal records and a sex offender registry check for those employees and volunteers with access to protected data, stewardship of public funds, access to minors, or who provide sensitive services to members of the community. </a:t>
            </a:r>
          </a:p>
        </p:txBody>
      </p:sp>
      <p:sp>
        <p:nvSpPr>
          <p:cNvPr id="18" name="TextBox 17">
            <a:extLst>
              <a:ext uri="{FF2B5EF4-FFF2-40B4-BE49-F238E27FC236}">
                <a16:creationId xmlns:a16="http://schemas.microsoft.com/office/drawing/2014/main" id="{5A4E57F2-AB5A-46B4-A982-71072F3CB449}"/>
              </a:ext>
            </a:extLst>
          </p:cNvPr>
          <p:cNvSpPr txBox="1"/>
          <p:nvPr/>
        </p:nvSpPr>
        <p:spPr>
          <a:xfrm>
            <a:off x="8476063" y="2485100"/>
            <a:ext cx="2868448" cy="646331"/>
          </a:xfrm>
          <a:prstGeom prst="rect">
            <a:avLst/>
          </a:prstGeom>
          <a:noFill/>
        </p:spPr>
        <p:txBody>
          <a:bodyPr wrap="square" rtlCol="0">
            <a:spAutoFit/>
          </a:bodyPr>
          <a:lstStyle/>
          <a:p>
            <a:r>
              <a:rPr lang="en-US" dirty="0"/>
              <a:t>Risk: Disparate impact and/or chilling effect </a:t>
            </a:r>
          </a:p>
        </p:txBody>
      </p:sp>
      <p:sp>
        <p:nvSpPr>
          <p:cNvPr id="19" name="TextBox 18">
            <a:extLst>
              <a:ext uri="{FF2B5EF4-FFF2-40B4-BE49-F238E27FC236}">
                <a16:creationId xmlns:a16="http://schemas.microsoft.com/office/drawing/2014/main" id="{15049266-6723-462B-87FF-D766696BDF59}"/>
              </a:ext>
            </a:extLst>
          </p:cNvPr>
          <p:cNvSpPr txBox="1"/>
          <p:nvPr/>
        </p:nvSpPr>
        <p:spPr>
          <a:xfrm>
            <a:off x="790773" y="2485658"/>
            <a:ext cx="2067892" cy="646331"/>
          </a:xfrm>
          <a:prstGeom prst="rect">
            <a:avLst/>
          </a:prstGeom>
          <a:noFill/>
        </p:spPr>
        <p:txBody>
          <a:bodyPr wrap="square" rtlCol="0">
            <a:spAutoFit/>
          </a:bodyPr>
          <a:lstStyle/>
          <a:p>
            <a:r>
              <a:rPr lang="en-US" sz="1800" dirty="0"/>
              <a:t>Risk: Negligent Hire</a:t>
            </a:r>
          </a:p>
          <a:p>
            <a:endParaRPr lang="en-US" dirty="0"/>
          </a:p>
        </p:txBody>
      </p:sp>
      <p:sp>
        <p:nvSpPr>
          <p:cNvPr id="20" name="TextBox 19">
            <a:extLst>
              <a:ext uri="{FF2B5EF4-FFF2-40B4-BE49-F238E27FC236}">
                <a16:creationId xmlns:a16="http://schemas.microsoft.com/office/drawing/2014/main" id="{02954B01-42D1-4291-B5DF-4965C112BAE6}"/>
              </a:ext>
            </a:extLst>
          </p:cNvPr>
          <p:cNvSpPr txBox="1"/>
          <p:nvPr/>
        </p:nvSpPr>
        <p:spPr>
          <a:xfrm>
            <a:off x="8427235" y="3264905"/>
            <a:ext cx="3429564" cy="2585323"/>
          </a:xfrm>
          <a:prstGeom prst="rect">
            <a:avLst/>
          </a:prstGeom>
          <a:noFill/>
        </p:spPr>
        <p:txBody>
          <a:bodyPr wrap="square" rtlCol="0">
            <a:spAutoFit/>
          </a:bodyPr>
          <a:lstStyle/>
          <a:p>
            <a:pPr algn="ctr"/>
            <a:r>
              <a:rPr lang="en-US" u="sng" dirty="0">
                <a:solidFill>
                  <a:schemeClr val="tx2"/>
                </a:solidFill>
              </a:rPr>
              <a:t>Strategy</a:t>
            </a:r>
          </a:p>
          <a:p>
            <a:r>
              <a:rPr lang="en-US" dirty="0">
                <a:solidFill>
                  <a:schemeClr val="tx2"/>
                </a:solidFill>
              </a:rPr>
              <a:t>Delay background checks </a:t>
            </a:r>
          </a:p>
          <a:p>
            <a:r>
              <a:rPr lang="en-US" dirty="0">
                <a:solidFill>
                  <a:schemeClr val="tx2"/>
                </a:solidFill>
              </a:rPr>
              <a:t>until individuals receive a contingent offer for the position; clarify that information discovered through background checks are not automatic exclusions; transparently describe individualized assessment criteria.  </a:t>
            </a:r>
            <a:endParaRPr lang="en-US" dirty="0"/>
          </a:p>
        </p:txBody>
      </p:sp>
      <p:sp>
        <p:nvSpPr>
          <p:cNvPr id="21" name="Isosceles Triangle 20">
            <a:extLst>
              <a:ext uri="{FF2B5EF4-FFF2-40B4-BE49-F238E27FC236}">
                <a16:creationId xmlns:a16="http://schemas.microsoft.com/office/drawing/2014/main" id="{2F0E89DB-4CA0-4671-BF16-09178AFB47A4}"/>
              </a:ext>
            </a:extLst>
          </p:cNvPr>
          <p:cNvSpPr/>
          <p:nvPr/>
        </p:nvSpPr>
        <p:spPr>
          <a:xfrm rot="16200000">
            <a:off x="3961892" y="3039995"/>
            <a:ext cx="593387" cy="795048"/>
          </a:xfrm>
          <a:prstGeom prst="triangle">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D7644DA-77A6-49E5-8DD5-377592736F09}"/>
              </a:ext>
            </a:extLst>
          </p:cNvPr>
          <p:cNvSpPr/>
          <p:nvPr/>
        </p:nvSpPr>
        <p:spPr>
          <a:xfrm rot="5400000">
            <a:off x="7407203" y="3018893"/>
            <a:ext cx="593387" cy="795048"/>
          </a:xfrm>
          <a:prstGeom prst="triangle">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9DF3BF9-ED83-4EDE-A6AD-82BF0C6528EF}"/>
              </a:ext>
            </a:extLst>
          </p:cNvPr>
          <p:cNvGrpSpPr/>
          <p:nvPr/>
        </p:nvGrpSpPr>
        <p:grpSpPr>
          <a:xfrm>
            <a:off x="4701611" y="3364315"/>
            <a:ext cx="2554307" cy="146405"/>
            <a:chOff x="4382157" y="3728869"/>
            <a:chExt cx="3101959" cy="146405"/>
          </a:xfrm>
        </p:grpSpPr>
        <p:sp>
          <p:nvSpPr>
            <p:cNvPr id="24" name="Rectangle 23">
              <a:extLst>
                <a:ext uri="{FF2B5EF4-FFF2-40B4-BE49-F238E27FC236}">
                  <a16:creationId xmlns:a16="http://schemas.microsoft.com/office/drawing/2014/main" id="{88C5FFB6-F636-4003-A72C-808B1DC7CD18}"/>
                </a:ext>
              </a:extLst>
            </p:cNvPr>
            <p:cNvSpPr/>
            <p:nvPr/>
          </p:nvSpPr>
          <p:spPr>
            <a:xfrm>
              <a:off x="4382157"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54134F-04FC-4ADE-8C78-58190938E465}"/>
                </a:ext>
              </a:extLst>
            </p:cNvPr>
            <p:cNvSpPr/>
            <p:nvPr/>
          </p:nvSpPr>
          <p:spPr>
            <a:xfrm>
              <a:off x="4616150"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88C5C84-B602-450F-A003-2F24C45F3235}"/>
                </a:ext>
              </a:extLst>
            </p:cNvPr>
            <p:cNvSpPr/>
            <p:nvPr/>
          </p:nvSpPr>
          <p:spPr>
            <a:xfrm>
              <a:off x="4845655"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0E0E31-AB84-44ED-9E72-87F02D34A0D0}"/>
                </a:ext>
              </a:extLst>
            </p:cNvPr>
            <p:cNvSpPr/>
            <p:nvPr/>
          </p:nvSpPr>
          <p:spPr>
            <a:xfrm>
              <a:off x="5075160"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22506A-73FE-4DD8-9C47-6571CF2C2FFB}"/>
                </a:ext>
              </a:extLst>
            </p:cNvPr>
            <p:cNvSpPr/>
            <p:nvPr/>
          </p:nvSpPr>
          <p:spPr>
            <a:xfrm>
              <a:off x="5306894"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C5D969-ED91-45BA-BF8D-6D9AB19F0F94}"/>
                </a:ext>
              </a:extLst>
            </p:cNvPr>
            <p:cNvSpPr/>
            <p:nvPr/>
          </p:nvSpPr>
          <p:spPr>
            <a:xfrm>
              <a:off x="5535207"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C7EDB4-BE6B-411E-BAFE-62E928A61A3F}"/>
                </a:ext>
              </a:extLst>
            </p:cNvPr>
            <p:cNvSpPr/>
            <p:nvPr/>
          </p:nvSpPr>
          <p:spPr>
            <a:xfrm>
              <a:off x="5774111"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9591216-446B-493E-BE50-A74AAA5E5A65}"/>
                </a:ext>
              </a:extLst>
            </p:cNvPr>
            <p:cNvSpPr/>
            <p:nvPr/>
          </p:nvSpPr>
          <p:spPr>
            <a:xfrm>
              <a:off x="5999693"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C4497DF-9311-48A1-B020-A8D2BC66C09A}"/>
                </a:ext>
              </a:extLst>
            </p:cNvPr>
            <p:cNvSpPr/>
            <p:nvPr/>
          </p:nvSpPr>
          <p:spPr>
            <a:xfrm>
              <a:off x="6219491"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721EB9-23CE-4922-8E92-E22198BE8886}"/>
                </a:ext>
              </a:extLst>
            </p:cNvPr>
            <p:cNvSpPr/>
            <p:nvPr/>
          </p:nvSpPr>
          <p:spPr>
            <a:xfrm>
              <a:off x="6448270" y="3728869"/>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207CD57-2353-4C90-9F42-4B8080C4B7F4}"/>
                </a:ext>
              </a:extLst>
            </p:cNvPr>
            <p:cNvSpPr/>
            <p:nvPr/>
          </p:nvSpPr>
          <p:spPr>
            <a:xfrm>
              <a:off x="7339822"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25BB0E8-6FA0-4221-8923-A93154439300}"/>
                </a:ext>
              </a:extLst>
            </p:cNvPr>
            <p:cNvSpPr/>
            <p:nvPr/>
          </p:nvSpPr>
          <p:spPr>
            <a:xfrm>
              <a:off x="6673852" y="3730980"/>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9EE3571-076C-4F91-8ECE-FC240006121F}"/>
                </a:ext>
              </a:extLst>
            </p:cNvPr>
            <p:cNvSpPr/>
            <p:nvPr/>
          </p:nvSpPr>
          <p:spPr>
            <a:xfrm>
              <a:off x="6895842" y="3728869"/>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F8DF140-B327-4B91-9FA2-F92D1BE9D138}"/>
                </a:ext>
              </a:extLst>
            </p:cNvPr>
            <p:cNvSpPr/>
            <p:nvPr/>
          </p:nvSpPr>
          <p:spPr>
            <a:xfrm>
              <a:off x="7117832" y="3728869"/>
              <a:ext cx="144294" cy="144294"/>
            </a:xfrm>
            <a:prstGeom prst="rect">
              <a:avLst/>
            </a:prstGeom>
            <a:solidFill>
              <a:srgbClr val="D73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1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8E1-66E9-4E16-90FE-1DDFAFBDF9E0}"/>
              </a:ext>
            </a:extLst>
          </p:cNvPr>
          <p:cNvSpPr>
            <a:spLocks noGrp="1"/>
          </p:cNvSpPr>
          <p:nvPr>
            <p:ph type="title"/>
          </p:nvPr>
        </p:nvSpPr>
        <p:spPr>
          <a:xfrm>
            <a:off x="615563" y="228824"/>
            <a:ext cx="10515600" cy="1325563"/>
          </a:xfrm>
        </p:spPr>
        <p:txBody>
          <a:bodyPr/>
          <a:lstStyle/>
          <a:p>
            <a:r>
              <a:rPr lang="en-US" dirty="0"/>
              <a:t>Current State</a:t>
            </a:r>
          </a:p>
        </p:txBody>
      </p:sp>
      <p:sp>
        <p:nvSpPr>
          <p:cNvPr id="4" name="Footer Placeholder 3">
            <a:extLst>
              <a:ext uri="{FF2B5EF4-FFF2-40B4-BE49-F238E27FC236}">
                <a16:creationId xmlns:a16="http://schemas.microsoft.com/office/drawing/2014/main" id="{91B36B1F-916C-4986-82DB-E6C5E720252D}"/>
              </a:ext>
            </a:extLst>
          </p:cNvPr>
          <p:cNvSpPr>
            <a:spLocks noGrp="1"/>
          </p:cNvSpPr>
          <p:nvPr>
            <p:ph type="ftr" sz="quarter" idx="11"/>
          </p:nvPr>
        </p:nvSpPr>
        <p:spPr/>
        <p:txBody>
          <a:bodyPr/>
          <a:lstStyle/>
          <a:p>
            <a:r>
              <a:rPr lang="en-US"/>
              <a:t>OREGON STATE UNIVERSITY</a:t>
            </a:r>
            <a:endParaRPr lang="en-US" dirty="0"/>
          </a:p>
        </p:txBody>
      </p:sp>
      <p:sp>
        <p:nvSpPr>
          <p:cNvPr id="5" name="Slide Number Placeholder 4">
            <a:extLst>
              <a:ext uri="{FF2B5EF4-FFF2-40B4-BE49-F238E27FC236}">
                <a16:creationId xmlns:a16="http://schemas.microsoft.com/office/drawing/2014/main" id="{88F0757C-F639-4800-AF37-131285C958A7}"/>
              </a:ext>
            </a:extLst>
          </p:cNvPr>
          <p:cNvSpPr>
            <a:spLocks noGrp="1"/>
          </p:cNvSpPr>
          <p:nvPr>
            <p:ph type="sldNum" sz="quarter" idx="12"/>
          </p:nvPr>
        </p:nvSpPr>
        <p:spPr>
          <a:xfrm>
            <a:off x="10718800" y="6226174"/>
            <a:ext cx="635000" cy="365125"/>
          </a:xfrm>
        </p:spPr>
        <p:txBody>
          <a:bodyPr/>
          <a:lstStyle/>
          <a:p>
            <a:fld id="{AAB6004F-53F9-E74D-AC89-56EA63355CB3}" type="slidenum">
              <a:rPr lang="en-US" smtClean="0"/>
              <a:pPr/>
              <a:t>5</a:t>
            </a:fld>
            <a:endParaRPr lang="en-US" dirty="0"/>
          </a:p>
        </p:txBody>
      </p:sp>
      <p:grpSp>
        <p:nvGrpSpPr>
          <p:cNvPr id="22" name="Group 21">
            <a:extLst>
              <a:ext uri="{FF2B5EF4-FFF2-40B4-BE49-F238E27FC236}">
                <a16:creationId xmlns:a16="http://schemas.microsoft.com/office/drawing/2014/main" id="{382BE5CB-2473-4CED-A24F-B54581A4D70B}"/>
              </a:ext>
            </a:extLst>
          </p:cNvPr>
          <p:cNvGrpSpPr/>
          <p:nvPr/>
        </p:nvGrpSpPr>
        <p:grpSpPr>
          <a:xfrm>
            <a:off x="1150706" y="1469214"/>
            <a:ext cx="9780994" cy="4754880"/>
            <a:chOff x="2024062" y="2294081"/>
            <a:chExt cx="8143875" cy="3932093"/>
          </a:xfrm>
        </p:grpSpPr>
        <p:graphicFrame>
          <p:nvGraphicFramePr>
            <p:cNvPr id="6" name="Chart 5">
              <a:extLst>
                <a:ext uri="{FF2B5EF4-FFF2-40B4-BE49-F238E27FC236}">
                  <a16:creationId xmlns:a16="http://schemas.microsoft.com/office/drawing/2014/main" id="{69AC5557-9384-4A62-BEBA-40D8986EE42D}"/>
                </a:ext>
              </a:extLst>
            </p:cNvPr>
            <p:cNvGraphicFramePr/>
            <p:nvPr>
              <p:extLst>
                <p:ext uri="{D42A27DB-BD31-4B8C-83A1-F6EECF244321}">
                  <p14:modId xmlns:p14="http://schemas.microsoft.com/office/powerpoint/2010/main" val="3180144353"/>
                </p:ext>
              </p:extLst>
            </p:nvPr>
          </p:nvGraphicFramePr>
          <p:xfrm>
            <a:off x="2024062" y="2427132"/>
            <a:ext cx="3531813" cy="3628301"/>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D6AEBFD6-EA05-4043-AEDD-414A068CDE91}"/>
                </a:ext>
              </a:extLst>
            </p:cNvPr>
            <p:cNvGrpSpPr/>
            <p:nvPr/>
          </p:nvGrpSpPr>
          <p:grpSpPr>
            <a:xfrm>
              <a:off x="2024062" y="2294081"/>
              <a:ext cx="8143875" cy="3932093"/>
              <a:chOff x="2024062" y="2294081"/>
              <a:chExt cx="8143875" cy="4198793"/>
            </a:xfrm>
          </p:grpSpPr>
          <p:sp>
            <p:nvSpPr>
              <p:cNvPr id="7" name="TextBox 6">
                <a:extLst>
                  <a:ext uri="{FF2B5EF4-FFF2-40B4-BE49-F238E27FC236}">
                    <a16:creationId xmlns:a16="http://schemas.microsoft.com/office/drawing/2014/main" id="{177F4159-72E2-4CC7-A7D3-7901325DA867}"/>
                  </a:ext>
                </a:extLst>
              </p:cNvPr>
              <p:cNvSpPr txBox="1"/>
              <p:nvPr/>
            </p:nvSpPr>
            <p:spPr>
              <a:xfrm>
                <a:off x="2073275" y="6205990"/>
                <a:ext cx="2436812" cy="276999"/>
              </a:xfrm>
              <a:prstGeom prst="rect">
                <a:avLst/>
              </a:prstGeom>
              <a:noFill/>
            </p:spPr>
            <p:txBody>
              <a:bodyPr wrap="square" rtlCol="0">
                <a:spAutoFit/>
              </a:bodyPr>
              <a:lstStyle/>
              <a:p>
                <a:r>
                  <a:rPr lang="en-US" sz="1200" i="1" dirty="0">
                    <a:solidFill>
                      <a:schemeClr val="tx2"/>
                    </a:solidFill>
                  </a:rPr>
                  <a:t>January 2021 to October 25, 2022</a:t>
                </a:r>
              </a:p>
            </p:txBody>
          </p:sp>
          <p:sp>
            <p:nvSpPr>
              <p:cNvPr id="16" name="Rectangle 15">
                <a:extLst>
                  <a:ext uri="{FF2B5EF4-FFF2-40B4-BE49-F238E27FC236}">
                    <a16:creationId xmlns:a16="http://schemas.microsoft.com/office/drawing/2014/main" id="{C9571643-595B-48AD-9D74-4517E69929BC}"/>
                  </a:ext>
                </a:extLst>
              </p:cNvPr>
              <p:cNvSpPr/>
              <p:nvPr/>
            </p:nvSpPr>
            <p:spPr>
              <a:xfrm>
                <a:off x="2024062" y="2294081"/>
                <a:ext cx="8143875" cy="419879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a:extLst>
              <a:ext uri="{FF2B5EF4-FFF2-40B4-BE49-F238E27FC236}">
                <a16:creationId xmlns:a16="http://schemas.microsoft.com/office/drawing/2014/main" id="{9653BC69-FC98-401B-B391-CF7C965E2053}"/>
              </a:ext>
            </a:extLst>
          </p:cNvPr>
          <p:cNvGrpSpPr/>
          <p:nvPr/>
        </p:nvGrpSpPr>
        <p:grpSpPr>
          <a:xfrm>
            <a:off x="4963282" y="1630106"/>
            <a:ext cx="6200775" cy="4297680"/>
            <a:chOff x="4510087" y="2427132"/>
            <a:chExt cx="6200775" cy="3653848"/>
          </a:xfrm>
        </p:grpSpPr>
        <p:graphicFrame>
          <p:nvGraphicFramePr>
            <p:cNvPr id="9" name="Chart 8">
              <a:extLst>
                <a:ext uri="{FF2B5EF4-FFF2-40B4-BE49-F238E27FC236}">
                  <a16:creationId xmlns:a16="http://schemas.microsoft.com/office/drawing/2014/main" id="{AAF49748-5BB4-44BF-AF00-271C234F1012}"/>
                </a:ext>
              </a:extLst>
            </p:cNvPr>
            <p:cNvGraphicFramePr/>
            <p:nvPr>
              <p:extLst>
                <p:ext uri="{D42A27DB-BD31-4B8C-83A1-F6EECF244321}">
                  <p14:modId xmlns:p14="http://schemas.microsoft.com/office/powerpoint/2010/main" val="1151266161"/>
                </p:ext>
              </p:extLst>
            </p:nvPr>
          </p:nvGraphicFramePr>
          <p:xfrm>
            <a:off x="5167312" y="2427132"/>
            <a:ext cx="5543550" cy="365384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B8048822-CDE3-4B47-BEE2-74DD2D7BE5D2}"/>
                </a:ext>
              </a:extLst>
            </p:cNvPr>
            <p:cNvCxnSpPr>
              <a:cxnSpLocks/>
            </p:cNvCxnSpPr>
            <p:nvPr/>
          </p:nvCxnSpPr>
          <p:spPr>
            <a:xfrm>
              <a:off x="4510087" y="4678504"/>
              <a:ext cx="19907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11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E008-B99A-4E45-BFC8-C07CB5A0AD92}"/>
              </a:ext>
            </a:extLst>
          </p:cNvPr>
          <p:cNvSpPr>
            <a:spLocks noGrp="1"/>
          </p:cNvSpPr>
          <p:nvPr>
            <p:ph type="title"/>
          </p:nvPr>
        </p:nvSpPr>
        <p:spPr/>
        <p:txBody>
          <a:bodyPr/>
          <a:lstStyle/>
          <a:p>
            <a:r>
              <a:rPr lang="en-US" dirty="0"/>
              <a:t>Future State</a:t>
            </a:r>
          </a:p>
        </p:txBody>
      </p:sp>
      <p:sp>
        <p:nvSpPr>
          <p:cNvPr id="3" name="Text Placeholder 2">
            <a:extLst>
              <a:ext uri="{FF2B5EF4-FFF2-40B4-BE49-F238E27FC236}">
                <a16:creationId xmlns:a16="http://schemas.microsoft.com/office/drawing/2014/main" id="{6A998781-B472-4DB8-B696-9BFB9629AA58}"/>
              </a:ext>
            </a:extLst>
          </p:cNvPr>
          <p:cNvSpPr>
            <a:spLocks noGrp="1"/>
          </p:cNvSpPr>
          <p:nvPr>
            <p:ph type="body" idx="1"/>
          </p:nvPr>
        </p:nvSpPr>
        <p:spPr>
          <a:xfrm>
            <a:off x="903409" y="4589463"/>
            <a:ext cx="10515600" cy="1500187"/>
          </a:xfrm>
        </p:spPr>
        <p:txBody>
          <a:bodyPr/>
          <a:lstStyle/>
          <a:p>
            <a:r>
              <a:rPr lang="en-US" dirty="0"/>
              <a:t>January 2023</a:t>
            </a:r>
          </a:p>
        </p:txBody>
      </p:sp>
      <p:sp>
        <p:nvSpPr>
          <p:cNvPr id="4" name="Footer Placeholder 3">
            <a:extLst>
              <a:ext uri="{FF2B5EF4-FFF2-40B4-BE49-F238E27FC236}">
                <a16:creationId xmlns:a16="http://schemas.microsoft.com/office/drawing/2014/main" id="{A9D65E18-F5F3-4B38-9B52-390E963CE478}"/>
              </a:ext>
            </a:extLst>
          </p:cNvPr>
          <p:cNvSpPr>
            <a:spLocks noGrp="1"/>
          </p:cNvSpPr>
          <p:nvPr>
            <p:ph type="ftr" sz="quarter" idx="11"/>
          </p:nvPr>
        </p:nvSpPr>
        <p:spPr/>
        <p:txBody>
          <a:bodyPr/>
          <a:lstStyle/>
          <a:p>
            <a:r>
              <a:rPr lang="en-US"/>
              <a:t>OREGON STATE UNIVERSITY</a:t>
            </a:r>
            <a:endParaRPr lang="en-US" dirty="0"/>
          </a:p>
        </p:txBody>
      </p:sp>
      <p:sp>
        <p:nvSpPr>
          <p:cNvPr id="5" name="Slide Number Placeholder 4">
            <a:extLst>
              <a:ext uri="{FF2B5EF4-FFF2-40B4-BE49-F238E27FC236}">
                <a16:creationId xmlns:a16="http://schemas.microsoft.com/office/drawing/2014/main" id="{39377D5C-AADB-4758-9020-6F334A9FA559}"/>
              </a:ext>
            </a:extLst>
          </p:cNvPr>
          <p:cNvSpPr>
            <a:spLocks noGrp="1"/>
          </p:cNvSpPr>
          <p:nvPr>
            <p:ph type="sldNum" sz="quarter" idx="12"/>
          </p:nvPr>
        </p:nvSpPr>
        <p:spPr/>
        <p:txBody>
          <a:bodyPr/>
          <a:lstStyle/>
          <a:p>
            <a:fld id="{AAB6004F-53F9-E74D-AC89-56EA63355CB3}" type="slidenum">
              <a:rPr lang="en-US" smtClean="0"/>
              <a:pPr/>
              <a:t>6</a:t>
            </a:fld>
            <a:endParaRPr lang="en-US" dirty="0"/>
          </a:p>
        </p:txBody>
      </p:sp>
    </p:spTree>
    <p:extLst>
      <p:ext uri="{BB962C8B-B14F-4D97-AF65-F5344CB8AC3E}">
        <p14:creationId xmlns:p14="http://schemas.microsoft.com/office/powerpoint/2010/main" val="416095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7040-31E4-493A-80A3-9D81E643A7AA}"/>
              </a:ext>
            </a:extLst>
          </p:cNvPr>
          <p:cNvSpPr>
            <a:spLocks noGrp="1"/>
          </p:cNvSpPr>
          <p:nvPr>
            <p:ph type="title"/>
          </p:nvPr>
        </p:nvSpPr>
        <p:spPr>
          <a:xfrm>
            <a:off x="838200" y="365125"/>
            <a:ext cx="5181600" cy="1325563"/>
          </a:xfrm>
        </p:spPr>
        <p:txBody>
          <a:bodyPr>
            <a:normAutofit/>
          </a:bodyPr>
          <a:lstStyle/>
          <a:p>
            <a:r>
              <a:rPr lang="en-US" sz="3600" u="sng" dirty="0"/>
              <a:t>Program Details</a:t>
            </a:r>
            <a:endParaRPr lang="en-US" sz="3600" dirty="0"/>
          </a:p>
        </p:txBody>
      </p:sp>
      <p:sp>
        <p:nvSpPr>
          <p:cNvPr id="3" name="Content Placeholder 2">
            <a:extLst>
              <a:ext uri="{FF2B5EF4-FFF2-40B4-BE49-F238E27FC236}">
                <a16:creationId xmlns:a16="http://schemas.microsoft.com/office/drawing/2014/main" id="{2E57C7CD-80FC-49BC-B919-5DE2B2E92C74}"/>
              </a:ext>
            </a:extLst>
          </p:cNvPr>
          <p:cNvSpPr>
            <a:spLocks noGrp="1"/>
          </p:cNvSpPr>
          <p:nvPr>
            <p:ph sz="half" idx="1"/>
          </p:nvPr>
        </p:nvSpPr>
        <p:spPr>
          <a:xfrm>
            <a:off x="838200" y="1460500"/>
            <a:ext cx="5181600" cy="4765674"/>
          </a:xfrm>
        </p:spPr>
        <p:txBody>
          <a:bodyPr>
            <a:normAutofit fontScale="47500" lnSpcReduction="20000"/>
          </a:bodyPr>
          <a:lstStyle/>
          <a:p>
            <a:pPr marL="0" indent="0">
              <a:buNone/>
            </a:pPr>
            <a:r>
              <a:rPr lang="en-US" sz="3300" b="1" dirty="0">
                <a:latin typeface="+mn-lt"/>
              </a:rPr>
              <a:t>Criminal History Check  </a:t>
            </a:r>
          </a:p>
          <a:p>
            <a:r>
              <a:rPr lang="en-US" sz="3300" dirty="0">
                <a:effectLst/>
                <a:latin typeface="+mn-lt"/>
                <a:ea typeface="Times New Roman" panose="02020603050405020304" pitchFamily="18" charset="0"/>
              </a:rPr>
              <a:t>Maintain criminal records checks for new hires and volunteers when the position involves some level of access to protected, confidential or non-public data, stewardship of public funds, access to minors, and/or providing sensitive services to members of the university community</a:t>
            </a:r>
          </a:p>
          <a:p>
            <a:r>
              <a:rPr lang="en-US" sz="3300" dirty="0">
                <a:latin typeface="+mn-lt"/>
              </a:rPr>
              <a:t>Conduct a check when an existing employee is a finalist for a new job/opportunity </a:t>
            </a:r>
          </a:p>
          <a:p>
            <a:r>
              <a:rPr lang="en-US" sz="3300" dirty="0">
                <a:latin typeface="+mn-lt"/>
              </a:rPr>
              <a:t>Conduct a check when an existing employee has significant change in work responsibilities</a:t>
            </a:r>
          </a:p>
          <a:p>
            <a:endParaRPr lang="en-US" sz="1800" dirty="0">
              <a:latin typeface="+mn-lt"/>
            </a:endParaRPr>
          </a:p>
          <a:p>
            <a:pPr marL="0" indent="0">
              <a:buNone/>
            </a:pPr>
            <a:r>
              <a:rPr lang="en-US" sz="3300" b="1" dirty="0">
                <a:latin typeface="+mn-lt"/>
              </a:rPr>
              <a:t>Appointment-Specific Check</a:t>
            </a:r>
          </a:p>
          <a:p>
            <a:r>
              <a:rPr lang="en-US" sz="3300" dirty="0">
                <a:latin typeface="+mn-lt"/>
              </a:rPr>
              <a:t>Sexual misconduct reference check for high-level administrator positions</a:t>
            </a:r>
          </a:p>
          <a:p>
            <a:pPr marL="0" indent="0">
              <a:buNone/>
            </a:pPr>
            <a:endParaRPr lang="en-US" sz="3300" dirty="0">
              <a:latin typeface="+mn-lt"/>
            </a:endParaRPr>
          </a:p>
          <a:p>
            <a:pPr marL="0" indent="0">
              <a:buNone/>
            </a:pPr>
            <a:r>
              <a:rPr lang="en-US" sz="3300" b="1" dirty="0">
                <a:latin typeface="+mn-lt"/>
              </a:rPr>
              <a:t>Additional</a:t>
            </a:r>
          </a:p>
          <a:p>
            <a:r>
              <a:rPr lang="en-US" sz="3600" dirty="0">
                <a:effectLst/>
                <a:latin typeface="+mn-lt"/>
                <a:ea typeface="Times New Roman" panose="02020603050405020304" pitchFamily="18" charset="0"/>
              </a:rPr>
              <a:t>Check of all new hires against the Registered Sex Offender national list, which includes level 3 violations</a:t>
            </a:r>
            <a:endParaRPr lang="en-US" sz="6000" dirty="0">
              <a:latin typeface="+mn-lt"/>
            </a:endParaRPr>
          </a:p>
          <a:p>
            <a:endParaRPr lang="en-US" dirty="0"/>
          </a:p>
        </p:txBody>
      </p:sp>
      <p:sp>
        <p:nvSpPr>
          <p:cNvPr id="5" name="Footer Placeholder 4">
            <a:extLst>
              <a:ext uri="{FF2B5EF4-FFF2-40B4-BE49-F238E27FC236}">
                <a16:creationId xmlns:a16="http://schemas.microsoft.com/office/drawing/2014/main" id="{EF46587F-6EFC-47EE-B990-EC9FE97939F6}"/>
              </a:ext>
            </a:extLst>
          </p:cNvPr>
          <p:cNvSpPr>
            <a:spLocks noGrp="1"/>
          </p:cNvSpPr>
          <p:nvPr>
            <p:ph type="ftr" sz="quarter" idx="11"/>
          </p:nvPr>
        </p:nvSpPr>
        <p:spPr/>
        <p:txBody>
          <a:bodyPr/>
          <a:lstStyle/>
          <a:p>
            <a:r>
              <a:rPr lang="en-US"/>
              <a:t>OREGON STATE UNIVERSITY</a:t>
            </a:r>
            <a:endParaRPr lang="en-US" dirty="0"/>
          </a:p>
        </p:txBody>
      </p:sp>
      <p:sp>
        <p:nvSpPr>
          <p:cNvPr id="6" name="Slide Number Placeholder 5">
            <a:extLst>
              <a:ext uri="{FF2B5EF4-FFF2-40B4-BE49-F238E27FC236}">
                <a16:creationId xmlns:a16="http://schemas.microsoft.com/office/drawing/2014/main" id="{95183FF9-6EF8-449E-AFA2-76756C6A81F4}"/>
              </a:ext>
            </a:extLst>
          </p:cNvPr>
          <p:cNvSpPr>
            <a:spLocks noGrp="1"/>
          </p:cNvSpPr>
          <p:nvPr>
            <p:ph type="sldNum" sz="quarter" idx="12"/>
          </p:nvPr>
        </p:nvSpPr>
        <p:spPr/>
        <p:txBody>
          <a:bodyPr/>
          <a:lstStyle/>
          <a:p>
            <a:fld id="{AAB6004F-53F9-E74D-AC89-56EA63355CB3}" type="slidenum">
              <a:rPr lang="en-US" smtClean="0"/>
              <a:pPr/>
              <a:t>7</a:t>
            </a:fld>
            <a:endParaRPr lang="en-US" dirty="0"/>
          </a:p>
        </p:txBody>
      </p:sp>
      <p:sp>
        <p:nvSpPr>
          <p:cNvPr id="7" name="Title 1">
            <a:extLst>
              <a:ext uri="{FF2B5EF4-FFF2-40B4-BE49-F238E27FC236}">
                <a16:creationId xmlns:a16="http://schemas.microsoft.com/office/drawing/2014/main" id="{A0837040-31E4-493A-80A3-9D81E643A7AA}"/>
              </a:ext>
            </a:extLst>
          </p:cNvPr>
          <p:cNvSpPr txBox="1">
            <a:spLocks/>
          </p:cNvSpPr>
          <p:nvPr/>
        </p:nvSpPr>
        <p:spPr>
          <a:xfrm>
            <a:off x="6461098" y="1970087"/>
            <a:ext cx="5181600"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baseline="0">
                <a:solidFill>
                  <a:schemeClr val="tx2"/>
                </a:solidFill>
                <a:latin typeface="Georgia" panose="02040502050405020303" pitchFamily="18" charset="0"/>
                <a:ea typeface="+mj-ea"/>
                <a:cs typeface="+mj-cs"/>
              </a:defRPr>
            </a:lvl1pPr>
          </a:lstStyle>
          <a:p>
            <a:r>
              <a:rPr lang="en-US" sz="6400" b="1" dirty="0">
                <a:latin typeface="+mn-lt"/>
              </a:rPr>
              <a:t>Unchanged Operational Details:</a:t>
            </a:r>
            <a:endParaRPr lang="en-US" sz="6400" b="1" dirty="0">
              <a:latin typeface="+mn-lt"/>
              <a:ea typeface="+mn-ea"/>
              <a:cs typeface="+mn-cs"/>
            </a:endParaRPr>
          </a:p>
          <a:p>
            <a:pPr marL="230188" indent="-230188">
              <a:spcBef>
                <a:spcPts val="1000"/>
              </a:spcBef>
              <a:buFont typeface="Arial" panose="020B0604020202020204" pitchFamily="34" charset="0"/>
              <a:buChar char="•"/>
            </a:pPr>
            <a:r>
              <a:rPr lang="en-US" sz="6400" dirty="0">
                <a:latin typeface="Kievit Offc" panose="020B0504030101020102" pitchFamily="34" charset="0"/>
                <a:ea typeface="+mn-ea"/>
                <a:cs typeface="+mn-cs"/>
              </a:rPr>
              <a:t>Checks initiated </a:t>
            </a:r>
            <a:r>
              <a:rPr lang="en-US" sz="6400" u="sng" dirty="0">
                <a:latin typeface="Kievit Offc" panose="020B0504030101020102" pitchFamily="34" charset="0"/>
                <a:ea typeface="+mn-ea"/>
                <a:cs typeface="+mn-cs"/>
              </a:rPr>
              <a:t>only</a:t>
            </a:r>
            <a:r>
              <a:rPr lang="en-US" sz="6400" dirty="0">
                <a:latin typeface="Kievit Offc" panose="020B0504030101020102" pitchFamily="34" charset="0"/>
                <a:ea typeface="+mn-ea"/>
                <a:cs typeface="+mn-cs"/>
              </a:rPr>
              <a:t> after an individual is a finalist</a:t>
            </a:r>
          </a:p>
          <a:p>
            <a:pPr marL="230188" indent="-230188">
              <a:spcBef>
                <a:spcPts val="1000"/>
              </a:spcBef>
              <a:buFont typeface="Arial" panose="020B0604020202020204" pitchFamily="34" charset="0"/>
              <a:buChar char="•"/>
            </a:pPr>
            <a:r>
              <a:rPr lang="en-US" sz="6400" dirty="0">
                <a:latin typeface="Kievit Offc" panose="020B0504030101020102" pitchFamily="34" charset="0"/>
                <a:ea typeface="+mn-ea"/>
                <a:cs typeface="+mn-cs"/>
              </a:rPr>
              <a:t>Results are compared against duties only for the specific position</a:t>
            </a:r>
          </a:p>
          <a:p>
            <a:pPr marL="230188" indent="-230188">
              <a:spcBef>
                <a:spcPts val="1000"/>
              </a:spcBef>
              <a:buFont typeface="Arial" panose="020B0604020202020204" pitchFamily="34" charset="0"/>
              <a:buChar char="•"/>
            </a:pPr>
            <a:r>
              <a:rPr lang="en-US" sz="6400" dirty="0">
                <a:latin typeface="Kievit Offc" panose="020B0504030101020102" pitchFamily="34" charset="0"/>
                <a:ea typeface="+mn-ea"/>
                <a:cs typeface="+mn-cs"/>
              </a:rPr>
              <a:t>Details are not released to hiring managers</a:t>
            </a:r>
          </a:p>
          <a:p>
            <a:pPr marL="230188" indent="-230188">
              <a:spcBef>
                <a:spcPts val="1000"/>
              </a:spcBef>
              <a:buFont typeface="Arial" panose="020B0604020202020204" pitchFamily="34" charset="0"/>
              <a:buChar char="•"/>
            </a:pPr>
            <a:r>
              <a:rPr lang="en-US" sz="6400" dirty="0">
                <a:latin typeface="Kievit Offc" panose="020B0504030101020102" pitchFamily="34" charset="0"/>
                <a:ea typeface="+mn-ea"/>
                <a:cs typeface="+mn-cs"/>
              </a:rPr>
              <a:t>Candidate has opportunity to provide additional information</a:t>
            </a:r>
          </a:p>
          <a:p>
            <a:pPr marL="230188" indent="-230188">
              <a:spcBef>
                <a:spcPts val="1000"/>
              </a:spcBef>
              <a:buFont typeface="Arial" panose="020B0604020202020204" pitchFamily="34" charset="0"/>
              <a:buChar char="•"/>
            </a:pPr>
            <a:r>
              <a:rPr lang="en-US" sz="6400" dirty="0">
                <a:latin typeface="Kievit Offc" panose="020B0504030101020102" pitchFamily="34" charset="0"/>
                <a:ea typeface="+mn-ea"/>
                <a:cs typeface="+mn-cs"/>
              </a:rPr>
              <a:t>Commitment to hiring based on qualifications</a:t>
            </a:r>
          </a:p>
        </p:txBody>
      </p:sp>
    </p:spTree>
    <p:extLst>
      <p:ext uri="{BB962C8B-B14F-4D97-AF65-F5344CB8AC3E}">
        <p14:creationId xmlns:p14="http://schemas.microsoft.com/office/powerpoint/2010/main" val="42256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FC01-997F-4C09-B3FE-7AE1A60938D1}"/>
              </a:ext>
            </a:extLst>
          </p:cNvPr>
          <p:cNvSpPr>
            <a:spLocks noGrp="1"/>
          </p:cNvSpPr>
          <p:nvPr>
            <p:ph type="title"/>
          </p:nvPr>
        </p:nvSpPr>
        <p:spPr>
          <a:xfrm>
            <a:off x="516835" y="365125"/>
            <a:ext cx="11068215" cy="1325563"/>
          </a:xfrm>
        </p:spPr>
        <p:txBody>
          <a:bodyPr/>
          <a:lstStyle/>
          <a:p>
            <a:r>
              <a:rPr lang="en-US" dirty="0"/>
              <a:t>Project Focus: Improve Transparency</a:t>
            </a:r>
          </a:p>
        </p:txBody>
      </p:sp>
      <p:sp>
        <p:nvSpPr>
          <p:cNvPr id="3" name="Content Placeholder 2">
            <a:extLst>
              <a:ext uri="{FF2B5EF4-FFF2-40B4-BE49-F238E27FC236}">
                <a16:creationId xmlns:a16="http://schemas.microsoft.com/office/drawing/2014/main" id="{1377FA3D-EC82-4066-98FE-7D0D648DAD1D}"/>
              </a:ext>
            </a:extLst>
          </p:cNvPr>
          <p:cNvSpPr>
            <a:spLocks noGrp="1"/>
          </p:cNvSpPr>
          <p:nvPr>
            <p:ph sz="half" idx="1"/>
          </p:nvPr>
        </p:nvSpPr>
        <p:spPr/>
        <p:txBody>
          <a:bodyPr/>
          <a:lstStyle/>
          <a:p>
            <a:pPr marL="0" indent="0">
              <a:buNone/>
            </a:pPr>
            <a:r>
              <a:rPr lang="en-US" u="sng" dirty="0"/>
              <a:t>Delivered: Updated website</a:t>
            </a:r>
          </a:p>
          <a:p>
            <a:r>
              <a:rPr lang="en-US" sz="2400" dirty="0"/>
              <a:t>Process transparency</a:t>
            </a:r>
          </a:p>
          <a:p>
            <a:r>
              <a:rPr lang="en-US" sz="2400" dirty="0"/>
              <a:t>User-centered design</a:t>
            </a:r>
          </a:p>
          <a:p>
            <a:r>
              <a:rPr lang="en-US" sz="2400" dirty="0"/>
              <a:t>Approximately 130 FAQs (and growing!)</a:t>
            </a:r>
          </a:p>
          <a:p>
            <a:r>
              <a:rPr lang="en-US" sz="2400" dirty="0"/>
              <a:t>Available at </a:t>
            </a:r>
            <a:r>
              <a:rPr lang="en-US" sz="2400" dirty="0">
                <a:solidFill>
                  <a:schemeClr val="tx1">
                    <a:lumMod val="75000"/>
                  </a:schemeClr>
                </a:solidFill>
                <a:hlinkClick r:id="rId3">
                  <a:extLst>
                    <a:ext uri="{A12FA001-AC4F-418D-AE19-62706E023703}">
                      <ahyp:hlinkClr xmlns:ahyp="http://schemas.microsoft.com/office/drawing/2018/hyperlinkcolor" val="tx"/>
                    </a:ext>
                  </a:extLst>
                </a:hlinkClick>
              </a:rPr>
              <a:t>beav.es/5kd</a:t>
            </a:r>
            <a:endParaRPr lang="en-US" sz="2400" dirty="0">
              <a:solidFill>
                <a:schemeClr val="tx1">
                  <a:lumMod val="75000"/>
                </a:schemeClr>
              </a:solidFill>
            </a:endParaRPr>
          </a:p>
          <a:p>
            <a:endParaRPr lang="en-US" dirty="0"/>
          </a:p>
        </p:txBody>
      </p:sp>
      <p:sp>
        <p:nvSpPr>
          <p:cNvPr id="4" name="Footer Placeholder 3">
            <a:extLst>
              <a:ext uri="{FF2B5EF4-FFF2-40B4-BE49-F238E27FC236}">
                <a16:creationId xmlns:a16="http://schemas.microsoft.com/office/drawing/2014/main" id="{690B52F0-A006-4459-A1C6-6BC863241AF5}"/>
              </a:ext>
            </a:extLst>
          </p:cNvPr>
          <p:cNvSpPr>
            <a:spLocks noGrp="1"/>
          </p:cNvSpPr>
          <p:nvPr>
            <p:ph type="ftr" sz="quarter" idx="11"/>
          </p:nvPr>
        </p:nvSpPr>
        <p:spPr>
          <a:xfrm>
            <a:off x="602901" y="6226174"/>
            <a:ext cx="10639465" cy="365125"/>
          </a:xfrm>
        </p:spPr>
        <p:txBody>
          <a:bodyPr/>
          <a:lstStyle/>
          <a:p>
            <a:pPr algn="l"/>
            <a:r>
              <a:rPr lang="en-US" dirty="0"/>
              <a:t>OREGON STATE UNIVERSITY</a:t>
            </a:r>
          </a:p>
        </p:txBody>
      </p:sp>
      <p:sp>
        <p:nvSpPr>
          <p:cNvPr id="5" name="Slide Number Placeholder 4">
            <a:extLst>
              <a:ext uri="{FF2B5EF4-FFF2-40B4-BE49-F238E27FC236}">
                <a16:creationId xmlns:a16="http://schemas.microsoft.com/office/drawing/2014/main" id="{BC0E4779-860A-4416-890A-A4331B3A3650}"/>
              </a:ext>
            </a:extLst>
          </p:cNvPr>
          <p:cNvSpPr>
            <a:spLocks noGrp="1"/>
          </p:cNvSpPr>
          <p:nvPr>
            <p:ph type="sldNum" sz="quarter" idx="12"/>
          </p:nvPr>
        </p:nvSpPr>
        <p:spPr>
          <a:xfrm>
            <a:off x="314634" y="6226174"/>
            <a:ext cx="635000" cy="365125"/>
          </a:xfrm>
        </p:spPr>
        <p:txBody>
          <a:bodyPr/>
          <a:lstStyle/>
          <a:p>
            <a:fld id="{AAB6004F-53F9-E74D-AC89-56EA63355CB3}" type="slidenum">
              <a:rPr lang="en-US" smtClean="0"/>
              <a:pPr/>
              <a:t>8</a:t>
            </a:fld>
            <a:endParaRPr lang="en-US" dirty="0"/>
          </a:p>
        </p:txBody>
      </p:sp>
      <p:pic>
        <p:nvPicPr>
          <p:cNvPr id="6" name="Picture 5">
            <a:extLst>
              <a:ext uri="{FF2B5EF4-FFF2-40B4-BE49-F238E27FC236}">
                <a16:creationId xmlns:a16="http://schemas.microsoft.com/office/drawing/2014/main" id="{D83D40C4-637C-4DF5-A1A2-45012A2F4CDC}"/>
              </a:ext>
            </a:extLst>
          </p:cNvPr>
          <p:cNvPicPr>
            <a:picLocks noChangeAspect="1"/>
          </p:cNvPicPr>
          <p:nvPr/>
        </p:nvPicPr>
        <p:blipFill>
          <a:blip r:embed="rId4"/>
          <a:stretch>
            <a:fillRect/>
          </a:stretch>
        </p:blipFill>
        <p:spPr>
          <a:xfrm>
            <a:off x="5800682" y="1463674"/>
            <a:ext cx="5553118" cy="1965326"/>
          </a:xfrm>
          <a:prstGeom prst="rect">
            <a:avLst/>
          </a:prstGeom>
          <a:ln>
            <a:solidFill>
              <a:schemeClr val="accent1"/>
            </a:solidFill>
          </a:ln>
        </p:spPr>
      </p:pic>
      <p:pic>
        <p:nvPicPr>
          <p:cNvPr id="12" name="Picture 11">
            <a:extLst>
              <a:ext uri="{FF2B5EF4-FFF2-40B4-BE49-F238E27FC236}">
                <a16:creationId xmlns:a16="http://schemas.microsoft.com/office/drawing/2014/main" id="{2EEB6C41-D3D6-4719-B50D-774B894C5781}"/>
              </a:ext>
            </a:extLst>
          </p:cNvPr>
          <p:cNvPicPr>
            <a:picLocks noChangeAspect="1"/>
          </p:cNvPicPr>
          <p:nvPr/>
        </p:nvPicPr>
        <p:blipFill rotWithShape="1">
          <a:blip r:embed="rId5"/>
          <a:srcRect r="7626" b="24626"/>
          <a:stretch/>
        </p:blipFill>
        <p:spPr>
          <a:xfrm>
            <a:off x="6695766" y="2789237"/>
            <a:ext cx="5181600" cy="1965326"/>
          </a:xfrm>
          <a:prstGeom prst="rect">
            <a:avLst/>
          </a:prstGeom>
          <a:ln>
            <a:solidFill>
              <a:schemeClr val="accent1"/>
            </a:solidFill>
          </a:ln>
        </p:spPr>
      </p:pic>
      <p:pic>
        <p:nvPicPr>
          <p:cNvPr id="19" name="Picture 18">
            <a:extLst>
              <a:ext uri="{FF2B5EF4-FFF2-40B4-BE49-F238E27FC236}">
                <a16:creationId xmlns:a16="http://schemas.microsoft.com/office/drawing/2014/main" id="{2EB35ECA-F062-4949-9782-B807B69CAD80}"/>
              </a:ext>
            </a:extLst>
          </p:cNvPr>
          <p:cNvPicPr>
            <a:picLocks noChangeAspect="1"/>
          </p:cNvPicPr>
          <p:nvPr/>
        </p:nvPicPr>
        <p:blipFill>
          <a:blip r:embed="rId6"/>
          <a:stretch>
            <a:fillRect/>
          </a:stretch>
        </p:blipFill>
        <p:spPr>
          <a:xfrm>
            <a:off x="5799863" y="4078939"/>
            <a:ext cx="5553937" cy="2450804"/>
          </a:xfrm>
          <a:prstGeom prst="rect">
            <a:avLst/>
          </a:prstGeom>
          <a:ln>
            <a:solidFill>
              <a:schemeClr val="accent1"/>
            </a:solidFill>
          </a:ln>
        </p:spPr>
      </p:pic>
    </p:spTree>
    <p:extLst>
      <p:ext uri="{BB962C8B-B14F-4D97-AF65-F5344CB8AC3E}">
        <p14:creationId xmlns:p14="http://schemas.microsoft.com/office/powerpoint/2010/main" val="1250273232"/>
      </p:ext>
    </p:extLst>
  </p:cSld>
  <p:clrMapOvr>
    <a:masterClrMapping/>
  </p:clrMapOvr>
</p:sld>
</file>

<file path=ppt/theme/theme1.xml><?xml version="1.0" encoding="utf-8"?>
<a:theme xmlns:a="http://schemas.openxmlformats.org/drawingml/2006/main" name="Office Theme">
  <a:themeElements>
    <a:clrScheme name="Custom 6">
      <a:dk1>
        <a:srgbClr val="D73F09"/>
      </a:dk1>
      <a:lt1>
        <a:sysClr val="window" lastClr="FFFFFF"/>
      </a:lt1>
      <a:dk2>
        <a:srgbClr val="000000"/>
      </a:dk2>
      <a:lt2>
        <a:srgbClr val="B7A99A"/>
      </a:lt2>
      <a:accent1>
        <a:srgbClr val="8E9089"/>
      </a:accent1>
      <a:accent2>
        <a:srgbClr val="00859B"/>
      </a:accent2>
      <a:accent3>
        <a:srgbClr val="B8DDE1"/>
      </a:accent3>
      <a:accent4>
        <a:srgbClr val="FFB500"/>
      </a:accent4>
      <a:accent5>
        <a:srgbClr val="FDD26E"/>
      </a:accent5>
      <a:accent6>
        <a:srgbClr val="4A773C"/>
      </a:accent6>
      <a:hlink>
        <a:srgbClr val="C4D6A4"/>
      </a:hlink>
      <a:folHlink>
        <a:srgbClr val="7A6855"/>
      </a:folHlink>
    </a:clrScheme>
    <a:fontScheme name="Oregon State Fonts">
      <a:majorFont>
        <a:latin typeface="Stratum2 Black"/>
        <a:ea typeface=""/>
        <a:cs typeface=""/>
      </a:majorFont>
      <a:minorFont>
        <a:latin typeface="Kiev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Presentation_template-brand_fonts_simple</Template>
  <TotalTime>2484</TotalTime>
  <Words>563</Words>
  <Application>Microsoft Office PowerPoint</Application>
  <PresentationFormat>Widescreen</PresentationFormat>
  <Paragraphs>108</Paragraphs>
  <Slides>12</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Georgia</vt:lpstr>
      <vt:lpstr>Kievit Offc</vt:lpstr>
      <vt:lpstr>KievitPro-Regular</vt:lpstr>
      <vt:lpstr>Rufina-Stencil-Bold</vt:lpstr>
      <vt:lpstr>Stratum2 Black</vt:lpstr>
      <vt:lpstr>Stratum2 Bold</vt:lpstr>
      <vt:lpstr>Office Theme</vt:lpstr>
      <vt:lpstr>Enhancements to the OSU Background Check Program</vt:lpstr>
      <vt:lpstr>Agenda</vt:lpstr>
      <vt:lpstr>Catalysts for Change</vt:lpstr>
      <vt:lpstr>Rationale</vt:lpstr>
      <vt:lpstr>PowerPoint Presentation</vt:lpstr>
      <vt:lpstr>Current State</vt:lpstr>
      <vt:lpstr>Future State</vt:lpstr>
      <vt:lpstr>Program Details</vt:lpstr>
      <vt:lpstr>Project Focus: Improve Transparency</vt:lpstr>
      <vt:lpstr>Deeper Dive – Improved Transparency</vt:lpstr>
      <vt:lpstr>Additional Project Deliverables</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 Heather</dc:creator>
  <cp:lastModifiedBy>Nunnemaker, Vickie</cp:lastModifiedBy>
  <cp:revision>130</cp:revision>
  <cp:lastPrinted>2022-10-18T21:31:22Z</cp:lastPrinted>
  <dcterms:created xsi:type="dcterms:W3CDTF">2019-10-07T21:33:00Z</dcterms:created>
  <dcterms:modified xsi:type="dcterms:W3CDTF">2023-01-11T22:17:53Z</dcterms:modified>
</cp:coreProperties>
</file>