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9" autoAdjust="0"/>
    <p:restoredTop sz="94694"/>
  </p:normalViewPr>
  <p:slideViewPr>
    <p:cSldViewPr>
      <p:cViewPr varScale="1">
        <p:scale>
          <a:sx n="118" d="100"/>
          <a:sy n="118" d="100"/>
        </p:scale>
        <p:origin x="720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30A29-985F-4E6E-9BCC-6188BE72C93A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5AEFDF1-5481-43B3-9620-325BE666FF7D}">
      <dgm:prSet/>
      <dgm:spPr/>
      <dgm:t>
        <a:bodyPr/>
        <a:lstStyle/>
        <a:p>
          <a:r>
            <a:rPr lang="en-US" dirty="0"/>
            <a:t>COVID-19 safety protocols </a:t>
          </a:r>
        </a:p>
      </dgm:t>
    </dgm:pt>
    <dgm:pt modelId="{3943A6D3-D7AB-4888-8432-67A4DABF98C3}" type="parTrans" cxnId="{BB405B15-E5F9-4882-A3E2-E13890980A0E}">
      <dgm:prSet/>
      <dgm:spPr/>
      <dgm:t>
        <a:bodyPr/>
        <a:lstStyle/>
        <a:p>
          <a:endParaRPr lang="en-US"/>
        </a:p>
      </dgm:t>
    </dgm:pt>
    <dgm:pt modelId="{24C3ED0B-F21F-4E20-A3CB-B2CABD3628E9}" type="sibTrans" cxnId="{BB405B15-E5F9-4882-A3E2-E13890980A0E}">
      <dgm:prSet/>
      <dgm:spPr/>
      <dgm:t>
        <a:bodyPr/>
        <a:lstStyle/>
        <a:p>
          <a:endParaRPr lang="en-US"/>
        </a:p>
      </dgm:t>
    </dgm:pt>
    <dgm:pt modelId="{1816E627-645A-497E-BC38-D4DBE1A5DB3E}">
      <dgm:prSet/>
      <dgm:spPr/>
      <dgm:t>
        <a:bodyPr/>
        <a:lstStyle/>
        <a:p>
          <a:r>
            <a:rPr lang="en-US" dirty="0"/>
            <a:t>There is an advising problem for students in college. Poor information about transferable credits to universities.</a:t>
          </a:r>
        </a:p>
      </dgm:t>
    </dgm:pt>
    <dgm:pt modelId="{9B401C94-F97E-4CA7-B38A-CC70A6E7B65A}" type="parTrans" cxnId="{98FEF0E4-1978-485E-BCC3-E03C787ADB47}">
      <dgm:prSet/>
      <dgm:spPr/>
      <dgm:t>
        <a:bodyPr/>
        <a:lstStyle/>
        <a:p>
          <a:endParaRPr lang="en-US"/>
        </a:p>
      </dgm:t>
    </dgm:pt>
    <dgm:pt modelId="{FE31C42F-62D5-43AE-A696-EF8496D88253}" type="sibTrans" cxnId="{98FEF0E4-1978-485E-BCC3-E03C787ADB47}">
      <dgm:prSet/>
      <dgm:spPr/>
      <dgm:t>
        <a:bodyPr/>
        <a:lstStyle/>
        <a:p>
          <a:endParaRPr lang="en-US"/>
        </a:p>
      </dgm:t>
    </dgm:pt>
    <dgm:pt modelId="{DC2BE1A3-97A2-456F-A4CF-EC96799FC152}">
      <dgm:prSet/>
      <dgm:spPr/>
      <dgm:t>
        <a:bodyPr/>
        <a:lstStyle/>
        <a:p>
          <a:r>
            <a:rPr lang="en-US" dirty="0"/>
            <a:t>Cost for textbooks for students. Open-Source Textbooks being developed for adoption.</a:t>
          </a:r>
        </a:p>
      </dgm:t>
    </dgm:pt>
    <dgm:pt modelId="{6D9A221E-0338-48B0-88EE-93168ECCA02A}" type="parTrans" cxnId="{7FBF2026-58F1-4A71-8781-19184C8E3CF6}">
      <dgm:prSet/>
      <dgm:spPr/>
      <dgm:t>
        <a:bodyPr/>
        <a:lstStyle/>
        <a:p>
          <a:endParaRPr lang="en-US"/>
        </a:p>
      </dgm:t>
    </dgm:pt>
    <dgm:pt modelId="{C541D240-7C65-461E-BBB1-BD5F2439AAC4}" type="sibTrans" cxnId="{7FBF2026-58F1-4A71-8781-19184C8E3CF6}">
      <dgm:prSet/>
      <dgm:spPr/>
      <dgm:t>
        <a:bodyPr/>
        <a:lstStyle/>
        <a:p>
          <a:endParaRPr lang="en-US"/>
        </a:p>
      </dgm:t>
    </dgm:pt>
    <dgm:pt modelId="{9E400FBB-18EF-4386-9B67-02A1B0354FB1}">
      <dgm:prSet/>
      <dgm:spPr/>
      <dgm:t>
        <a:bodyPr/>
        <a:lstStyle/>
        <a:p>
          <a:r>
            <a:rPr lang="en-US" dirty="0"/>
            <a:t>Various Oregon universities moving into Portland metro area to offer programs.</a:t>
          </a:r>
        </a:p>
      </dgm:t>
    </dgm:pt>
    <dgm:pt modelId="{F9F92E3B-7BB2-4970-A970-045E16266F5B}" type="parTrans" cxnId="{324407F6-F103-4817-95BC-583F930D286D}">
      <dgm:prSet/>
      <dgm:spPr/>
      <dgm:t>
        <a:bodyPr/>
        <a:lstStyle/>
        <a:p>
          <a:endParaRPr lang="en-US"/>
        </a:p>
      </dgm:t>
    </dgm:pt>
    <dgm:pt modelId="{179CFDDA-D9E0-4E19-90C6-95F5386027F7}" type="sibTrans" cxnId="{324407F6-F103-4817-95BC-583F930D286D}">
      <dgm:prSet/>
      <dgm:spPr/>
      <dgm:t>
        <a:bodyPr/>
        <a:lstStyle/>
        <a:p>
          <a:endParaRPr lang="en-US"/>
        </a:p>
      </dgm:t>
    </dgm:pt>
    <dgm:pt modelId="{BB842696-2C18-4926-A5C9-BCF7EE5AE30D}">
      <dgm:prSet/>
      <dgm:spPr/>
      <dgm:t>
        <a:bodyPr/>
        <a:lstStyle/>
        <a:p>
          <a:r>
            <a:rPr lang="en-US" b="0" i="0" dirty="0"/>
            <a:t>House Bill 2998, a bill designed to streamline transfer between Oregon’s community colleges and public universities.</a:t>
          </a:r>
          <a:endParaRPr lang="en-US" dirty="0"/>
        </a:p>
      </dgm:t>
    </dgm:pt>
    <dgm:pt modelId="{34AED4AD-E42C-4BBF-BBD6-3BAE6D72AFFD}" type="parTrans" cxnId="{D44941F9-5EE6-43FD-8349-44207587B0C3}">
      <dgm:prSet/>
      <dgm:spPr/>
      <dgm:t>
        <a:bodyPr/>
        <a:lstStyle/>
        <a:p>
          <a:endParaRPr lang="en-US"/>
        </a:p>
      </dgm:t>
    </dgm:pt>
    <dgm:pt modelId="{C207E057-258B-47C9-8EC6-0B69762341BC}" type="sibTrans" cxnId="{D44941F9-5EE6-43FD-8349-44207587B0C3}">
      <dgm:prSet/>
      <dgm:spPr/>
      <dgm:t>
        <a:bodyPr/>
        <a:lstStyle/>
        <a:p>
          <a:endParaRPr lang="en-US"/>
        </a:p>
      </dgm:t>
    </dgm:pt>
    <dgm:pt modelId="{C558B8AC-94A5-4EAD-B1AD-D936B7D661A1}">
      <dgm:prSet/>
      <dgm:spPr/>
      <dgm:t>
        <a:bodyPr/>
        <a:lstStyle/>
        <a:p>
          <a:r>
            <a:rPr lang="en-US" dirty="0"/>
            <a:t>Campus safety issues – Policing and gun policies. Sexual violence survivor and support issues across all campuses.  Mental health issues on all campuses.</a:t>
          </a:r>
        </a:p>
      </dgm:t>
    </dgm:pt>
    <dgm:pt modelId="{D1388449-475B-42BB-A0C4-CC4EA39F3248}" type="parTrans" cxnId="{2FD01EAB-3D47-4DDD-AC39-F4B312A757CD}">
      <dgm:prSet/>
      <dgm:spPr/>
      <dgm:t>
        <a:bodyPr/>
        <a:lstStyle/>
        <a:p>
          <a:endParaRPr lang="en-US"/>
        </a:p>
      </dgm:t>
    </dgm:pt>
    <dgm:pt modelId="{B507E588-B4B6-400D-B38B-4B118FB88B37}" type="sibTrans" cxnId="{2FD01EAB-3D47-4DDD-AC39-F4B312A757CD}">
      <dgm:prSet/>
      <dgm:spPr/>
      <dgm:t>
        <a:bodyPr/>
        <a:lstStyle/>
        <a:p>
          <a:endParaRPr lang="en-US"/>
        </a:p>
      </dgm:t>
    </dgm:pt>
    <dgm:pt modelId="{4DD4581D-37DC-1746-86BB-E6E4429A78A6}">
      <dgm:prSet/>
      <dgm:spPr/>
      <dgm:t>
        <a:bodyPr/>
        <a:lstStyle/>
        <a:p>
          <a:r>
            <a:rPr lang="en-US" dirty="0"/>
            <a:t>Senate Bill 233 Common Course Numbering System in the State of Oregon between all Oregon Public Institutions.  </a:t>
          </a:r>
        </a:p>
      </dgm:t>
    </dgm:pt>
    <dgm:pt modelId="{53A51D18-51F8-8A46-BAED-0A317F7D3D50}" type="sibTrans" cxnId="{EC8B6F29-7D1C-4D41-B7A0-1E5D88A299C4}">
      <dgm:prSet/>
      <dgm:spPr/>
      <dgm:t>
        <a:bodyPr/>
        <a:lstStyle/>
        <a:p>
          <a:endParaRPr lang="en-US"/>
        </a:p>
      </dgm:t>
    </dgm:pt>
    <dgm:pt modelId="{F00869DB-A03A-3C48-9EDC-C122A0B1723F}" type="parTrans" cxnId="{EC8B6F29-7D1C-4D41-B7A0-1E5D88A299C4}">
      <dgm:prSet/>
      <dgm:spPr/>
      <dgm:t>
        <a:bodyPr/>
        <a:lstStyle/>
        <a:p>
          <a:endParaRPr lang="en-US"/>
        </a:p>
      </dgm:t>
    </dgm:pt>
    <dgm:pt modelId="{7644644B-852A-A545-810D-1D470FEAB9EB}" type="pres">
      <dgm:prSet presAssocID="{A8C30A29-985F-4E6E-9BCC-6188BE72C93A}" presName="linear" presStyleCnt="0">
        <dgm:presLayoutVars>
          <dgm:animLvl val="lvl"/>
          <dgm:resizeHandles val="exact"/>
        </dgm:presLayoutVars>
      </dgm:prSet>
      <dgm:spPr/>
    </dgm:pt>
    <dgm:pt modelId="{F043449D-1B8F-E74E-AE49-C633594486D0}" type="pres">
      <dgm:prSet presAssocID="{F5AEFDF1-5481-43B3-9620-325BE666FF7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84EFF70-BBE5-974D-AB8D-63109572BF9F}" type="pres">
      <dgm:prSet presAssocID="{24C3ED0B-F21F-4E20-A3CB-B2CABD3628E9}" presName="spacer" presStyleCnt="0"/>
      <dgm:spPr/>
    </dgm:pt>
    <dgm:pt modelId="{5F5231A2-462A-9E4B-B7B6-79A61CAA4EF6}" type="pres">
      <dgm:prSet presAssocID="{BB842696-2C18-4926-A5C9-BCF7EE5AE30D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6129542-6044-2146-AAEA-35152E621A6D}" type="pres">
      <dgm:prSet presAssocID="{C207E057-258B-47C9-8EC6-0B69762341BC}" presName="spacer" presStyleCnt="0"/>
      <dgm:spPr/>
    </dgm:pt>
    <dgm:pt modelId="{6792710B-C50E-DE45-9526-6FF7D0C987EE}" type="pres">
      <dgm:prSet presAssocID="{4DD4581D-37DC-1746-86BB-E6E4429A78A6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5D82761-1D83-5840-8F0D-61D0A0C4186A}" type="pres">
      <dgm:prSet presAssocID="{53A51D18-51F8-8A46-BAED-0A317F7D3D50}" presName="spacer" presStyleCnt="0"/>
      <dgm:spPr/>
    </dgm:pt>
    <dgm:pt modelId="{C8B5C7D6-E71A-9140-A326-F0D9A23DE3DE}" type="pres">
      <dgm:prSet presAssocID="{1816E627-645A-497E-BC38-D4DBE1A5DB3E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B4F118C6-FBED-E546-AE25-0EC473C17C15}" type="pres">
      <dgm:prSet presAssocID="{FE31C42F-62D5-43AE-A696-EF8496D88253}" presName="spacer" presStyleCnt="0"/>
      <dgm:spPr/>
    </dgm:pt>
    <dgm:pt modelId="{044A8D3E-0869-9A47-844B-33CD1FBF303C}" type="pres">
      <dgm:prSet presAssocID="{DC2BE1A3-97A2-456F-A4CF-EC96799FC152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F2BFECE-581D-8F4F-9525-648E7235DAB4}" type="pres">
      <dgm:prSet presAssocID="{C541D240-7C65-461E-BBB1-BD5F2439AAC4}" presName="spacer" presStyleCnt="0"/>
      <dgm:spPr/>
    </dgm:pt>
    <dgm:pt modelId="{15D6A434-959E-7A4D-AE53-C1B83B377EE8}" type="pres">
      <dgm:prSet presAssocID="{9E400FBB-18EF-4386-9B67-02A1B0354FB1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C62F62BC-E218-E94C-9158-CBD29FC3B81B}" type="pres">
      <dgm:prSet presAssocID="{179CFDDA-D9E0-4E19-90C6-95F5386027F7}" presName="spacer" presStyleCnt="0"/>
      <dgm:spPr/>
    </dgm:pt>
    <dgm:pt modelId="{A11C0B49-9446-2C43-A3E9-D1621BE3DAEE}" type="pres">
      <dgm:prSet presAssocID="{C558B8AC-94A5-4EAD-B1AD-D936B7D661A1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83665608-F5B6-FE40-A115-FF5FCCEB8E0B}" type="presOf" srcId="{BB842696-2C18-4926-A5C9-BCF7EE5AE30D}" destId="{5F5231A2-462A-9E4B-B7B6-79A61CAA4EF6}" srcOrd="0" destOrd="0" presId="urn:microsoft.com/office/officeart/2005/8/layout/vList2"/>
    <dgm:cxn modelId="{BB405B15-E5F9-4882-A3E2-E13890980A0E}" srcId="{A8C30A29-985F-4E6E-9BCC-6188BE72C93A}" destId="{F5AEFDF1-5481-43B3-9620-325BE666FF7D}" srcOrd="0" destOrd="0" parTransId="{3943A6D3-D7AB-4888-8432-67A4DABF98C3}" sibTransId="{24C3ED0B-F21F-4E20-A3CB-B2CABD3628E9}"/>
    <dgm:cxn modelId="{1FCB7A22-674B-AD41-9CED-DFD79427A94C}" type="presOf" srcId="{A8C30A29-985F-4E6E-9BCC-6188BE72C93A}" destId="{7644644B-852A-A545-810D-1D470FEAB9EB}" srcOrd="0" destOrd="0" presId="urn:microsoft.com/office/officeart/2005/8/layout/vList2"/>
    <dgm:cxn modelId="{7FBF2026-58F1-4A71-8781-19184C8E3CF6}" srcId="{A8C30A29-985F-4E6E-9BCC-6188BE72C93A}" destId="{DC2BE1A3-97A2-456F-A4CF-EC96799FC152}" srcOrd="4" destOrd="0" parTransId="{6D9A221E-0338-48B0-88EE-93168ECCA02A}" sibTransId="{C541D240-7C65-461E-BBB1-BD5F2439AAC4}"/>
    <dgm:cxn modelId="{EC8B6F29-7D1C-4D41-B7A0-1E5D88A299C4}" srcId="{A8C30A29-985F-4E6E-9BCC-6188BE72C93A}" destId="{4DD4581D-37DC-1746-86BB-E6E4429A78A6}" srcOrd="2" destOrd="0" parTransId="{F00869DB-A03A-3C48-9EDC-C122A0B1723F}" sibTransId="{53A51D18-51F8-8A46-BAED-0A317F7D3D50}"/>
    <dgm:cxn modelId="{A3040258-AFED-B548-B428-530941C842CF}" type="presOf" srcId="{4DD4581D-37DC-1746-86BB-E6E4429A78A6}" destId="{6792710B-C50E-DE45-9526-6FF7D0C987EE}" srcOrd="0" destOrd="0" presId="urn:microsoft.com/office/officeart/2005/8/layout/vList2"/>
    <dgm:cxn modelId="{C45F0E78-A7AF-CF4D-8832-A7D5F8FF6A84}" type="presOf" srcId="{DC2BE1A3-97A2-456F-A4CF-EC96799FC152}" destId="{044A8D3E-0869-9A47-844B-33CD1FBF303C}" srcOrd="0" destOrd="0" presId="urn:microsoft.com/office/officeart/2005/8/layout/vList2"/>
    <dgm:cxn modelId="{61C3AB88-628E-7F45-9D3B-CF4C2FF0CA60}" type="presOf" srcId="{C558B8AC-94A5-4EAD-B1AD-D936B7D661A1}" destId="{A11C0B49-9446-2C43-A3E9-D1621BE3DAEE}" srcOrd="0" destOrd="0" presId="urn:microsoft.com/office/officeart/2005/8/layout/vList2"/>
    <dgm:cxn modelId="{2FD01EAB-3D47-4DDD-AC39-F4B312A757CD}" srcId="{A8C30A29-985F-4E6E-9BCC-6188BE72C93A}" destId="{C558B8AC-94A5-4EAD-B1AD-D936B7D661A1}" srcOrd="6" destOrd="0" parTransId="{D1388449-475B-42BB-A0C4-CC4EA39F3248}" sibTransId="{B507E588-B4B6-400D-B38B-4B118FB88B37}"/>
    <dgm:cxn modelId="{E604ACDB-B8F7-654C-A968-85CF9CEE72D1}" type="presOf" srcId="{1816E627-645A-497E-BC38-D4DBE1A5DB3E}" destId="{C8B5C7D6-E71A-9140-A326-F0D9A23DE3DE}" srcOrd="0" destOrd="0" presId="urn:microsoft.com/office/officeart/2005/8/layout/vList2"/>
    <dgm:cxn modelId="{91D076E4-CF4B-7D4F-A0AC-F93FB1D28276}" type="presOf" srcId="{F5AEFDF1-5481-43B3-9620-325BE666FF7D}" destId="{F043449D-1B8F-E74E-AE49-C633594486D0}" srcOrd="0" destOrd="0" presId="urn:microsoft.com/office/officeart/2005/8/layout/vList2"/>
    <dgm:cxn modelId="{98FEF0E4-1978-485E-BCC3-E03C787ADB47}" srcId="{A8C30A29-985F-4E6E-9BCC-6188BE72C93A}" destId="{1816E627-645A-497E-BC38-D4DBE1A5DB3E}" srcOrd="3" destOrd="0" parTransId="{9B401C94-F97E-4CA7-B38A-CC70A6E7B65A}" sibTransId="{FE31C42F-62D5-43AE-A696-EF8496D88253}"/>
    <dgm:cxn modelId="{7244D7E8-7A98-AA49-B85F-89260688B01A}" type="presOf" srcId="{9E400FBB-18EF-4386-9B67-02A1B0354FB1}" destId="{15D6A434-959E-7A4D-AE53-C1B83B377EE8}" srcOrd="0" destOrd="0" presId="urn:microsoft.com/office/officeart/2005/8/layout/vList2"/>
    <dgm:cxn modelId="{324407F6-F103-4817-95BC-583F930D286D}" srcId="{A8C30A29-985F-4E6E-9BCC-6188BE72C93A}" destId="{9E400FBB-18EF-4386-9B67-02A1B0354FB1}" srcOrd="5" destOrd="0" parTransId="{F9F92E3B-7BB2-4970-A970-045E16266F5B}" sibTransId="{179CFDDA-D9E0-4E19-90C6-95F5386027F7}"/>
    <dgm:cxn modelId="{D44941F9-5EE6-43FD-8349-44207587B0C3}" srcId="{A8C30A29-985F-4E6E-9BCC-6188BE72C93A}" destId="{BB842696-2C18-4926-A5C9-BCF7EE5AE30D}" srcOrd="1" destOrd="0" parTransId="{34AED4AD-E42C-4BBF-BBD6-3BAE6D72AFFD}" sibTransId="{C207E057-258B-47C9-8EC6-0B69762341BC}"/>
    <dgm:cxn modelId="{FE732A6B-BEB4-6F4D-9AD6-D1A3E73113EA}" type="presParOf" srcId="{7644644B-852A-A545-810D-1D470FEAB9EB}" destId="{F043449D-1B8F-E74E-AE49-C633594486D0}" srcOrd="0" destOrd="0" presId="urn:microsoft.com/office/officeart/2005/8/layout/vList2"/>
    <dgm:cxn modelId="{D8BEA9EB-DC09-2E46-BB7C-FDF63695A54E}" type="presParOf" srcId="{7644644B-852A-A545-810D-1D470FEAB9EB}" destId="{084EFF70-BBE5-974D-AB8D-63109572BF9F}" srcOrd="1" destOrd="0" presId="urn:microsoft.com/office/officeart/2005/8/layout/vList2"/>
    <dgm:cxn modelId="{FE0C723D-CF93-3342-AAC6-044D0FCC1FA3}" type="presParOf" srcId="{7644644B-852A-A545-810D-1D470FEAB9EB}" destId="{5F5231A2-462A-9E4B-B7B6-79A61CAA4EF6}" srcOrd="2" destOrd="0" presId="urn:microsoft.com/office/officeart/2005/8/layout/vList2"/>
    <dgm:cxn modelId="{1A0AAC9F-AB68-AD4C-A9E0-3164CB5FAC63}" type="presParOf" srcId="{7644644B-852A-A545-810D-1D470FEAB9EB}" destId="{76129542-6044-2146-AAEA-35152E621A6D}" srcOrd="3" destOrd="0" presId="urn:microsoft.com/office/officeart/2005/8/layout/vList2"/>
    <dgm:cxn modelId="{7D8255BE-39AB-5A42-911E-76038D184917}" type="presParOf" srcId="{7644644B-852A-A545-810D-1D470FEAB9EB}" destId="{6792710B-C50E-DE45-9526-6FF7D0C987EE}" srcOrd="4" destOrd="0" presId="urn:microsoft.com/office/officeart/2005/8/layout/vList2"/>
    <dgm:cxn modelId="{08EF541A-8FF0-8844-8103-80D3A777ECB4}" type="presParOf" srcId="{7644644B-852A-A545-810D-1D470FEAB9EB}" destId="{D5D82761-1D83-5840-8F0D-61D0A0C4186A}" srcOrd="5" destOrd="0" presId="urn:microsoft.com/office/officeart/2005/8/layout/vList2"/>
    <dgm:cxn modelId="{86A97D4F-A2CD-B94F-8AA7-29397CFFE0D5}" type="presParOf" srcId="{7644644B-852A-A545-810D-1D470FEAB9EB}" destId="{C8B5C7D6-E71A-9140-A326-F0D9A23DE3DE}" srcOrd="6" destOrd="0" presId="urn:microsoft.com/office/officeart/2005/8/layout/vList2"/>
    <dgm:cxn modelId="{822A74FE-2BDA-1540-864B-DB7D9DA9A161}" type="presParOf" srcId="{7644644B-852A-A545-810D-1D470FEAB9EB}" destId="{B4F118C6-FBED-E546-AE25-0EC473C17C15}" srcOrd="7" destOrd="0" presId="urn:microsoft.com/office/officeart/2005/8/layout/vList2"/>
    <dgm:cxn modelId="{DC2AC159-B174-C94B-B9D6-32EF9AEBEB9D}" type="presParOf" srcId="{7644644B-852A-A545-810D-1D470FEAB9EB}" destId="{044A8D3E-0869-9A47-844B-33CD1FBF303C}" srcOrd="8" destOrd="0" presId="urn:microsoft.com/office/officeart/2005/8/layout/vList2"/>
    <dgm:cxn modelId="{F7141D7C-C662-5645-99E0-3D3237D373FD}" type="presParOf" srcId="{7644644B-852A-A545-810D-1D470FEAB9EB}" destId="{8F2BFECE-581D-8F4F-9525-648E7235DAB4}" srcOrd="9" destOrd="0" presId="urn:microsoft.com/office/officeart/2005/8/layout/vList2"/>
    <dgm:cxn modelId="{17749FA6-A9F5-A348-98DA-314BD2504ACA}" type="presParOf" srcId="{7644644B-852A-A545-810D-1D470FEAB9EB}" destId="{15D6A434-959E-7A4D-AE53-C1B83B377EE8}" srcOrd="10" destOrd="0" presId="urn:microsoft.com/office/officeart/2005/8/layout/vList2"/>
    <dgm:cxn modelId="{74E6A230-C86D-1D4C-B605-BD5FB3905D77}" type="presParOf" srcId="{7644644B-852A-A545-810D-1D470FEAB9EB}" destId="{C62F62BC-E218-E94C-9158-CBD29FC3B81B}" srcOrd="11" destOrd="0" presId="urn:microsoft.com/office/officeart/2005/8/layout/vList2"/>
    <dgm:cxn modelId="{2091EED5-0F5D-BE43-A7CB-9455ADD56EBB}" type="presParOf" srcId="{7644644B-852A-A545-810D-1D470FEAB9EB}" destId="{A11C0B49-9446-2C43-A3E9-D1621BE3DAE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3449D-1B8F-E74E-AE49-C633594486D0}">
      <dsp:nvSpPr>
        <dsp:cNvPr id="0" name=""/>
        <dsp:cNvSpPr/>
      </dsp:nvSpPr>
      <dsp:spPr>
        <a:xfrm>
          <a:off x="0" y="132546"/>
          <a:ext cx="8595360" cy="6356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COVID-19 safety protocols </a:t>
          </a:r>
        </a:p>
      </dsp:txBody>
      <dsp:txXfrm>
        <a:off x="31028" y="163574"/>
        <a:ext cx="8533304" cy="573546"/>
      </dsp:txXfrm>
    </dsp:sp>
    <dsp:sp modelId="{5F5231A2-462A-9E4B-B7B6-79A61CAA4EF6}">
      <dsp:nvSpPr>
        <dsp:cNvPr id="0" name=""/>
        <dsp:cNvSpPr/>
      </dsp:nvSpPr>
      <dsp:spPr>
        <a:xfrm>
          <a:off x="0" y="814228"/>
          <a:ext cx="8595360" cy="6356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House Bill 2998, a bill designed to streamline transfer between Oregon’s community colleges and public universities.</a:t>
          </a:r>
          <a:endParaRPr lang="en-US" sz="1600" kern="1200" dirty="0"/>
        </a:p>
      </dsp:txBody>
      <dsp:txXfrm>
        <a:off x="31028" y="845256"/>
        <a:ext cx="8533304" cy="573546"/>
      </dsp:txXfrm>
    </dsp:sp>
    <dsp:sp modelId="{6792710B-C50E-DE45-9526-6FF7D0C987EE}">
      <dsp:nvSpPr>
        <dsp:cNvPr id="0" name=""/>
        <dsp:cNvSpPr/>
      </dsp:nvSpPr>
      <dsp:spPr>
        <a:xfrm>
          <a:off x="0" y="1495911"/>
          <a:ext cx="8595360" cy="6356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Senate Bill 233 Common Course Numbering System in the State of Oregon between all Oregon Public Institutions.  </a:t>
          </a:r>
        </a:p>
      </dsp:txBody>
      <dsp:txXfrm>
        <a:off x="31028" y="1526939"/>
        <a:ext cx="8533304" cy="573546"/>
      </dsp:txXfrm>
    </dsp:sp>
    <dsp:sp modelId="{C8B5C7D6-E71A-9140-A326-F0D9A23DE3DE}">
      <dsp:nvSpPr>
        <dsp:cNvPr id="0" name=""/>
        <dsp:cNvSpPr/>
      </dsp:nvSpPr>
      <dsp:spPr>
        <a:xfrm>
          <a:off x="0" y="2177593"/>
          <a:ext cx="8595360" cy="6356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There is an advising problem for students in college. Poor information about transferable credits to universities.</a:t>
          </a:r>
        </a:p>
      </dsp:txBody>
      <dsp:txXfrm>
        <a:off x="31028" y="2208621"/>
        <a:ext cx="8533304" cy="573546"/>
      </dsp:txXfrm>
    </dsp:sp>
    <dsp:sp modelId="{044A8D3E-0869-9A47-844B-33CD1FBF303C}">
      <dsp:nvSpPr>
        <dsp:cNvPr id="0" name=""/>
        <dsp:cNvSpPr/>
      </dsp:nvSpPr>
      <dsp:spPr>
        <a:xfrm>
          <a:off x="0" y="2859276"/>
          <a:ext cx="8595360" cy="6356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Cost for textbooks for students. Open-Source Textbooks being developed for adoption.</a:t>
          </a:r>
        </a:p>
      </dsp:txBody>
      <dsp:txXfrm>
        <a:off x="31028" y="2890304"/>
        <a:ext cx="8533304" cy="573546"/>
      </dsp:txXfrm>
    </dsp:sp>
    <dsp:sp modelId="{15D6A434-959E-7A4D-AE53-C1B83B377EE8}">
      <dsp:nvSpPr>
        <dsp:cNvPr id="0" name=""/>
        <dsp:cNvSpPr/>
      </dsp:nvSpPr>
      <dsp:spPr>
        <a:xfrm>
          <a:off x="0" y="3540958"/>
          <a:ext cx="8595360" cy="6356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Various Oregon universities moving into Portland metro area to offer programs.</a:t>
          </a:r>
        </a:p>
      </dsp:txBody>
      <dsp:txXfrm>
        <a:off x="31028" y="3571986"/>
        <a:ext cx="8533304" cy="573546"/>
      </dsp:txXfrm>
    </dsp:sp>
    <dsp:sp modelId="{A11C0B49-9446-2C43-A3E9-D1621BE3DAEE}">
      <dsp:nvSpPr>
        <dsp:cNvPr id="0" name=""/>
        <dsp:cNvSpPr/>
      </dsp:nvSpPr>
      <dsp:spPr>
        <a:xfrm>
          <a:off x="0" y="4222641"/>
          <a:ext cx="8595360" cy="6356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Campus safety issues – Policing and gun policies. Sexual violence survivor and support issues across all campuses.  Mental health issues on all campuses.</a:t>
          </a:r>
        </a:p>
      </dsp:txBody>
      <dsp:txXfrm>
        <a:off x="31028" y="4253669"/>
        <a:ext cx="8533304" cy="573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92A2C-109C-AC4C-ABB4-669A3C27ED37}" type="datetimeFigureOut">
              <a:rPr lang="en-US" smtClean="0"/>
              <a:t>1/10/2023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F95FE-1097-114E-8D7C-3ABF1E09D9B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F95FE-1097-114E-8D7C-3ABF1E09D9B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704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04FD4-7404-2D45-B7F4-41C064693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8A95AC-B616-1449-81CD-DC3E1FAFA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51A28-16B1-8342-BEE5-B72894F97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BEDCF-1CC9-8D49-859C-A78B789B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EBFB2-192D-E344-8FC7-92274F0FB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1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8E9F6-B990-5541-9047-C5FC1ED05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59D8B-3EA3-6F49-B49D-D4CC0B5D5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42E6D-2A76-7541-9382-8509D6156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5A4E5-1B41-5740-A772-6FD9C2BAE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53973-350F-7146-95E2-03716A24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5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13045C-5B87-AB4B-A003-078745C5E6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B4550D-C3B7-B541-BAE6-FEEA0AD79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DE464-01CF-7E45-93B9-DA6475F6A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027C0-50F5-D446-B248-69FAA65A4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177CC-DAC3-0744-A001-B0C030FE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584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F736F-BB7F-434B-ABC1-1F55A93BA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4693D-6B66-F849-AF77-7D2E8A968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61039-B621-2740-8F03-CDBC8D296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A4EF7-5D9E-2144-8682-8A382F839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2F4F8-4846-F543-A9D7-A09A38082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6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3AEF-74D9-974E-93D6-2C44C8CC6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2D25E-6693-0143-8F08-F64352B64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358D7-F098-8A43-9B30-255054DF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1DBD3-7336-7142-831D-27039A272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71323-B027-A940-981A-D4B4A39A9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4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C4DED-B985-E744-A402-F7EDF8F88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27577-A6CA-7D44-8FBF-FBBC4BF3CB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A290D-96ED-A549-9191-2CC6712F8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7AF5A-0322-C646-8708-64ABDC04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CB686B-6EBE-5C42-BE0B-086D2B470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45165-20E0-D54B-87D3-812509D6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23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A04D8-125E-7641-A2C5-F327B944B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A9D62-1F06-5743-99A2-A6F9BC7C9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2CD4B3-637F-F443-9E77-3A563FA4D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D6FF89-6196-9C4C-8473-3F4C153375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023F78-55B0-4D46-B99C-CF32F56BD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AAFC28-2311-BC4B-9DCC-C34D29EFB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7FFCCD-5E74-0F4F-B379-5E883241D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F3C5E6-0783-DE42-9ECC-F00EA4EE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70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69810-CD08-B943-AE45-A6047F0A7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277ABB-6CE8-6F4B-99FC-CE5F000D0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162C0-38B8-2A44-B6C1-FCD05DD14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C9E2A7-7A7C-D54A-AA03-9414F2014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49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8AE501-1ACA-BF4C-9235-DD1DDEB25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4C2A0B-C96A-4D4B-AF86-FBDA8EE3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DE6114-26CF-604F-AC0E-4FF4C2AF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6AD59-6550-484E-871B-CE05282F2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11850-8832-1641-A713-3AB7B03E3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40B92C-3B5A-F344-A394-0EE1C203F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C2A1DE-BF59-814A-8402-A8961ECEE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2CAE72-0D9E-4D4E-9280-4612CA0FB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1E701-AA60-8541-9BCE-D58308B29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619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A2802-EEAA-2E47-8D66-13122DF1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D64B7-7519-D840-9722-7F161CE28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CE78F-0C20-E14B-AF22-1F4AAC46D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37184-0DB8-694B-95F6-4DA88208D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607AB-5697-A143-BAB1-7F61EE54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AA9EC8-7639-5E4B-82BD-F962F3308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53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083DEF-0CF1-C94B-A88A-CE65313AC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8895-D29E-8441-A839-CFDFB16CA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EC02A-AC12-C74E-BC60-9EF0B4A5E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F8D1B-7324-AF42-AE1A-44E8114E3F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5745D-7F4E-F44D-8CFE-F426F7CDFE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1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67" r:id="rId12"/>
    <p:sldLayoutId id="2147483668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0738" y="597217"/>
            <a:ext cx="747966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-5" dirty="0">
                <a:latin typeface="Arial"/>
                <a:cs typeface="Arial"/>
              </a:rPr>
              <a:t>An </a:t>
            </a:r>
            <a:r>
              <a:rPr sz="2400" b="1" spc="-10" dirty="0">
                <a:latin typeface="Arial"/>
                <a:cs typeface="Arial"/>
              </a:rPr>
              <a:t>Overview </a:t>
            </a:r>
            <a:r>
              <a:rPr sz="2400" b="1" spc="-5" dirty="0">
                <a:latin typeface="Arial"/>
                <a:cs typeface="Arial"/>
              </a:rPr>
              <a:t>of </a:t>
            </a:r>
            <a:r>
              <a:rPr sz="2400" b="1" spc="-10" dirty="0">
                <a:latin typeface="Arial"/>
                <a:cs typeface="Arial"/>
              </a:rPr>
              <a:t>the </a:t>
            </a:r>
            <a:r>
              <a:rPr sz="2400" b="1" spc="-15" dirty="0">
                <a:latin typeface="Arial"/>
                <a:cs typeface="Arial"/>
              </a:rPr>
              <a:t>Interinstitutional Faculty</a:t>
            </a:r>
            <a:r>
              <a:rPr sz="2400" b="1" spc="170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Senate</a:t>
            </a:r>
            <a:endParaRPr sz="2400" b="1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600" y="1295400"/>
            <a:ext cx="8227061" cy="27674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0005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Members </a:t>
            </a:r>
            <a:r>
              <a:rPr sz="1800" spc="-5" dirty="0">
                <a:latin typeface="Calibri"/>
                <a:cs typeface="Calibri"/>
              </a:rPr>
              <a:t>of the </a:t>
            </a:r>
            <a:r>
              <a:rPr sz="1800" spc="-10" dirty="0">
                <a:latin typeface="Calibri"/>
                <a:cs typeface="Calibri"/>
              </a:rPr>
              <a:t>Interinstitutional </a:t>
            </a:r>
            <a:r>
              <a:rPr sz="1800" spc="-15" dirty="0">
                <a:latin typeface="Calibri"/>
                <a:cs typeface="Calibri"/>
              </a:rPr>
              <a:t>Faculty </a:t>
            </a:r>
            <a:r>
              <a:rPr sz="1800" spc="-10" dirty="0">
                <a:latin typeface="Calibri"/>
                <a:cs typeface="Calibri"/>
              </a:rPr>
              <a:t>Senate (IFS) are </a:t>
            </a:r>
            <a:r>
              <a:rPr sz="1800" dirty="0">
                <a:latin typeface="Calibri"/>
                <a:cs typeface="Calibri"/>
              </a:rPr>
              <a:t>made up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spc="-10" dirty="0">
                <a:latin typeface="Calibri"/>
                <a:cs typeface="Calibri"/>
              </a:rPr>
              <a:t>elected </a:t>
            </a:r>
            <a:r>
              <a:rPr sz="1800" spc="-5" dirty="0">
                <a:latin typeface="Calibri"/>
                <a:cs typeface="Calibri"/>
              </a:rPr>
              <a:t>Senator </a:t>
            </a:r>
            <a:r>
              <a:rPr sz="1800" spc="-10" dirty="0">
                <a:latin typeface="Calibri"/>
                <a:cs typeface="Calibri"/>
              </a:rPr>
              <a:t>representatives from </a:t>
            </a:r>
            <a:r>
              <a:rPr sz="1800" spc="-5" dirty="0">
                <a:latin typeface="Calibri"/>
                <a:cs typeface="Calibri"/>
              </a:rPr>
              <a:t>each</a:t>
            </a:r>
            <a:r>
              <a:rPr lang="en-US" sz="1800" spc="-5" dirty="0">
                <a:latin typeface="Calibri"/>
                <a:cs typeface="Calibri"/>
              </a:rPr>
              <a:t> of the eight Orego</a:t>
            </a:r>
            <a:r>
              <a:rPr lang="en-US" spc="-5" dirty="0">
                <a:latin typeface="Calibri"/>
                <a:cs typeface="Calibri"/>
              </a:rPr>
              <a:t>n public</a:t>
            </a:r>
            <a:r>
              <a:rPr sz="1800" spc="-5" dirty="0">
                <a:latin typeface="Calibri"/>
                <a:cs typeface="Calibri"/>
              </a:rPr>
              <a:t> institution</a:t>
            </a:r>
            <a:r>
              <a:rPr lang="en-US" sz="1800" spc="-5" dirty="0">
                <a:latin typeface="Calibri"/>
                <a:cs typeface="Calibri"/>
              </a:rPr>
              <a:t>s</a:t>
            </a:r>
            <a:r>
              <a:rPr sz="1800" spc="-15" dirty="0">
                <a:latin typeface="Calibri"/>
                <a:cs typeface="Calibri"/>
              </a:rPr>
              <a:t>.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Faculty Senate  Bylaws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state: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 dirty="0">
              <a:latin typeface="Calibri"/>
              <a:cs typeface="Calibri"/>
            </a:endParaRPr>
          </a:p>
          <a:p>
            <a:pPr marL="519113" marR="11430">
              <a:lnSpc>
                <a:spcPct val="100000"/>
              </a:lnSpc>
            </a:pPr>
            <a:r>
              <a:rPr lang="en-US" spc="-10" dirty="0">
                <a:latin typeface="Calibri"/>
                <a:cs typeface="Calibri"/>
              </a:rPr>
              <a:t>I</a:t>
            </a:r>
            <a:r>
              <a:rPr sz="1800" spc="-10" dirty="0">
                <a:latin typeface="Calibri"/>
                <a:cs typeface="Calibri"/>
              </a:rPr>
              <a:t>nterinstitutional </a:t>
            </a:r>
            <a:r>
              <a:rPr sz="1800" spc="-15" dirty="0">
                <a:latin typeface="Calibri"/>
                <a:cs typeface="Calibri"/>
              </a:rPr>
              <a:t>Faculty </a:t>
            </a:r>
            <a:r>
              <a:rPr sz="1800" spc="-10" dirty="0">
                <a:latin typeface="Calibri"/>
                <a:cs typeface="Calibri"/>
              </a:rPr>
              <a:t>Senators </a:t>
            </a:r>
            <a:r>
              <a:rPr sz="1800" spc="-5" dirty="0">
                <a:latin typeface="Calibri"/>
                <a:cs typeface="Calibri"/>
              </a:rPr>
              <a:t>shall </a:t>
            </a:r>
            <a:r>
              <a:rPr sz="1800" dirty="0">
                <a:latin typeface="Calibri"/>
                <a:cs typeface="Calibri"/>
              </a:rPr>
              <a:t>be </a:t>
            </a:r>
            <a:r>
              <a:rPr sz="1800" spc="-5" dirty="0">
                <a:latin typeface="Calibri"/>
                <a:cs typeface="Calibri"/>
              </a:rPr>
              <a:t>responsible </a:t>
            </a:r>
            <a:r>
              <a:rPr sz="1800" spc="-15" dirty="0">
                <a:latin typeface="Calibri"/>
                <a:cs typeface="Calibri"/>
              </a:rPr>
              <a:t>for </a:t>
            </a:r>
            <a:r>
              <a:rPr sz="1800" spc="-5" dirty="0">
                <a:latin typeface="Calibri"/>
                <a:cs typeface="Calibri"/>
              </a:rPr>
              <a:t>seeking opinions of </a:t>
            </a:r>
            <a:endParaRPr lang="en-US" sz="1800" spc="-5" dirty="0">
              <a:latin typeface="Calibri"/>
              <a:cs typeface="Calibri"/>
            </a:endParaRPr>
          </a:p>
          <a:p>
            <a:pPr marL="519113" marR="1143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the OSU </a:t>
            </a:r>
            <a:r>
              <a:rPr sz="1800" spc="-10" dirty="0">
                <a:latin typeface="Calibri"/>
                <a:cs typeface="Calibri"/>
              </a:rPr>
              <a:t>Faculty 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5" dirty="0">
                <a:latin typeface="Calibri"/>
                <a:cs typeface="Calibri"/>
              </a:rPr>
              <a:t>the OSU </a:t>
            </a:r>
            <a:r>
              <a:rPr sz="1800" spc="-15" dirty="0">
                <a:latin typeface="Calibri"/>
                <a:cs typeface="Calibri"/>
              </a:rPr>
              <a:t>Faculty </a:t>
            </a:r>
            <a:r>
              <a:rPr sz="1800" spc="-10" dirty="0">
                <a:latin typeface="Calibri"/>
                <a:cs typeface="Calibri"/>
              </a:rPr>
              <a:t>Senate </a:t>
            </a:r>
            <a:r>
              <a:rPr sz="1800" dirty="0">
                <a:latin typeface="Calibri"/>
                <a:cs typeface="Calibri"/>
              </a:rPr>
              <a:t>as a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body.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OSU </a:t>
            </a:r>
            <a:r>
              <a:rPr sz="1800" spc="-10" dirty="0">
                <a:latin typeface="Calibri"/>
                <a:cs typeface="Calibri"/>
              </a:rPr>
              <a:t>IFS representatives are </a:t>
            </a:r>
            <a:r>
              <a:rPr sz="1800" spc="-5" dirty="0">
                <a:latin typeface="Calibri"/>
                <a:cs typeface="Calibri"/>
              </a:rPr>
              <a:t>elected </a:t>
            </a:r>
            <a:r>
              <a:rPr sz="1800" spc="-10" dirty="0">
                <a:latin typeface="Calibri"/>
                <a:cs typeface="Calibri"/>
              </a:rPr>
              <a:t>to three-year terms </a:t>
            </a:r>
            <a:r>
              <a:rPr sz="1800" spc="-5" dirty="0">
                <a:latin typeface="Calibri"/>
                <a:cs typeface="Calibri"/>
              </a:rPr>
              <a:t>in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10" dirty="0">
                <a:latin typeface="Calibri"/>
                <a:cs typeface="Calibri"/>
              </a:rPr>
              <a:t>university-wide </a:t>
            </a:r>
            <a:r>
              <a:rPr sz="1800" spc="-5" dirty="0">
                <a:latin typeface="Calibri"/>
                <a:cs typeface="Calibri"/>
              </a:rPr>
              <a:t>election each </a:t>
            </a:r>
            <a:r>
              <a:rPr sz="1800" spc="-10" dirty="0">
                <a:latin typeface="Calibri"/>
                <a:cs typeface="Calibri"/>
              </a:rPr>
              <a:t>fall, 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10" dirty="0">
                <a:latin typeface="Calibri"/>
                <a:cs typeface="Calibri"/>
              </a:rPr>
              <a:t>are ex-officio, </a:t>
            </a:r>
            <a:r>
              <a:rPr sz="1800" spc="-5" dirty="0">
                <a:latin typeface="Calibri"/>
                <a:cs typeface="Calibri"/>
              </a:rPr>
              <a:t>voting members, of the OSU </a:t>
            </a:r>
            <a:r>
              <a:rPr sz="1800" spc="-10" dirty="0">
                <a:latin typeface="Calibri"/>
                <a:cs typeface="Calibri"/>
              </a:rPr>
              <a:t>Faculty Senate. </a:t>
            </a:r>
            <a:r>
              <a:rPr sz="1800" spc="-5" dirty="0">
                <a:latin typeface="Calibri"/>
                <a:cs typeface="Calibri"/>
              </a:rPr>
              <a:t>The senior </a:t>
            </a:r>
            <a:r>
              <a:rPr sz="1800" spc="-10" dirty="0">
                <a:latin typeface="Calibri"/>
                <a:cs typeface="Calibri"/>
              </a:rPr>
              <a:t>IFS </a:t>
            </a:r>
            <a:r>
              <a:rPr sz="1800" spc="-5" dirty="0">
                <a:latin typeface="Calibri"/>
                <a:cs typeface="Calibri"/>
              </a:rPr>
              <a:t>Senator is also </a:t>
            </a:r>
            <a:r>
              <a:rPr sz="1800" dirty="0">
                <a:latin typeface="Calibri"/>
                <a:cs typeface="Calibri"/>
              </a:rPr>
              <a:t>a member </a:t>
            </a:r>
            <a:r>
              <a:rPr sz="1800" spc="-5" dirty="0">
                <a:latin typeface="Calibri"/>
                <a:cs typeface="Calibri"/>
              </a:rPr>
              <a:t>of the </a:t>
            </a:r>
            <a:r>
              <a:rPr sz="1800" spc="-10" dirty="0">
                <a:latin typeface="Calibri"/>
                <a:cs typeface="Calibri"/>
              </a:rPr>
              <a:t>Faculty Senate Executive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Committee.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52801" y="4876799"/>
            <a:ext cx="1852538" cy="18379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597217"/>
            <a:ext cx="7601584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-15" dirty="0"/>
              <a:t>Interinstitutional Faculty Senate Membership </a:t>
            </a:r>
            <a:endParaRPr sz="24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1524000" y="1358947"/>
            <a:ext cx="7922261" cy="54752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Oregon </a:t>
            </a:r>
            <a:r>
              <a:rPr sz="1800" spc="-15" dirty="0">
                <a:latin typeface="Calibri"/>
                <a:cs typeface="Calibri"/>
              </a:rPr>
              <a:t>State </a:t>
            </a:r>
            <a:r>
              <a:rPr sz="1800" spc="-10" dirty="0">
                <a:latin typeface="Calibri"/>
                <a:cs typeface="Calibri"/>
              </a:rPr>
              <a:t>University </a:t>
            </a:r>
            <a:r>
              <a:rPr sz="1800" spc="-5" dirty="0">
                <a:latin typeface="Calibri"/>
                <a:cs typeface="Calibri"/>
              </a:rPr>
              <a:t>(3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representatives)</a:t>
            </a:r>
            <a:endParaRPr sz="1800" dirty="0">
              <a:latin typeface="Calibri"/>
              <a:cs typeface="Calibri"/>
            </a:endParaRPr>
          </a:p>
          <a:p>
            <a:pPr marL="178435" indent="-166370">
              <a:buFontTx/>
              <a:buChar char="•"/>
              <a:tabLst>
                <a:tab pos="179070" algn="l"/>
              </a:tabLst>
            </a:pPr>
            <a:r>
              <a:rPr lang="en-US" spc="-10" dirty="0">
                <a:cs typeface="Calibri"/>
              </a:rPr>
              <a:t>JoAnne Bunnage </a:t>
            </a:r>
          </a:p>
          <a:p>
            <a:pPr marL="178435" indent="-166370">
              <a:buFontTx/>
              <a:buChar char="•"/>
              <a:tabLst>
                <a:tab pos="179070" algn="l"/>
              </a:tabLst>
            </a:pPr>
            <a:r>
              <a:rPr lang="en-US" spc="-10" dirty="0">
                <a:cs typeface="Calibri"/>
              </a:rPr>
              <a:t>Gloria Crisp (newly elected)</a:t>
            </a:r>
          </a:p>
          <a:p>
            <a:pPr marL="178435" indent="-166370">
              <a:buFontTx/>
              <a:buChar char="•"/>
              <a:tabLst>
                <a:tab pos="179070" algn="l"/>
              </a:tabLst>
            </a:pPr>
            <a:r>
              <a:rPr lang="en-US" spc="-10" dirty="0">
                <a:cs typeface="Calibri"/>
              </a:rPr>
              <a:t>John Edwards (senior IFS representative) </a:t>
            </a:r>
            <a:endParaRPr lang="en-US" dirty="0">
              <a:cs typeface="Calibri"/>
            </a:endParaRPr>
          </a:p>
          <a:p>
            <a:pPr marL="178435" indent="-166370">
              <a:buFontTx/>
              <a:buChar char="•"/>
              <a:tabLst>
                <a:tab pos="179070" algn="l"/>
              </a:tabLst>
            </a:pPr>
            <a:endParaRPr lang="en-US" spc="-10" dirty="0"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5" dirty="0">
                <a:latin typeface="Calibri"/>
                <a:cs typeface="Calibri"/>
              </a:rPr>
              <a:t>Eastern </a:t>
            </a:r>
            <a:r>
              <a:rPr sz="1800" spc="-10" dirty="0">
                <a:latin typeface="Calibri"/>
                <a:cs typeface="Calibri"/>
              </a:rPr>
              <a:t>Oregon University </a:t>
            </a:r>
            <a:r>
              <a:rPr lang="en-US" sz="1800" spc="-10" dirty="0">
                <a:latin typeface="Calibri"/>
                <a:cs typeface="Calibri"/>
              </a:rPr>
              <a:t>		</a:t>
            </a:r>
            <a:r>
              <a:rPr sz="1800" spc="-5" dirty="0">
                <a:latin typeface="Calibri"/>
                <a:cs typeface="Calibri"/>
              </a:rPr>
              <a:t>(2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representatives)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sz="1800" spc="-10" dirty="0">
                <a:latin typeface="Calibri"/>
                <a:cs typeface="Calibri"/>
              </a:rPr>
              <a:t>Oregon </a:t>
            </a:r>
            <a:r>
              <a:rPr sz="1800" spc="-5" dirty="0">
                <a:latin typeface="Calibri"/>
                <a:cs typeface="Calibri"/>
              </a:rPr>
              <a:t>Health </a:t>
            </a:r>
            <a:r>
              <a:rPr sz="1800" dirty="0">
                <a:latin typeface="Calibri"/>
                <a:cs typeface="Calibri"/>
              </a:rPr>
              <a:t>&amp; </a:t>
            </a:r>
            <a:r>
              <a:rPr sz="1800" spc="-5" dirty="0">
                <a:latin typeface="Calibri"/>
                <a:cs typeface="Calibri"/>
              </a:rPr>
              <a:t>Science </a:t>
            </a:r>
            <a:r>
              <a:rPr sz="1800" spc="-10" dirty="0">
                <a:latin typeface="Calibri"/>
                <a:cs typeface="Calibri"/>
              </a:rPr>
              <a:t>University </a:t>
            </a:r>
            <a:r>
              <a:rPr lang="en-US" sz="1800" spc="-10" dirty="0">
                <a:latin typeface="Calibri"/>
                <a:cs typeface="Calibri"/>
              </a:rPr>
              <a:t>	</a:t>
            </a:r>
            <a:r>
              <a:rPr sz="1800" spc="-5" dirty="0">
                <a:latin typeface="Calibri"/>
                <a:cs typeface="Calibri"/>
              </a:rPr>
              <a:t>(3 </a:t>
            </a:r>
            <a:r>
              <a:rPr sz="1800" spc="-10" dirty="0">
                <a:latin typeface="Calibri"/>
                <a:cs typeface="Calibri"/>
              </a:rPr>
              <a:t>representatives)  </a:t>
            </a:r>
            <a:endParaRPr lang="en-US" sz="1800" spc="-10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sz="1800" spc="-10" dirty="0">
                <a:latin typeface="Calibri"/>
                <a:cs typeface="Calibri"/>
              </a:rPr>
              <a:t>Oregon Institute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spc="-20" dirty="0">
                <a:latin typeface="Calibri"/>
                <a:cs typeface="Calibri"/>
              </a:rPr>
              <a:t>Technology </a:t>
            </a:r>
            <a:r>
              <a:rPr lang="en-US" sz="1800" spc="-20" dirty="0">
                <a:latin typeface="Calibri"/>
                <a:cs typeface="Calibri"/>
              </a:rPr>
              <a:t>	</a:t>
            </a:r>
            <a:r>
              <a:rPr sz="1800" spc="-5" dirty="0">
                <a:latin typeface="Calibri"/>
                <a:cs typeface="Calibri"/>
              </a:rPr>
              <a:t>(3 </a:t>
            </a:r>
            <a:r>
              <a:rPr sz="1800" spc="-10" dirty="0">
                <a:latin typeface="Calibri"/>
                <a:cs typeface="Calibri"/>
              </a:rPr>
              <a:t>representatives)  </a:t>
            </a:r>
            <a:endParaRPr lang="en-US" sz="1800" spc="-10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sz="1800" spc="-10" dirty="0">
                <a:latin typeface="Calibri"/>
                <a:cs typeface="Calibri"/>
              </a:rPr>
              <a:t>Portland </a:t>
            </a:r>
            <a:r>
              <a:rPr sz="1800" spc="-15" dirty="0">
                <a:latin typeface="Calibri"/>
                <a:cs typeface="Calibri"/>
              </a:rPr>
              <a:t>State </a:t>
            </a:r>
            <a:r>
              <a:rPr sz="1800" spc="-10" dirty="0">
                <a:latin typeface="Calibri"/>
                <a:cs typeface="Calibri"/>
              </a:rPr>
              <a:t>University </a:t>
            </a:r>
            <a:r>
              <a:rPr lang="en-US" sz="1800" spc="-10" dirty="0">
                <a:latin typeface="Calibri"/>
                <a:cs typeface="Calibri"/>
              </a:rPr>
              <a:t>		</a:t>
            </a:r>
            <a:r>
              <a:rPr sz="1800" spc="-5" dirty="0">
                <a:latin typeface="Calibri"/>
                <a:cs typeface="Calibri"/>
              </a:rPr>
              <a:t>(3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representatives)</a:t>
            </a:r>
            <a:endParaRPr lang="en-US" sz="1800" spc="-10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lang="en-US" spc="-5" dirty="0">
                <a:cs typeface="Calibri"/>
              </a:rPr>
              <a:t>Southern </a:t>
            </a:r>
            <a:r>
              <a:rPr lang="en-US" spc="-10" dirty="0">
                <a:cs typeface="Calibri"/>
              </a:rPr>
              <a:t>Oregon University 		</a:t>
            </a:r>
            <a:r>
              <a:rPr lang="en-US" spc="-5" dirty="0">
                <a:cs typeface="Calibri"/>
              </a:rPr>
              <a:t>(2</a:t>
            </a:r>
            <a:r>
              <a:rPr lang="en-US" spc="45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representatives)</a:t>
            </a:r>
            <a:endParaRPr lang="en-US" dirty="0"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lang="en-US" spc="-10" dirty="0">
                <a:cs typeface="Calibri"/>
              </a:rPr>
              <a:t>University </a:t>
            </a:r>
            <a:r>
              <a:rPr lang="en-US" spc="-5" dirty="0">
                <a:cs typeface="Calibri"/>
              </a:rPr>
              <a:t>of </a:t>
            </a:r>
            <a:r>
              <a:rPr lang="en-US" spc="-10" dirty="0">
                <a:cs typeface="Calibri"/>
              </a:rPr>
              <a:t>Oregon 		</a:t>
            </a:r>
            <a:r>
              <a:rPr lang="en-US" spc="-5" dirty="0">
                <a:cs typeface="Calibri"/>
              </a:rPr>
              <a:t>(3</a:t>
            </a:r>
            <a:r>
              <a:rPr lang="en-US" spc="15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representatives)</a:t>
            </a:r>
          </a:p>
          <a:p>
            <a:pPr marL="12700" marR="5080">
              <a:lnSpc>
                <a:spcPct val="200000"/>
              </a:lnSpc>
            </a:pPr>
            <a:r>
              <a:rPr lang="en-US" spc="-20" dirty="0">
                <a:cs typeface="Calibri"/>
              </a:rPr>
              <a:t>Western </a:t>
            </a:r>
            <a:r>
              <a:rPr lang="en-US" spc="-10" dirty="0">
                <a:cs typeface="Calibri"/>
              </a:rPr>
              <a:t>Oregon University 		</a:t>
            </a:r>
            <a:r>
              <a:rPr lang="en-US" spc="-5" dirty="0">
                <a:cs typeface="Calibri"/>
              </a:rPr>
              <a:t>(2</a:t>
            </a:r>
            <a:r>
              <a:rPr lang="en-US" spc="45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representatives)</a:t>
            </a:r>
            <a:endParaRPr lang="en-US" dirty="0">
              <a:cs typeface="Calibri"/>
            </a:endParaRPr>
          </a:p>
          <a:p>
            <a:pPr marL="12700" marR="5080">
              <a:lnSpc>
                <a:spcPct val="200000"/>
              </a:lnSpc>
            </a:pP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3399" y="597217"/>
            <a:ext cx="707453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5" dirty="0"/>
              <a:t>Interinstitutional Faculty Senate </a:t>
            </a:r>
            <a:r>
              <a:rPr sz="2800" spc="-30" dirty="0"/>
              <a:t>Typical</a:t>
            </a:r>
            <a:r>
              <a:rPr sz="2800" spc="145" dirty="0"/>
              <a:t> </a:t>
            </a:r>
            <a:r>
              <a:rPr sz="2800" spc="-10" dirty="0"/>
              <a:t>Activities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1143000" y="1752600"/>
            <a:ext cx="6705600" cy="37055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spc="-10" dirty="0">
                <a:latin typeface="Calibri"/>
                <a:cs typeface="Calibri"/>
              </a:rPr>
              <a:t>Group Meets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spc="-20" dirty="0">
                <a:latin typeface="Calibri"/>
                <a:cs typeface="Calibri"/>
              </a:rPr>
              <a:t>average </a:t>
            </a:r>
            <a:r>
              <a:rPr sz="2400" spc="-5" dirty="0">
                <a:latin typeface="Calibri"/>
                <a:cs typeface="Calibri"/>
              </a:rPr>
              <a:t>once </a:t>
            </a:r>
            <a:r>
              <a:rPr sz="2400" spc="-10" dirty="0">
                <a:latin typeface="Calibri"/>
                <a:cs typeface="Calibri"/>
              </a:rPr>
              <a:t>every two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months.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r>
              <a:rPr lang="en-US" sz="2400" dirty="0">
                <a:latin typeface="Calibri"/>
                <a:cs typeface="Calibri"/>
              </a:rPr>
              <a:t>During our meetings we have guests from Higher Education Coordinating Commission, Ben Cannon and State Legislators such as Senator Dembrow. 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r>
              <a:rPr lang="en-US" sz="2400" dirty="0">
                <a:latin typeface="Calibri"/>
                <a:cs typeface="Calibri"/>
              </a:rPr>
              <a:t>A majority of our conversations have focused on COVID protocols and procedures among the institutions. OSU has been a leader in these conversations.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1870" y="597217"/>
            <a:ext cx="6467730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-15" dirty="0"/>
              <a:t>Interinstitutional Faculty Senate</a:t>
            </a:r>
            <a:r>
              <a:rPr sz="2400" b="1" spc="90" dirty="0"/>
              <a:t> </a:t>
            </a:r>
            <a:r>
              <a:rPr sz="2400" b="1" spc="-10" dirty="0"/>
              <a:t>Duties</a:t>
            </a:r>
            <a:endParaRPr sz="2400" b="1" dirty="0"/>
          </a:p>
        </p:txBody>
      </p:sp>
      <p:sp>
        <p:nvSpPr>
          <p:cNvPr id="4" name="object 4"/>
          <p:cNvSpPr txBox="1"/>
          <p:nvPr/>
        </p:nvSpPr>
        <p:spPr>
          <a:xfrm>
            <a:off x="762000" y="1488804"/>
            <a:ext cx="7990840" cy="2813591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IFS </a:t>
            </a:r>
            <a:r>
              <a:rPr dirty="0">
                <a:latin typeface="Calibri"/>
                <a:cs typeface="Calibri"/>
              </a:rPr>
              <a:t>has </a:t>
            </a:r>
            <a:r>
              <a:rPr spc="-10" dirty="0">
                <a:latin typeface="Calibri"/>
                <a:cs typeface="Calibri"/>
              </a:rPr>
              <a:t>come to </a:t>
            </a:r>
            <a:r>
              <a:rPr dirty="0">
                <a:latin typeface="Calibri"/>
                <a:cs typeface="Calibri"/>
              </a:rPr>
              <a:t>be a </a:t>
            </a:r>
            <a:r>
              <a:rPr spc="-5" dirty="0">
                <a:latin typeface="Calibri"/>
                <a:cs typeface="Calibri"/>
              </a:rPr>
              <a:t>main body that connects all the campuses</a:t>
            </a:r>
            <a:r>
              <a:rPr lang="en-US" spc="-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– this </a:t>
            </a:r>
            <a:r>
              <a:rPr dirty="0">
                <a:latin typeface="Calibri"/>
                <a:cs typeface="Calibri"/>
              </a:rPr>
              <a:t>has </a:t>
            </a:r>
            <a:r>
              <a:rPr spc="-10" dirty="0">
                <a:latin typeface="Calibri"/>
                <a:cs typeface="Calibri"/>
              </a:rPr>
              <a:t>replaced </a:t>
            </a:r>
            <a:r>
              <a:rPr spc="-5" dirty="0">
                <a:latin typeface="Calibri"/>
                <a:cs typeface="Calibri"/>
              </a:rPr>
              <a:t>the OUS </a:t>
            </a:r>
            <a:r>
              <a:rPr spc="-10" dirty="0">
                <a:latin typeface="Calibri"/>
                <a:cs typeface="Calibri"/>
              </a:rPr>
              <a:t>role.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 dirty="0">
              <a:latin typeface="Calibri"/>
              <a:cs typeface="Calibri"/>
            </a:endParaRPr>
          </a:p>
          <a:p>
            <a:pPr marL="12700" marR="348615">
              <a:lnSpc>
                <a:spcPct val="100000"/>
              </a:lnSpc>
            </a:pPr>
            <a:r>
              <a:rPr spc="-5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IFS President </a:t>
            </a:r>
            <a:r>
              <a:rPr dirty="0">
                <a:latin typeface="Calibri"/>
                <a:cs typeface="Calibri"/>
              </a:rPr>
              <a:t>spends </a:t>
            </a:r>
            <a:r>
              <a:rPr spc="-5" dirty="0">
                <a:latin typeface="Calibri"/>
                <a:cs typeface="Calibri"/>
              </a:rPr>
              <a:t>time in Salem when the </a:t>
            </a:r>
            <a:r>
              <a:rPr spc="-10" dirty="0">
                <a:latin typeface="Calibri"/>
                <a:cs typeface="Calibri"/>
              </a:rPr>
              <a:t>legislature </a:t>
            </a:r>
            <a:r>
              <a:rPr spc="-5" dirty="0">
                <a:latin typeface="Calibri"/>
                <a:cs typeface="Calibri"/>
              </a:rPr>
              <a:t>is in session </a:t>
            </a:r>
            <a:r>
              <a:rPr dirty="0">
                <a:latin typeface="Calibri"/>
                <a:cs typeface="Calibri"/>
              </a:rPr>
              <a:t>and </a:t>
            </a:r>
            <a:r>
              <a:rPr spc="-10" dirty="0">
                <a:latin typeface="Calibri"/>
                <a:cs typeface="Calibri"/>
              </a:rPr>
              <a:t>provides </a:t>
            </a:r>
            <a:r>
              <a:rPr spc="-15" dirty="0">
                <a:latin typeface="Calibri"/>
                <a:cs typeface="Calibri"/>
              </a:rPr>
              <a:t>testimony </a:t>
            </a:r>
            <a:r>
              <a:rPr spc="-10" dirty="0">
                <a:latin typeface="Calibri"/>
                <a:cs typeface="Calibri"/>
              </a:rPr>
              <a:t>(represents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faculty).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 dirty="0">
              <a:latin typeface="Calibri"/>
              <a:cs typeface="Calibri"/>
            </a:endParaRPr>
          </a:p>
          <a:p>
            <a:pPr marL="12700" marR="304800" algn="just">
              <a:lnSpc>
                <a:spcPct val="100000"/>
              </a:lnSpc>
            </a:pPr>
            <a:r>
              <a:rPr dirty="0">
                <a:latin typeface="Calibri"/>
                <a:cs typeface="Calibri"/>
              </a:rPr>
              <a:t>A member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 the </a:t>
            </a:r>
            <a:r>
              <a:rPr spc="-10" dirty="0">
                <a:latin typeface="Calibri"/>
                <a:cs typeface="Calibri"/>
              </a:rPr>
              <a:t>IFS </a:t>
            </a:r>
            <a:r>
              <a:rPr spc="-5" dirty="0">
                <a:latin typeface="Calibri"/>
                <a:cs typeface="Calibri"/>
              </a:rPr>
              <a:t>is also on the </a:t>
            </a:r>
            <a:r>
              <a:rPr spc="-15" dirty="0">
                <a:latin typeface="Calibri"/>
                <a:cs typeface="Calibri"/>
              </a:rPr>
              <a:t>state-wide </a:t>
            </a:r>
            <a:r>
              <a:rPr spc="-20" dirty="0">
                <a:latin typeface="Calibri"/>
                <a:cs typeface="Calibri"/>
              </a:rPr>
              <a:t>Provost’s </a:t>
            </a:r>
            <a:r>
              <a:rPr spc="-5" dirty="0">
                <a:latin typeface="Calibri"/>
                <a:cs typeface="Calibri"/>
              </a:rPr>
              <a:t>Council, </a:t>
            </a:r>
            <a:r>
              <a:rPr dirty="0">
                <a:latin typeface="Calibri"/>
                <a:cs typeface="Calibri"/>
              </a:rPr>
              <a:t>and </a:t>
            </a:r>
            <a:r>
              <a:rPr spc="-5" dirty="0">
                <a:latin typeface="Calibri"/>
                <a:cs typeface="Calibri"/>
              </a:rPr>
              <a:t>they </a:t>
            </a:r>
            <a:r>
              <a:rPr spc="-10" dirty="0">
                <a:latin typeface="Calibri"/>
                <a:cs typeface="Calibri"/>
              </a:rPr>
              <a:t>report </a:t>
            </a:r>
            <a:r>
              <a:rPr spc="-5" dirty="0">
                <a:latin typeface="Calibri"/>
                <a:cs typeface="Calibri"/>
              </a:rPr>
              <a:t>back </a:t>
            </a:r>
            <a:r>
              <a:rPr spc="-10" dirty="0">
                <a:latin typeface="Calibri"/>
                <a:cs typeface="Calibri"/>
              </a:rPr>
              <a:t>to </a:t>
            </a:r>
            <a:r>
              <a:rPr spc="-5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IFS.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2000" y="3698057"/>
            <a:ext cx="7848600" cy="848360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pc="-10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IFS President </a:t>
            </a:r>
            <a:r>
              <a:rPr spc="-5" dirty="0">
                <a:latin typeface="Calibri"/>
                <a:cs typeface="Calibri"/>
              </a:rPr>
              <a:t>meets with</a:t>
            </a:r>
            <a:r>
              <a:rPr lang="en-US" spc="-5" dirty="0">
                <a:latin typeface="Calibri"/>
                <a:cs typeface="Calibri"/>
              </a:rPr>
              <a:t> the</a:t>
            </a:r>
            <a:r>
              <a:rPr spc="-5" dirty="0">
                <a:latin typeface="Calibri"/>
                <a:cs typeface="Calibri"/>
              </a:rPr>
              <a:t> Higher </a:t>
            </a:r>
            <a:r>
              <a:rPr spc="-10" dirty="0">
                <a:latin typeface="Calibri"/>
                <a:cs typeface="Calibri"/>
              </a:rPr>
              <a:t>Education Coordinating </a:t>
            </a:r>
            <a:r>
              <a:rPr spc="-5" dirty="0">
                <a:latin typeface="Calibri"/>
                <a:cs typeface="Calibri"/>
              </a:rPr>
              <a:t>Commission </a:t>
            </a:r>
            <a:r>
              <a:rPr spc="-10" dirty="0">
                <a:latin typeface="Calibri"/>
                <a:cs typeface="Calibri"/>
              </a:rPr>
              <a:t>(HECC) </a:t>
            </a:r>
            <a:r>
              <a:rPr spc="-5" dirty="0">
                <a:latin typeface="Calibri"/>
                <a:cs typeface="Calibri"/>
              </a:rPr>
              <a:t>on </a:t>
            </a:r>
            <a:r>
              <a:rPr dirty="0">
                <a:latin typeface="Calibri"/>
                <a:cs typeface="Calibri"/>
              </a:rPr>
              <a:t>a </a:t>
            </a:r>
            <a:r>
              <a:rPr spc="-10" dirty="0">
                <a:latin typeface="Calibri"/>
                <a:cs typeface="Calibri"/>
              </a:rPr>
              <a:t>regular  </a:t>
            </a:r>
            <a:r>
              <a:rPr spc="-5" dirty="0">
                <a:latin typeface="Calibri"/>
                <a:cs typeface="Calibri"/>
              </a:rPr>
              <a:t>basis.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2000" y="4546417"/>
            <a:ext cx="7848600" cy="914400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IFS members </a:t>
            </a:r>
            <a:r>
              <a:rPr sz="1800" spc="-20" dirty="0">
                <a:latin typeface="Calibri"/>
                <a:cs typeface="Calibri"/>
              </a:rPr>
              <a:t>keep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communication </a:t>
            </a:r>
            <a:r>
              <a:rPr sz="1800" spc="-5" dirty="0">
                <a:latin typeface="Calibri"/>
                <a:cs typeface="Calibri"/>
              </a:rPr>
              <a:t>going  between the big</a:t>
            </a:r>
            <a:r>
              <a:rPr lang="en-US" sz="1800" spc="-5" dirty="0">
                <a:latin typeface="Calibri"/>
                <a:cs typeface="Calibri"/>
              </a:rPr>
              <a:t>ger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5" dirty="0">
                <a:latin typeface="Calibri"/>
                <a:cs typeface="Calibri"/>
              </a:rPr>
              <a:t>smaller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institutions.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597217"/>
            <a:ext cx="6705601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400" b="1" spc="-10" dirty="0"/>
              <a:t>   </a:t>
            </a:r>
            <a:r>
              <a:rPr sz="2400" b="1" spc="-10" dirty="0"/>
              <a:t>Interinstitutional </a:t>
            </a:r>
            <a:r>
              <a:rPr sz="2400" b="1" spc="-15" dirty="0"/>
              <a:t>Faculty Senate </a:t>
            </a:r>
            <a:r>
              <a:rPr sz="2400" b="1" spc="-5" dirty="0"/>
              <a:t>Issues</a:t>
            </a:r>
            <a:r>
              <a:rPr sz="2400" b="1" spc="65" dirty="0"/>
              <a:t> </a:t>
            </a:r>
            <a:endParaRPr sz="2400" b="1" dirty="0"/>
          </a:p>
        </p:txBody>
      </p:sp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8E46E17F-3E81-4005-82ED-C463F37317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0558284"/>
              </p:ext>
            </p:extLst>
          </p:nvPr>
        </p:nvGraphicFramePr>
        <p:xfrm>
          <a:off x="274320" y="1269993"/>
          <a:ext cx="8595360" cy="4990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0446" y="461581"/>
            <a:ext cx="5548154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5"/>
              </a:spcBef>
            </a:pPr>
            <a:r>
              <a:rPr sz="3600" b="1" spc="-5" dirty="0"/>
              <a:t>Thanks </a:t>
            </a:r>
            <a:r>
              <a:rPr sz="3600" b="1" spc="-35" dirty="0"/>
              <a:t>for</a:t>
            </a:r>
            <a:r>
              <a:rPr sz="3600" b="1" spc="-75" dirty="0"/>
              <a:t> </a:t>
            </a:r>
            <a:r>
              <a:rPr sz="3600" b="1" spc="-10" dirty="0"/>
              <a:t>Listening</a:t>
            </a:r>
          </a:p>
        </p:txBody>
      </p:sp>
      <p:sp>
        <p:nvSpPr>
          <p:cNvPr id="3" name="object 3"/>
          <p:cNvSpPr/>
          <p:nvPr/>
        </p:nvSpPr>
        <p:spPr>
          <a:xfrm>
            <a:off x="2971800" y="2057400"/>
            <a:ext cx="3505199" cy="22433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3660140" y="4894579"/>
            <a:ext cx="3578860" cy="11285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pc="-10" dirty="0">
                <a:latin typeface="Calibri"/>
                <a:cs typeface="Calibri"/>
              </a:rPr>
              <a:t>J</a:t>
            </a:r>
            <a:r>
              <a:rPr lang="en-US" sz="1800" spc="-10" dirty="0">
                <a:latin typeface="Calibri"/>
                <a:cs typeface="Calibri"/>
              </a:rPr>
              <a:t>ohn Edwards 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lang="en-US" sz="1800" spc="-5" dirty="0">
                <a:solidFill>
                  <a:srgbClr val="FF0000"/>
                </a:solidFill>
                <a:latin typeface="Calibri"/>
                <a:cs typeface="Calibri"/>
              </a:rPr>
              <a:t>itle, or not?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US" u="heavy" spc="-5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16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jedwards@oregonstate.edu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485</Words>
  <Application>Microsoft Office PowerPoint</Application>
  <PresentationFormat>On-screen Show (4:3)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An Overview of the Interinstitutional Faculty Senate</vt:lpstr>
      <vt:lpstr>Interinstitutional Faculty Senate Membership </vt:lpstr>
      <vt:lpstr>Interinstitutional Faculty Senate Typical Activities</vt:lpstr>
      <vt:lpstr>Interinstitutional Faculty Senate Duties</vt:lpstr>
      <vt:lpstr>   Interinstitutional Faculty Senate Issues </vt:lpstr>
      <vt:lpstr>Thanks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Support</dc:creator>
  <cp:lastModifiedBy>Nunnemaker, Vickie</cp:lastModifiedBy>
  <cp:revision>15</cp:revision>
  <dcterms:created xsi:type="dcterms:W3CDTF">2021-01-13T20:32:56Z</dcterms:created>
  <dcterms:modified xsi:type="dcterms:W3CDTF">2023-01-10T23:43:39Z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2018-01-23T00:00:00Z</vt:filetime>
  </property>
  <property fmtid="{D5CDD505-2E9C-101B-9397-08002B2CF9AE}" pid="3" name="Creator">
    <vt:lpwstr>Acrobat PDFMaker 18 for PowerPoint</vt:lpwstr>
  </property>
  <property fmtid="{D5CDD505-2E9C-101B-9397-08002B2CF9AE}" pid="4" name="LastSaved">
    <vt:filetime>2020-01-08T00:00:00Z</vt:filetime>
  </property>
</Properties>
</file>