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708" r:id="rId4"/>
  </p:sldMasterIdLst>
  <p:notesMasterIdLst>
    <p:notesMasterId r:id="rId11"/>
  </p:notesMasterIdLst>
  <p:sldIdLst>
    <p:sldId id="259" r:id="rId5"/>
    <p:sldId id="283" r:id="rId6"/>
    <p:sldId id="285" r:id="rId7"/>
    <p:sldId id="293" r:id="rId8"/>
    <p:sldId id="294" r:id="rId9"/>
    <p:sldId id="28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C95F"/>
    <a:srgbClr val="FFFFFF"/>
    <a:srgbClr val="BF2424"/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4A15C-DA25-6C26-4E48-2C249F9A8D74}" v="1261" dt="2025-01-08T05:13:00.078"/>
    <p1510:client id="{BDA21ACA-F44E-EBA6-CE8A-FF5CFB721369}" v="64" dt="2025-01-07T17:46:17.233"/>
    <p1510:client id="{C8FC2DDE-6BC9-79C7-5CB7-27D383E540F9}" v="310" dt="2025-01-08T21:31:42.563"/>
    <p1510:client id="{D83A73B8-D855-77AA-EFB2-A58385E7B55C}" v="1733" dt="2025-01-08T00:29:25.5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07" d="100"/>
          <a:sy n="107" d="100"/>
        </p:scale>
        <p:origin x="1280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04B139-D188-4B01-9365-B63ED3F752C6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CFB64C1-1034-43B0-A541-A443C07F4E87}">
      <dgm:prSet phldrT="[Text]" phldr="0"/>
      <dgm:spPr/>
      <dgm:t>
        <a:bodyPr/>
        <a:lstStyle/>
        <a:p>
          <a:pPr>
            <a:defRPr b="1"/>
          </a:pPr>
          <a:r>
            <a:rPr lang="en-US" b="1">
              <a:solidFill>
                <a:srgbClr val="DC4405"/>
              </a:solidFill>
              <a:latin typeface="Kievit Offc"/>
            </a:rPr>
            <a:t>NOVEMBER 1, 2024</a:t>
          </a:r>
          <a:endParaRPr lang="en-US"/>
        </a:p>
      </dgm:t>
    </dgm:pt>
    <dgm:pt modelId="{707D5261-B298-46FB-9354-DB4EF6C47F59}" type="parTrans" cxnId="{D3BDB302-B0BA-4A40-ADCD-FEC440F348BB}">
      <dgm:prSet/>
      <dgm:spPr/>
      <dgm:t>
        <a:bodyPr/>
        <a:lstStyle/>
        <a:p>
          <a:endParaRPr lang="en-US"/>
        </a:p>
      </dgm:t>
    </dgm:pt>
    <dgm:pt modelId="{24214F9A-693E-49BB-8492-C29230E088CA}" type="sibTrans" cxnId="{D3BDB302-B0BA-4A40-ADCD-FEC440F348BB}">
      <dgm:prSet/>
      <dgm:spPr/>
      <dgm:t>
        <a:bodyPr/>
        <a:lstStyle/>
        <a:p>
          <a:endParaRPr lang="en-US"/>
        </a:p>
      </dgm:t>
    </dgm:pt>
    <dgm:pt modelId="{BDA5B789-6A63-471E-8C11-7CA3D11ECCB4}">
      <dgm:prSet phldrT="[Text]" phldr="0"/>
      <dgm:spPr/>
      <dgm:t>
        <a:bodyPr/>
        <a:lstStyle/>
        <a:p>
          <a:r>
            <a:rPr lang="en-US" b="1" u="none">
              <a:solidFill>
                <a:schemeClr val="tx1"/>
              </a:solidFill>
              <a:latin typeface="Kievit Offc"/>
            </a:rPr>
            <a:t>Submit to CIM to</a:t>
          </a:r>
          <a:r>
            <a:rPr lang="en-US" b="1" u="none">
              <a:solidFill>
                <a:schemeClr val="tx1"/>
              </a:solidFill>
              <a:latin typeface="Kievit Offc"/>
              <a:ea typeface="Calibri Light" panose="020F0302020204030204"/>
              <a:cs typeface="Calibri Light" panose="020F0302020204030204"/>
            </a:rPr>
            <a:t> Meet March Deadline:</a:t>
          </a:r>
          <a:endParaRPr lang="en-US" b="1" u="none">
            <a:solidFill>
              <a:schemeClr val="tx1"/>
            </a:solidFill>
            <a:latin typeface="Calibri Light" panose="020F0302020204030204"/>
            <a:ea typeface="Calibri Light" panose="020F0302020204030204"/>
            <a:cs typeface="Calibri Light" panose="020F0302020204030204"/>
          </a:endParaRPr>
        </a:p>
      </dgm:t>
    </dgm:pt>
    <dgm:pt modelId="{9FB96389-91A5-4CE5-97FD-0D6CC67E7D93}" type="parTrans" cxnId="{DEAFE82F-639D-4876-92D5-3369162918D4}">
      <dgm:prSet/>
      <dgm:spPr/>
      <dgm:t>
        <a:bodyPr/>
        <a:lstStyle/>
        <a:p>
          <a:endParaRPr lang="en-US"/>
        </a:p>
      </dgm:t>
    </dgm:pt>
    <dgm:pt modelId="{2677FA94-D697-466A-8671-696BCA8CAA85}" type="sibTrans" cxnId="{DEAFE82F-639D-4876-92D5-3369162918D4}">
      <dgm:prSet/>
      <dgm:spPr/>
      <dgm:t>
        <a:bodyPr/>
        <a:lstStyle/>
        <a:p>
          <a:endParaRPr lang="en-US"/>
        </a:p>
      </dgm:t>
    </dgm:pt>
    <dgm:pt modelId="{5BB94013-57C3-44CA-8D11-734EA4DBE524}">
      <dgm:prSet phldrT="[Text]" phldr="0"/>
      <dgm:spPr/>
      <dgm:t>
        <a:bodyPr/>
        <a:lstStyle/>
        <a:p>
          <a:pPr>
            <a:defRPr b="1"/>
          </a:pPr>
          <a:r>
            <a:rPr lang="en-US" b="1">
              <a:solidFill>
                <a:srgbClr val="DC4405"/>
              </a:solidFill>
              <a:latin typeface="Kievit Offc"/>
            </a:rPr>
            <a:t>MARCH 1, 2025</a:t>
          </a:r>
        </a:p>
      </dgm:t>
    </dgm:pt>
    <dgm:pt modelId="{D22EA49F-285D-4145-87FC-69E0B1F54791}" type="parTrans" cxnId="{26FB67A4-349F-4656-A99F-412361C70BEF}">
      <dgm:prSet/>
      <dgm:spPr/>
      <dgm:t>
        <a:bodyPr/>
        <a:lstStyle/>
        <a:p>
          <a:endParaRPr lang="en-US"/>
        </a:p>
      </dgm:t>
    </dgm:pt>
    <dgm:pt modelId="{E66C5702-D68F-4D89-A43C-54AFFFC14AC2}" type="sibTrans" cxnId="{26FB67A4-349F-4656-A99F-412361C70BEF}">
      <dgm:prSet/>
      <dgm:spPr/>
      <dgm:t>
        <a:bodyPr/>
        <a:lstStyle/>
        <a:p>
          <a:endParaRPr lang="en-US"/>
        </a:p>
      </dgm:t>
    </dgm:pt>
    <dgm:pt modelId="{2775A13C-2A7B-4BFE-807D-017A90B960E4}">
      <dgm:prSet phldrT="[Text]" phldr="0"/>
      <dgm:spPr/>
      <dgm:t>
        <a:bodyPr/>
        <a:lstStyle/>
        <a:p>
          <a:r>
            <a:rPr lang="en-US" b="1" u="none">
              <a:solidFill>
                <a:schemeClr val="tx1"/>
              </a:solidFill>
              <a:latin typeface="Kievit Offc"/>
            </a:rPr>
            <a:t>Catalog Approved Deadline:</a:t>
          </a:r>
        </a:p>
      </dgm:t>
    </dgm:pt>
    <dgm:pt modelId="{C24BE4B8-32BF-4869-A8A6-BC3DD22F4BB2}" type="parTrans" cxnId="{D17B742D-42AB-48CA-8756-F2CCE4A405DA}">
      <dgm:prSet/>
      <dgm:spPr/>
      <dgm:t>
        <a:bodyPr/>
        <a:lstStyle/>
        <a:p>
          <a:endParaRPr lang="en-US"/>
        </a:p>
      </dgm:t>
    </dgm:pt>
    <dgm:pt modelId="{7081A915-35AA-43B1-8C00-97A49C0698A0}" type="sibTrans" cxnId="{D17B742D-42AB-48CA-8756-F2CCE4A405DA}">
      <dgm:prSet/>
      <dgm:spPr/>
      <dgm:t>
        <a:bodyPr/>
        <a:lstStyle/>
        <a:p>
          <a:endParaRPr lang="en-US"/>
        </a:p>
      </dgm:t>
    </dgm:pt>
    <dgm:pt modelId="{3A776C2A-7E27-462B-947E-94B4CD482DC7}">
      <dgm:prSet phldr="0"/>
      <dgm:spPr/>
      <dgm:t>
        <a:bodyPr/>
        <a:lstStyle/>
        <a:p>
          <a:pPr>
            <a:defRPr b="1"/>
          </a:pPr>
          <a:r>
            <a:rPr lang="en-US" b="1">
              <a:solidFill>
                <a:srgbClr val="DC4405"/>
              </a:solidFill>
              <a:latin typeface="Kievit Offc"/>
            </a:rPr>
            <a:t>SUMMER 2025</a:t>
          </a:r>
        </a:p>
      </dgm:t>
    </dgm:pt>
    <dgm:pt modelId="{45A98B97-7022-478D-9D0B-F208C5B7EA8B}" type="parTrans" cxnId="{6A390B7D-36EE-4287-B010-34E26E57FC54}">
      <dgm:prSet/>
      <dgm:spPr/>
      <dgm:t>
        <a:bodyPr/>
        <a:lstStyle/>
        <a:p>
          <a:endParaRPr lang="en-US"/>
        </a:p>
      </dgm:t>
    </dgm:pt>
    <dgm:pt modelId="{4164A031-A380-4DEA-B56B-9B92D72FAABE}" type="sibTrans" cxnId="{6A390B7D-36EE-4287-B010-34E26E57FC54}">
      <dgm:prSet/>
      <dgm:spPr/>
      <dgm:t>
        <a:bodyPr/>
        <a:lstStyle/>
        <a:p>
          <a:endParaRPr lang="en-US"/>
        </a:p>
      </dgm:t>
    </dgm:pt>
    <dgm:pt modelId="{7F491AD8-8284-44C7-946B-F03D7BE7C2C9}">
      <dgm:prSet phldr="0"/>
      <dgm:spPr/>
      <dgm:t>
        <a:bodyPr/>
        <a:lstStyle/>
        <a:p>
          <a:r>
            <a:rPr lang="en-US" b="1">
              <a:solidFill>
                <a:srgbClr val="DC4405"/>
              </a:solidFill>
              <a:latin typeface="Kievit Offc"/>
            </a:rPr>
            <a:t>CORE EDUCATION </a:t>
          </a:r>
          <a:br>
            <a:rPr lang="en-US" b="1">
              <a:solidFill>
                <a:srgbClr val="DC4405"/>
              </a:solidFill>
              <a:latin typeface="Kievit Offc"/>
            </a:rPr>
          </a:br>
          <a:r>
            <a:rPr lang="en-US" b="1">
              <a:solidFill>
                <a:srgbClr val="DC4405"/>
              </a:solidFill>
              <a:latin typeface="Kievit Offc"/>
            </a:rPr>
            <a:t>goes LIVE!!!</a:t>
          </a:r>
        </a:p>
      </dgm:t>
    </dgm:pt>
    <dgm:pt modelId="{A0B4D900-3D21-42CE-B3B4-F0529749958F}" type="parTrans" cxnId="{59A16223-92D9-46F7-A780-2E24227FB4AE}">
      <dgm:prSet/>
      <dgm:spPr/>
      <dgm:t>
        <a:bodyPr/>
        <a:lstStyle/>
        <a:p>
          <a:endParaRPr lang="en-US"/>
        </a:p>
      </dgm:t>
    </dgm:pt>
    <dgm:pt modelId="{5DC23033-14CF-454B-B698-D992006DA309}" type="sibTrans" cxnId="{59A16223-92D9-46F7-A780-2E24227FB4AE}">
      <dgm:prSet/>
      <dgm:spPr/>
      <dgm:t>
        <a:bodyPr/>
        <a:lstStyle/>
        <a:p>
          <a:endParaRPr lang="en-US"/>
        </a:p>
      </dgm:t>
    </dgm:pt>
    <dgm:pt modelId="{FDFB2B02-B1E5-4BE0-9DAE-77CD826DBC9C}">
      <dgm:prSet phldr="0"/>
      <dgm:spPr/>
      <dgm:t>
        <a:bodyPr/>
        <a:lstStyle/>
        <a:p>
          <a:r>
            <a:rPr lang="en-US" b="0" u="none">
              <a:solidFill>
                <a:schemeClr val="tx1"/>
              </a:solidFill>
              <a:latin typeface="Kievit Offc"/>
            </a:rPr>
            <a:t>Core Education Course Proposals</a:t>
          </a:r>
          <a:r>
            <a:rPr lang="en-US" b="0">
              <a:solidFill>
                <a:schemeClr val="tx1"/>
              </a:solidFill>
              <a:latin typeface="Kievit Offc"/>
            </a:rPr>
            <a:t> &amp; </a:t>
          </a:r>
          <a:r>
            <a:rPr lang="en-US" b="0" u="none">
              <a:solidFill>
                <a:schemeClr val="tx1"/>
              </a:solidFill>
              <a:latin typeface="Kievit Offc"/>
            </a:rPr>
            <a:t>Core Education-related</a:t>
          </a:r>
          <a:r>
            <a:rPr lang="en-US" b="0">
              <a:solidFill>
                <a:schemeClr val="tx1"/>
              </a:solidFill>
              <a:latin typeface="Kievit Offc"/>
            </a:rPr>
            <a:t> </a:t>
          </a:r>
          <a:r>
            <a:rPr lang="en-US" b="0" u="none">
              <a:solidFill>
                <a:schemeClr val="tx1"/>
              </a:solidFill>
              <a:latin typeface="Kievit Offc"/>
            </a:rPr>
            <a:t>program change proposals</a:t>
          </a:r>
          <a:r>
            <a:rPr lang="en-US" b="0">
              <a:solidFill>
                <a:schemeClr val="tx1"/>
              </a:solidFill>
              <a:latin typeface="Kievit Offc"/>
            </a:rPr>
            <a:t>.</a:t>
          </a:r>
          <a:endParaRPr lang="en-US" b="0" u="none">
            <a:solidFill>
              <a:schemeClr val="tx1"/>
            </a:solidFill>
            <a:latin typeface="Calibri Light" panose="020F0302020204030204"/>
            <a:ea typeface="Calibri Light" panose="020F0302020204030204"/>
            <a:cs typeface="Calibri Light" panose="020F0302020204030204"/>
          </a:endParaRPr>
        </a:p>
      </dgm:t>
    </dgm:pt>
    <dgm:pt modelId="{83D78890-9093-4D23-A3F1-9B465A32C2A4}" type="parTrans" cxnId="{937A410D-A457-44BB-91C5-9A82AD187700}">
      <dgm:prSet/>
      <dgm:spPr/>
      <dgm:t>
        <a:bodyPr/>
        <a:lstStyle/>
        <a:p>
          <a:endParaRPr lang="en-US"/>
        </a:p>
      </dgm:t>
    </dgm:pt>
    <dgm:pt modelId="{CEE3DF3A-4C02-4E14-8893-60444D518590}" type="sibTrans" cxnId="{937A410D-A457-44BB-91C5-9A82AD187700}">
      <dgm:prSet/>
      <dgm:spPr/>
      <dgm:t>
        <a:bodyPr/>
        <a:lstStyle/>
        <a:p>
          <a:endParaRPr lang="en-US"/>
        </a:p>
      </dgm:t>
    </dgm:pt>
    <dgm:pt modelId="{607E93AC-3332-48CE-A418-3548EE0C2866}">
      <dgm:prSet phldr="0"/>
      <dgm:spPr/>
      <dgm:t>
        <a:bodyPr/>
        <a:lstStyle/>
        <a:p>
          <a:r>
            <a:rPr lang="en-US" b="0" u="none">
              <a:solidFill>
                <a:schemeClr val="tx1"/>
              </a:solidFill>
              <a:latin typeface="Kievit Offc"/>
            </a:rPr>
            <a:t>Core Education Course Proposals &amp; Core Education-related program change proposals.</a:t>
          </a:r>
        </a:p>
      </dgm:t>
    </dgm:pt>
    <dgm:pt modelId="{6B097D2E-32E6-4A23-998F-9B1EFD682C0F}" type="parTrans" cxnId="{548A2C05-F06D-4C2D-B3B0-80131DC66268}">
      <dgm:prSet/>
      <dgm:spPr/>
      <dgm:t>
        <a:bodyPr/>
        <a:lstStyle/>
        <a:p>
          <a:endParaRPr lang="en-US"/>
        </a:p>
      </dgm:t>
    </dgm:pt>
    <dgm:pt modelId="{02C1AF15-6447-467B-A219-40E7F028877F}" type="sibTrans" cxnId="{548A2C05-F06D-4C2D-B3B0-80131DC66268}">
      <dgm:prSet/>
      <dgm:spPr/>
      <dgm:t>
        <a:bodyPr/>
        <a:lstStyle/>
        <a:p>
          <a:endParaRPr lang="en-US"/>
        </a:p>
      </dgm:t>
    </dgm:pt>
    <dgm:pt modelId="{938E663F-4F62-4F79-9DC9-59CDDED4FB30}">
      <dgm:prSet phldr="0"/>
      <dgm:spPr/>
      <dgm:t>
        <a:bodyPr/>
        <a:lstStyle/>
        <a:p>
          <a:r>
            <a:rPr lang="en-US" b="1" u="none">
              <a:solidFill>
                <a:schemeClr val="tx1"/>
              </a:solidFill>
              <a:latin typeface="Kievit Offc"/>
            </a:rPr>
            <a:t>Submissions must be fully approved in CIM</a:t>
          </a:r>
        </a:p>
      </dgm:t>
    </dgm:pt>
    <dgm:pt modelId="{1830A519-BD94-4998-8B84-393372081F6D}" type="parTrans" cxnId="{C507335D-690C-4888-AD92-883C5E2B2B19}">
      <dgm:prSet/>
      <dgm:spPr/>
      <dgm:t>
        <a:bodyPr/>
        <a:lstStyle/>
        <a:p>
          <a:endParaRPr lang="en-US"/>
        </a:p>
      </dgm:t>
    </dgm:pt>
    <dgm:pt modelId="{351F59F4-3BE2-457F-9F0C-8E619EAE8C06}" type="sibTrans" cxnId="{C507335D-690C-4888-AD92-883C5E2B2B19}">
      <dgm:prSet/>
      <dgm:spPr/>
      <dgm:t>
        <a:bodyPr/>
        <a:lstStyle/>
        <a:p>
          <a:endParaRPr lang="en-US"/>
        </a:p>
      </dgm:t>
    </dgm:pt>
    <dgm:pt modelId="{CE393927-D587-4B6F-AC92-82CF1BD432D9}">
      <dgm:prSet phldr="0"/>
      <dgm:spPr/>
      <dgm:t>
        <a:bodyPr/>
        <a:lstStyle/>
        <a:p>
          <a:pPr>
            <a:defRPr b="1"/>
          </a:pPr>
          <a:r>
            <a:rPr lang="en-US" b="1">
              <a:latin typeface="Kievit Offc"/>
            </a:rPr>
            <a:t> Ongoing</a:t>
          </a:r>
        </a:p>
      </dgm:t>
    </dgm:pt>
    <dgm:pt modelId="{745EE2B7-6588-4E00-86E1-4DE4A9AF4FA8}" type="parTrans" cxnId="{499D5BE9-AE9A-4B5A-BAD8-17BD038C736A}">
      <dgm:prSet/>
      <dgm:spPr/>
    </dgm:pt>
    <dgm:pt modelId="{65FEBA35-2A13-4AF6-BD4B-0A2AFC74B49D}" type="sibTrans" cxnId="{499D5BE9-AE9A-4B5A-BAD8-17BD038C736A}">
      <dgm:prSet/>
      <dgm:spPr/>
    </dgm:pt>
    <dgm:pt modelId="{1311AEB3-A41D-421D-8A9A-D8B0C2745ECA}">
      <dgm:prSet phldr="0"/>
      <dgm:spPr/>
      <dgm:t>
        <a:bodyPr/>
        <a:lstStyle/>
        <a:p>
          <a:r>
            <a:rPr lang="en-US" b="1">
              <a:latin typeface="Kievit Offc"/>
            </a:rPr>
            <a:t>Course submissions and curricular review process for future catalog years.</a:t>
          </a:r>
          <a:endParaRPr lang="en-US"/>
        </a:p>
      </dgm:t>
    </dgm:pt>
    <dgm:pt modelId="{33F089F0-02ED-4DD0-8204-02622A1025D9}" type="parTrans" cxnId="{868FBE0C-6AEB-41F5-AAED-53B48A5C1016}">
      <dgm:prSet/>
      <dgm:spPr/>
    </dgm:pt>
    <dgm:pt modelId="{E8E3D087-40FE-4B79-8B9B-6F4A01E33F50}" type="sibTrans" cxnId="{868FBE0C-6AEB-41F5-AAED-53B48A5C1016}">
      <dgm:prSet/>
      <dgm:spPr/>
    </dgm:pt>
    <dgm:pt modelId="{AE1D77F4-7612-45C2-891E-597A7E7B2FAE}">
      <dgm:prSet phldr="0"/>
      <dgm:spPr/>
      <dgm:t>
        <a:bodyPr/>
        <a:lstStyle/>
        <a:p>
          <a:r>
            <a:rPr lang="en-US" b="0">
              <a:solidFill>
                <a:srgbClr val="000000"/>
              </a:solidFill>
              <a:latin typeface="Kievit Offc"/>
            </a:rPr>
            <a:t>Quarterly course </a:t>
          </a:r>
          <a:r>
            <a:rPr lang="en-US" b="0">
              <a:latin typeface="Kievit Offc"/>
            </a:rPr>
            <a:t>submissions</a:t>
          </a:r>
          <a:endParaRPr lang="en-US"/>
        </a:p>
      </dgm:t>
    </dgm:pt>
    <dgm:pt modelId="{35D608BC-D23A-4A7B-B6AC-F5AC5FBEA200}" type="parTrans" cxnId="{D002170A-C47D-4DBF-A4A9-1C907D0F804D}">
      <dgm:prSet/>
      <dgm:spPr/>
    </dgm:pt>
    <dgm:pt modelId="{4DC494A0-3B9C-456F-9775-7A26A76BA5F6}" type="sibTrans" cxnId="{D002170A-C47D-4DBF-A4A9-1C907D0F804D}">
      <dgm:prSet/>
      <dgm:spPr/>
    </dgm:pt>
    <dgm:pt modelId="{B70EA5E3-3467-4E4C-A887-332A509BD547}">
      <dgm:prSet phldr="0"/>
      <dgm:spPr/>
      <dgm:t>
        <a:bodyPr/>
        <a:lstStyle/>
        <a:p>
          <a:pPr>
            <a:defRPr b="1"/>
          </a:pPr>
          <a:r>
            <a:rPr lang="en-US" b="1">
              <a:solidFill>
                <a:srgbClr val="DC4405"/>
              </a:solidFill>
              <a:latin typeface="Kievit Offc"/>
            </a:rPr>
            <a:t>PRIOR DEADLINES</a:t>
          </a:r>
          <a:endParaRPr lang="en-US" b="0">
            <a:solidFill>
              <a:srgbClr val="DC4405"/>
            </a:solidFill>
            <a:latin typeface="Kievit Offc"/>
          </a:endParaRPr>
        </a:p>
      </dgm:t>
    </dgm:pt>
    <dgm:pt modelId="{9E1A94C0-E68C-43A3-A07E-0AD412114C7A}" type="parTrans" cxnId="{29598596-6BB6-4DD5-899D-07315394FC2A}">
      <dgm:prSet/>
      <dgm:spPr/>
    </dgm:pt>
    <dgm:pt modelId="{87E60C2C-782B-4E06-AB67-7FAF10C78A8F}" type="sibTrans" cxnId="{29598596-6BB6-4DD5-899D-07315394FC2A}">
      <dgm:prSet/>
      <dgm:spPr/>
    </dgm:pt>
    <dgm:pt modelId="{2CEB39B4-B6FB-48D2-88CE-D0CE2E4709A8}">
      <dgm:prSet phldr="0"/>
      <dgm:spPr/>
      <dgm:t>
        <a:bodyPr/>
        <a:lstStyle/>
        <a:p>
          <a:r>
            <a:rPr lang="en-US" b="1">
              <a:solidFill>
                <a:srgbClr val="000000"/>
              </a:solidFill>
              <a:latin typeface="Kievit Offc"/>
            </a:rPr>
            <a:t>September 2023 – June 2024: </a:t>
          </a:r>
          <a:endParaRPr lang="en-US" b="0">
            <a:solidFill>
              <a:srgbClr val="000000"/>
            </a:solidFill>
            <a:latin typeface="Kievit Offc"/>
          </a:endParaRPr>
        </a:p>
      </dgm:t>
    </dgm:pt>
    <dgm:pt modelId="{A6453E89-69CC-409F-A723-8E8FDED925A4}" type="parTrans" cxnId="{7F8F2528-099A-4261-9206-F14EE23B3EF7}">
      <dgm:prSet/>
      <dgm:spPr/>
    </dgm:pt>
    <dgm:pt modelId="{5C73A7C6-B8A8-4A31-9C5A-E1C62D65E32D}" type="sibTrans" cxnId="{7F8F2528-099A-4261-9206-F14EE23B3EF7}">
      <dgm:prSet/>
      <dgm:spPr/>
    </dgm:pt>
    <dgm:pt modelId="{1B5E2106-6E3B-406E-9019-5421CD1DCC7B}">
      <dgm:prSet phldr="0"/>
      <dgm:spPr/>
      <dgm:t>
        <a:bodyPr/>
        <a:lstStyle/>
        <a:p>
          <a:r>
            <a:rPr lang="en-US" b="0">
              <a:solidFill>
                <a:srgbClr val="000000"/>
              </a:solidFill>
              <a:latin typeface="Kievit Offc"/>
            </a:rPr>
            <a:t>24 Course Adaptation and Design Institutes</a:t>
          </a:r>
        </a:p>
      </dgm:t>
    </dgm:pt>
    <dgm:pt modelId="{2372FE7D-A685-4042-B153-DD298C0B03E3}" type="parTrans" cxnId="{2ED1EAE9-C2B5-4587-ACF2-EC6AB36DF013}">
      <dgm:prSet/>
      <dgm:spPr/>
    </dgm:pt>
    <dgm:pt modelId="{221CD1BA-3604-4E18-A6CE-54E518063CAB}" type="sibTrans" cxnId="{2ED1EAE9-C2B5-4587-ACF2-EC6AB36DF013}">
      <dgm:prSet/>
      <dgm:spPr/>
    </dgm:pt>
    <dgm:pt modelId="{9E5F1ECB-4425-4262-AB3A-059C498E43B9}">
      <dgm:prSet phldr="0"/>
      <dgm:spPr/>
      <dgm:t>
        <a:bodyPr/>
        <a:lstStyle/>
        <a:p>
          <a:pPr rtl="0"/>
          <a:r>
            <a:rPr lang="en-US" b="1">
              <a:latin typeface="Kievit Offc"/>
            </a:rPr>
            <a:t>Assess installation plan</a:t>
          </a:r>
        </a:p>
      </dgm:t>
    </dgm:pt>
    <dgm:pt modelId="{584233C7-95EA-4FF3-957F-8790E122258C}" type="parTrans" cxnId="{6ACC054F-7E32-4925-82F8-59FAAFE66A92}">
      <dgm:prSet/>
      <dgm:spPr/>
    </dgm:pt>
    <dgm:pt modelId="{92A30448-E601-4A77-8E78-53080F18D6F9}" type="sibTrans" cxnId="{6ACC054F-7E32-4925-82F8-59FAAFE66A92}">
      <dgm:prSet/>
      <dgm:spPr/>
    </dgm:pt>
    <dgm:pt modelId="{A1544029-8977-4A73-A50D-81CD4C96F42B}" type="pres">
      <dgm:prSet presAssocID="{C404B139-D188-4B01-9365-B63ED3F752C6}" presName="root" presStyleCnt="0">
        <dgm:presLayoutVars>
          <dgm:chMax/>
          <dgm:chPref/>
          <dgm:animLvl val="lvl"/>
        </dgm:presLayoutVars>
      </dgm:prSet>
      <dgm:spPr/>
    </dgm:pt>
    <dgm:pt modelId="{452A0E3E-620F-44AF-92BA-504160F9B629}" type="pres">
      <dgm:prSet presAssocID="{C404B139-D188-4B01-9365-B63ED3F752C6}" presName="divider" presStyleLbl="fgAcc1" presStyleIdx="0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gm:spPr>
    </dgm:pt>
    <dgm:pt modelId="{C39EEEEA-F5FD-493E-8072-EAED1459C57F}" type="pres">
      <dgm:prSet presAssocID="{C404B139-D188-4B01-9365-B63ED3F752C6}" presName="nodes" presStyleCnt="0">
        <dgm:presLayoutVars>
          <dgm:chMax/>
          <dgm:chPref/>
          <dgm:animLvl val="lvl"/>
        </dgm:presLayoutVars>
      </dgm:prSet>
      <dgm:spPr/>
    </dgm:pt>
    <dgm:pt modelId="{D7E9B66F-DF73-43C9-A006-FBD1DE39E6DC}" type="pres">
      <dgm:prSet presAssocID="{B70EA5E3-3467-4E4C-A887-332A509BD547}" presName="composite" presStyleCnt="0"/>
      <dgm:spPr/>
    </dgm:pt>
    <dgm:pt modelId="{BF2A42C2-4268-42EB-94A7-556621044075}" type="pres">
      <dgm:prSet presAssocID="{B70EA5E3-3467-4E4C-A887-332A509BD547}" presName="ConnectorPoint" presStyleLbl="lnNode1" presStyleIdx="0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51D6C75-F37B-4EFD-9B61-73714CC66FE2}" type="pres">
      <dgm:prSet presAssocID="{B70EA5E3-3467-4E4C-A887-332A509BD547}" presName="DropPinPlaceHolder" presStyleCnt="0"/>
      <dgm:spPr/>
    </dgm:pt>
    <dgm:pt modelId="{8DC907E2-DBF5-45CC-A9EF-A86D82788024}" type="pres">
      <dgm:prSet presAssocID="{B70EA5E3-3467-4E4C-A887-332A509BD547}" presName="DropPin" presStyleLbl="alignNode1" presStyleIdx="0" presStyleCnt="5"/>
      <dgm:spPr/>
    </dgm:pt>
    <dgm:pt modelId="{131153FE-D260-4501-A91D-578575270E0F}" type="pres">
      <dgm:prSet presAssocID="{B70EA5E3-3467-4E4C-A887-332A509BD547}" presName="Ellipse" presStyleLbl="fgAcc1" presStyleIdx="1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9081A0EC-0E53-48CD-A032-484010BA2F33}" type="pres">
      <dgm:prSet presAssocID="{B70EA5E3-3467-4E4C-A887-332A509BD547}" presName="L2TextContainer" presStyleLbl="revTx" presStyleIdx="0" presStyleCnt="10">
        <dgm:presLayoutVars>
          <dgm:bulletEnabled val="1"/>
        </dgm:presLayoutVars>
      </dgm:prSet>
      <dgm:spPr/>
    </dgm:pt>
    <dgm:pt modelId="{C39FF979-9EE2-432C-B27C-9FE43D6FB277}" type="pres">
      <dgm:prSet presAssocID="{B70EA5E3-3467-4E4C-A887-332A509BD547}" presName="L1TextContainer" presStyleLbl="revTx" presStyleIdx="1" presStyleCnt="10">
        <dgm:presLayoutVars>
          <dgm:chMax val="1"/>
          <dgm:chPref val="1"/>
          <dgm:bulletEnabled val="1"/>
        </dgm:presLayoutVars>
      </dgm:prSet>
      <dgm:spPr/>
    </dgm:pt>
    <dgm:pt modelId="{9B86D01D-6911-4F21-BA4D-6F417E70C375}" type="pres">
      <dgm:prSet presAssocID="{B70EA5E3-3467-4E4C-A887-332A509BD547}" presName="ConnectLine" presStyleLbl="sibTrans1D1" presStyleIdx="0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D657817C-2ACA-4C4D-82E7-ABCFAF4F903C}" type="pres">
      <dgm:prSet presAssocID="{B70EA5E3-3467-4E4C-A887-332A509BD547}" presName="EmptyPlaceHolder" presStyleCnt="0"/>
      <dgm:spPr/>
    </dgm:pt>
    <dgm:pt modelId="{E986B20A-1EC4-432A-99AE-7B4E81BB7D67}" type="pres">
      <dgm:prSet presAssocID="{87E60C2C-782B-4E06-AB67-7FAF10C78A8F}" presName="spaceBetweenRectangles" presStyleCnt="0"/>
      <dgm:spPr/>
    </dgm:pt>
    <dgm:pt modelId="{21913BC5-204A-4699-ADAC-28582964A341}" type="pres">
      <dgm:prSet presAssocID="{CCFB64C1-1034-43B0-A541-A443C07F4E87}" presName="composite" presStyleCnt="0"/>
      <dgm:spPr/>
    </dgm:pt>
    <dgm:pt modelId="{9DC3B641-C883-4F5F-ACC8-E414408BE0D8}" type="pres">
      <dgm:prSet presAssocID="{CCFB64C1-1034-43B0-A541-A443C07F4E87}" presName="ConnectorPoint" presStyleLbl="lnNode1" presStyleIdx="1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48EF2022-9252-487D-A7FC-6AFB5A27420B}" type="pres">
      <dgm:prSet presAssocID="{CCFB64C1-1034-43B0-A541-A443C07F4E87}" presName="DropPinPlaceHolder" presStyleCnt="0"/>
      <dgm:spPr/>
    </dgm:pt>
    <dgm:pt modelId="{35A46D98-1E4C-4409-A2AE-E312472A0421}" type="pres">
      <dgm:prSet presAssocID="{CCFB64C1-1034-43B0-A541-A443C07F4E87}" presName="DropPin" presStyleLbl="alignNode1" presStyleIdx="1" presStyleCnt="5"/>
      <dgm:spPr/>
    </dgm:pt>
    <dgm:pt modelId="{BC1CE9EA-34AA-444A-98AB-33211701EFA4}" type="pres">
      <dgm:prSet presAssocID="{CCFB64C1-1034-43B0-A541-A443C07F4E87}" presName="Ellipse" presStyleLbl="fgAcc1" presStyleIdx="2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19AC5854-1847-49E1-8B0B-9A99EDEAB4C6}" type="pres">
      <dgm:prSet presAssocID="{CCFB64C1-1034-43B0-A541-A443C07F4E87}" presName="L2TextContainer" presStyleLbl="revTx" presStyleIdx="2" presStyleCnt="10">
        <dgm:presLayoutVars>
          <dgm:bulletEnabled val="1"/>
        </dgm:presLayoutVars>
      </dgm:prSet>
      <dgm:spPr/>
    </dgm:pt>
    <dgm:pt modelId="{70EB6983-8F7F-4EA7-98D2-6A418A54419E}" type="pres">
      <dgm:prSet presAssocID="{CCFB64C1-1034-43B0-A541-A443C07F4E87}" presName="L1TextContainer" presStyleLbl="revTx" presStyleIdx="3" presStyleCnt="10">
        <dgm:presLayoutVars>
          <dgm:chMax val="1"/>
          <dgm:chPref val="1"/>
          <dgm:bulletEnabled val="1"/>
        </dgm:presLayoutVars>
      </dgm:prSet>
      <dgm:spPr/>
    </dgm:pt>
    <dgm:pt modelId="{DFA8AAEE-AE8D-4086-9A09-6C79A5DD0199}" type="pres">
      <dgm:prSet presAssocID="{CCFB64C1-1034-43B0-A541-A443C07F4E87}" presName="ConnectLine" presStyleLbl="sibTrans1D1" presStyleIdx="1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BE49B003-9D2B-453D-A45D-66FB7F227679}" type="pres">
      <dgm:prSet presAssocID="{CCFB64C1-1034-43B0-A541-A443C07F4E87}" presName="EmptyPlaceHolder" presStyleCnt="0"/>
      <dgm:spPr/>
    </dgm:pt>
    <dgm:pt modelId="{CFC41394-6E57-4F63-B9EE-9575D7AE3119}" type="pres">
      <dgm:prSet presAssocID="{24214F9A-693E-49BB-8492-C29230E088CA}" presName="spaceBetweenRectangles" presStyleCnt="0"/>
      <dgm:spPr/>
    </dgm:pt>
    <dgm:pt modelId="{0D4AD6D4-6C82-4DB3-844B-8F31C0ABF3AD}" type="pres">
      <dgm:prSet presAssocID="{5BB94013-57C3-44CA-8D11-734EA4DBE524}" presName="composite" presStyleCnt="0"/>
      <dgm:spPr/>
    </dgm:pt>
    <dgm:pt modelId="{951BFC70-D290-4E05-BBD3-9078D63B2EC5}" type="pres">
      <dgm:prSet presAssocID="{5BB94013-57C3-44CA-8D11-734EA4DBE524}" presName="ConnectorPoint" presStyleLbl="lnNode1" presStyleIdx="2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C5666BB-88F1-466E-B945-61E6340ABA1D}" type="pres">
      <dgm:prSet presAssocID="{5BB94013-57C3-44CA-8D11-734EA4DBE524}" presName="DropPinPlaceHolder" presStyleCnt="0"/>
      <dgm:spPr/>
    </dgm:pt>
    <dgm:pt modelId="{8E25DFD6-4C72-4E7B-AC98-C52E8C915D38}" type="pres">
      <dgm:prSet presAssocID="{5BB94013-57C3-44CA-8D11-734EA4DBE524}" presName="DropPin" presStyleLbl="alignNode1" presStyleIdx="2" presStyleCnt="5"/>
      <dgm:spPr/>
    </dgm:pt>
    <dgm:pt modelId="{67B32CFC-CEB5-413F-BF71-8ECCE657B819}" type="pres">
      <dgm:prSet presAssocID="{5BB94013-57C3-44CA-8D11-734EA4DBE524}" presName="Ellipse" presStyleLbl="fgAcc1" presStyleIdx="3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49934CD7-F7C5-4DDC-9B4F-87C6900FB3FE}" type="pres">
      <dgm:prSet presAssocID="{5BB94013-57C3-44CA-8D11-734EA4DBE524}" presName="L2TextContainer" presStyleLbl="revTx" presStyleIdx="4" presStyleCnt="10">
        <dgm:presLayoutVars>
          <dgm:bulletEnabled val="1"/>
        </dgm:presLayoutVars>
      </dgm:prSet>
      <dgm:spPr/>
    </dgm:pt>
    <dgm:pt modelId="{85E22990-9779-4CD3-B759-42701EA2BD9F}" type="pres">
      <dgm:prSet presAssocID="{5BB94013-57C3-44CA-8D11-734EA4DBE524}" presName="L1TextContainer" presStyleLbl="revTx" presStyleIdx="5" presStyleCnt="10">
        <dgm:presLayoutVars>
          <dgm:chMax val="1"/>
          <dgm:chPref val="1"/>
          <dgm:bulletEnabled val="1"/>
        </dgm:presLayoutVars>
      </dgm:prSet>
      <dgm:spPr/>
    </dgm:pt>
    <dgm:pt modelId="{8E18F03C-9DB6-432B-9B56-5960292030DD}" type="pres">
      <dgm:prSet presAssocID="{5BB94013-57C3-44CA-8D11-734EA4DBE524}" presName="ConnectLine" presStyleLbl="sibTrans1D1" presStyleIdx="2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FE79C089-C63A-488B-8BF4-76E12B09DA53}" type="pres">
      <dgm:prSet presAssocID="{5BB94013-57C3-44CA-8D11-734EA4DBE524}" presName="EmptyPlaceHolder" presStyleCnt="0"/>
      <dgm:spPr/>
    </dgm:pt>
    <dgm:pt modelId="{8C4896F7-1F3C-442E-93AF-23FCA81EBA6A}" type="pres">
      <dgm:prSet presAssocID="{E66C5702-D68F-4D89-A43C-54AFFFC14AC2}" presName="spaceBetweenRectangles" presStyleCnt="0"/>
      <dgm:spPr/>
    </dgm:pt>
    <dgm:pt modelId="{0898B66F-30A1-4966-A5A4-494027696731}" type="pres">
      <dgm:prSet presAssocID="{3A776C2A-7E27-462B-947E-94B4CD482DC7}" presName="composite" presStyleCnt="0"/>
      <dgm:spPr/>
    </dgm:pt>
    <dgm:pt modelId="{47F97495-AAA3-4E27-B00C-77D986FC23A1}" type="pres">
      <dgm:prSet presAssocID="{3A776C2A-7E27-462B-947E-94B4CD482DC7}" presName="ConnectorPoint" presStyleLbl="lnNode1" presStyleIdx="3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86FF3A7E-F4D3-402D-A136-04D0B472AD20}" type="pres">
      <dgm:prSet presAssocID="{3A776C2A-7E27-462B-947E-94B4CD482DC7}" presName="DropPinPlaceHolder" presStyleCnt="0"/>
      <dgm:spPr/>
    </dgm:pt>
    <dgm:pt modelId="{3DD37E11-AA71-4107-AEC5-A12BA3A1A389}" type="pres">
      <dgm:prSet presAssocID="{3A776C2A-7E27-462B-947E-94B4CD482DC7}" presName="DropPin" presStyleLbl="alignNode1" presStyleIdx="3" presStyleCnt="5"/>
      <dgm:spPr/>
    </dgm:pt>
    <dgm:pt modelId="{08571124-4065-4079-B865-BD768AECC451}" type="pres">
      <dgm:prSet presAssocID="{3A776C2A-7E27-462B-947E-94B4CD482DC7}" presName="Ellipse" presStyleLbl="fgAcc1" presStyleIdx="4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20FDDEFE-4C6A-4F0E-B7C9-C862866EC40A}" type="pres">
      <dgm:prSet presAssocID="{3A776C2A-7E27-462B-947E-94B4CD482DC7}" presName="L2TextContainer" presStyleLbl="revTx" presStyleIdx="6" presStyleCnt="10">
        <dgm:presLayoutVars>
          <dgm:bulletEnabled val="1"/>
        </dgm:presLayoutVars>
      </dgm:prSet>
      <dgm:spPr/>
    </dgm:pt>
    <dgm:pt modelId="{C3B9D7B2-CAF2-4A31-AF4A-CC7B8694EA67}" type="pres">
      <dgm:prSet presAssocID="{3A776C2A-7E27-462B-947E-94B4CD482DC7}" presName="L1TextContainer" presStyleLbl="revTx" presStyleIdx="7" presStyleCnt="10">
        <dgm:presLayoutVars>
          <dgm:chMax val="1"/>
          <dgm:chPref val="1"/>
          <dgm:bulletEnabled val="1"/>
        </dgm:presLayoutVars>
      </dgm:prSet>
      <dgm:spPr/>
    </dgm:pt>
    <dgm:pt modelId="{B78A0D40-F2E5-4286-A7FB-CA56D4E92226}" type="pres">
      <dgm:prSet presAssocID="{3A776C2A-7E27-462B-947E-94B4CD482DC7}" presName="ConnectLine" presStyleLbl="sibTrans1D1" presStyleIdx="3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55C5A5BB-5AB0-457F-B51F-FF14769E156D}" type="pres">
      <dgm:prSet presAssocID="{3A776C2A-7E27-462B-947E-94B4CD482DC7}" presName="EmptyPlaceHolder" presStyleCnt="0"/>
      <dgm:spPr/>
    </dgm:pt>
    <dgm:pt modelId="{556138CA-96F1-4EB3-B92A-244CD67AB9A6}" type="pres">
      <dgm:prSet presAssocID="{4164A031-A380-4DEA-B56B-9B92D72FAABE}" presName="spaceBetweenRectangles" presStyleCnt="0"/>
      <dgm:spPr/>
    </dgm:pt>
    <dgm:pt modelId="{7F4BCFC9-E3E3-41B9-B5DA-9C8CF9783A9A}" type="pres">
      <dgm:prSet presAssocID="{CE393927-D587-4B6F-AC92-82CF1BD432D9}" presName="composite" presStyleCnt="0"/>
      <dgm:spPr/>
    </dgm:pt>
    <dgm:pt modelId="{6DE69CA7-8EF5-407B-B51F-50726723D9DD}" type="pres">
      <dgm:prSet presAssocID="{CE393927-D587-4B6F-AC92-82CF1BD432D9}" presName="ConnectorPoint" presStyleLbl="lnNode1" presStyleIdx="4" presStyleCnt="5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gm:spPr>
    </dgm:pt>
    <dgm:pt modelId="{7205FB3A-3619-41B8-A480-692FF8C4E203}" type="pres">
      <dgm:prSet presAssocID="{CE393927-D587-4B6F-AC92-82CF1BD432D9}" presName="DropPinPlaceHolder" presStyleCnt="0"/>
      <dgm:spPr/>
    </dgm:pt>
    <dgm:pt modelId="{92C5A9B9-0903-4CE9-807E-282ED448779A}" type="pres">
      <dgm:prSet presAssocID="{CE393927-D587-4B6F-AC92-82CF1BD432D9}" presName="DropPin" presStyleLbl="alignNode1" presStyleIdx="4" presStyleCnt="5"/>
      <dgm:spPr/>
    </dgm:pt>
    <dgm:pt modelId="{1EB0AD87-658B-43C2-90FC-DAB49B4E7A26}" type="pres">
      <dgm:prSet presAssocID="{CE393927-D587-4B6F-AC92-82CF1BD432D9}" presName="Ellipse" presStyleLbl="fgAcc1" presStyleIdx="5" presStyleCnt="6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gm:spPr>
    </dgm:pt>
    <dgm:pt modelId="{ACE30E51-C4F3-421F-99A8-1ECF1D977D38}" type="pres">
      <dgm:prSet presAssocID="{CE393927-D587-4B6F-AC92-82CF1BD432D9}" presName="L2TextContainer" presStyleLbl="revTx" presStyleIdx="8" presStyleCnt="10">
        <dgm:presLayoutVars>
          <dgm:bulletEnabled val="1"/>
        </dgm:presLayoutVars>
      </dgm:prSet>
      <dgm:spPr/>
    </dgm:pt>
    <dgm:pt modelId="{CAEEA787-F813-4FF0-905B-E137ED4F2541}" type="pres">
      <dgm:prSet presAssocID="{CE393927-D587-4B6F-AC92-82CF1BD432D9}" presName="L1TextContainer" presStyleLbl="revTx" presStyleIdx="9" presStyleCnt="10">
        <dgm:presLayoutVars>
          <dgm:chMax val="1"/>
          <dgm:chPref val="1"/>
          <dgm:bulletEnabled val="1"/>
        </dgm:presLayoutVars>
      </dgm:prSet>
      <dgm:spPr/>
    </dgm:pt>
    <dgm:pt modelId="{28E2B8FD-D2A8-4878-B814-A09F32E907F8}" type="pres">
      <dgm:prSet presAssocID="{CE393927-D587-4B6F-AC92-82CF1BD432D9}" presName="ConnectLine" presStyleLbl="sibTrans1D1" presStyleIdx="4" presStyleCnt="5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4B10E829-6BA5-461C-81DD-2DEA8CB3B1E0}" type="pres">
      <dgm:prSet presAssocID="{CE393927-D587-4B6F-AC92-82CF1BD432D9}" presName="EmptyPlaceHolder" presStyleCnt="0"/>
      <dgm:spPr/>
    </dgm:pt>
  </dgm:ptLst>
  <dgm:cxnLst>
    <dgm:cxn modelId="{D3BDB302-B0BA-4A40-ADCD-FEC440F348BB}" srcId="{C404B139-D188-4B01-9365-B63ED3F752C6}" destId="{CCFB64C1-1034-43B0-A541-A443C07F4E87}" srcOrd="1" destOrd="0" parTransId="{707D5261-B298-46FB-9354-DB4EF6C47F59}" sibTransId="{24214F9A-693E-49BB-8492-C29230E088CA}"/>
    <dgm:cxn modelId="{548A2C05-F06D-4C2D-B3B0-80131DC66268}" srcId="{CCFB64C1-1034-43B0-A541-A443C07F4E87}" destId="{607E93AC-3332-48CE-A418-3548EE0C2866}" srcOrd="1" destOrd="0" parTransId="{6B097D2E-32E6-4A23-998F-9B1EFD682C0F}" sibTransId="{02C1AF15-6447-467B-A219-40E7F028877F}"/>
    <dgm:cxn modelId="{B9C25E06-41D6-4FD8-887C-D45A389D00FE}" type="presOf" srcId="{CCFB64C1-1034-43B0-A541-A443C07F4E87}" destId="{70EB6983-8F7F-4EA7-98D2-6A418A54419E}" srcOrd="0" destOrd="0" presId="urn:microsoft.com/office/officeart/2017/3/layout/DropPinTimeline"/>
    <dgm:cxn modelId="{D002170A-C47D-4DBF-A4A9-1C907D0F804D}" srcId="{B70EA5E3-3467-4E4C-A887-332A509BD547}" destId="{AE1D77F4-7612-45C2-891E-597A7E7B2FAE}" srcOrd="2" destOrd="0" parTransId="{35D608BC-D23A-4A7B-B6AC-F5AC5FBEA200}" sibTransId="{4DC494A0-3B9C-456F-9775-7A26A76BA5F6}"/>
    <dgm:cxn modelId="{868FBE0C-6AEB-41F5-AAED-53B48A5C1016}" srcId="{CE393927-D587-4B6F-AC92-82CF1BD432D9}" destId="{1311AEB3-A41D-421D-8A9A-D8B0C2745ECA}" srcOrd="1" destOrd="0" parTransId="{33F089F0-02ED-4DD0-8204-02622A1025D9}" sibTransId="{E8E3D087-40FE-4B79-8B9B-6F4A01E33F50}"/>
    <dgm:cxn modelId="{937A410D-A457-44BB-91C5-9A82AD187700}" srcId="{5BB94013-57C3-44CA-8D11-734EA4DBE524}" destId="{FDFB2B02-B1E5-4BE0-9DAE-77CD826DBC9C}" srcOrd="2" destOrd="0" parTransId="{83D78890-9093-4D23-A3F1-9B465A32C2A4}" sibTransId="{CEE3DF3A-4C02-4E14-8893-60444D518590}"/>
    <dgm:cxn modelId="{7666890F-D6B1-4073-84F8-C62A690A512A}" type="presOf" srcId="{3A776C2A-7E27-462B-947E-94B4CD482DC7}" destId="{C3B9D7B2-CAF2-4A31-AF4A-CC7B8694EA67}" srcOrd="0" destOrd="0" presId="urn:microsoft.com/office/officeart/2017/3/layout/DropPinTimeline"/>
    <dgm:cxn modelId="{59A16223-92D9-46F7-A780-2E24227FB4AE}" srcId="{3A776C2A-7E27-462B-947E-94B4CD482DC7}" destId="{7F491AD8-8284-44C7-946B-F03D7BE7C2C9}" srcOrd="0" destOrd="0" parTransId="{A0B4D900-3D21-42CE-B3B4-F0529749958F}" sibTransId="{5DC23033-14CF-454B-B698-D992006DA309}"/>
    <dgm:cxn modelId="{7F8F2528-099A-4261-9206-F14EE23B3EF7}" srcId="{B70EA5E3-3467-4E4C-A887-332A509BD547}" destId="{2CEB39B4-B6FB-48D2-88CE-D0CE2E4709A8}" srcOrd="0" destOrd="0" parTransId="{A6453E89-69CC-409F-A723-8E8FDED925A4}" sibTransId="{5C73A7C6-B8A8-4A31-9C5A-E1C62D65E32D}"/>
    <dgm:cxn modelId="{D17B742D-42AB-48CA-8756-F2CCE4A405DA}" srcId="{5BB94013-57C3-44CA-8D11-734EA4DBE524}" destId="{2775A13C-2A7B-4BFE-807D-017A90B960E4}" srcOrd="0" destOrd="0" parTransId="{C24BE4B8-32BF-4869-A8A6-BC3DD22F4BB2}" sibTransId="{7081A915-35AA-43B1-8C00-97A49C0698A0}"/>
    <dgm:cxn modelId="{DEAFE82F-639D-4876-92D5-3369162918D4}" srcId="{CCFB64C1-1034-43B0-A541-A443C07F4E87}" destId="{BDA5B789-6A63-471E-8C11-7CA3D11ECCB4}" srcOrd="0" destOrd="0" parTransId="{9FB96389-91A5-4CE5-97FD-0D6CC67E7D93}" sibTransId="{2677FA94-D697-466A-8671-696BCA8CAA85}"/>
    <dgm:cxn modelId="{B4A63D42-D2AF-4707-AFDF-CDAB96F253A6}" type="presOf" srcId="{BDA5B789-6A63-471E-8C11-7CA3D11ECCB4}" destId="{19AC5854-1847-49E1-8B0B-9A99EDEAB4C6}" srcOrd="0" destOrd="0" presId="urn:microsoft.com/office/officeart/2017/3/layout/DropPinTimeline"/>
    <dgm:cxn modelId="{41E58C43-BE91-4548-8547-8430A4FDD80D}" type="presOf" srcId="{5BB94013-57C3-44CA-8D11-734EA4DBE524}" destId="{85E22990-9779-4CD3-B759-42701EA2BD9F}" srcOrd="0" destOrd="0" presId="urn:microsoft.com/office/officeart/2017/3/layout/DropPinTimeline"/>
    <dgm:cxn modelId="{DCB03544-86EF-45C6-B064-FBBFF83070C3}" type="presOf" srcId="{938E663F-4F62-4F79-9DC9-59CDDED4FB30}" destId="{49934CD7-F7C5-4DDC-9B4F-87C6900FB3FE}" srcOrd="0" destOrd="1" presId="urn:microsoft.com/office/officeart/2017/3/layout/DropPinTimeline"/>
    <dgm:cxn modelId="{03625746-6A4F-4EE5-9A84-9FC397718CA8}" type="presOf" srcId="{C404B139-D188-4B01-9365-B63ED3F752C6}" destId="{A1544029-8977-4A73-A50D-81CD4C96F42B}" srcOrd="0" destOrd="0" presId="urn:microsoft.com/office/officeart/2017/3/layout/DropPinTimeline"/>
    <dgm:cxn modelId="{C77C0F47-7E82-4D32-B0F8-13FC811D5A5B}" type="presOf" srcId="{CE393927-D587-4B6F-AC92-82CF1BD432D9}" destId="{CAEEA787-F813-4FF0-905B-E137ED4F2541}" srcOrd="0" destOrd="0" presId="urn:microsoft.com/office/officeart/2017/3/layout/DropPinTimeline"/>
    <dgm:cxn modelId="{6ACC054F-7E32-4925-82F8-59FAAFE66A92}" srcId="{CE393927-D587-4B6F-AC92-82CF1BD432D9}" destId="{9E5F1ECB-4425-4262-AB3A-059C498E43B9}" srcOrd="0" destOrd="0" parTransId="{584233C7-95EA-4FF3-957F-8790E122258C}" sibTransId="{92A30448-E601-4A77-8E78-53080F18D6F9}"/>
    <dgm:cxn modelId="{CBCEA050-C6C1-4097-BFA7-F96EE64DC9D0}" type="presOf" srcId="{7F491AD8-8284-44C7-946B-F03D7BE7C2C9}" destId="{20FDDEFE-4C6A-4F0E-B7C9-C862866EC40A}" srcOrd="0" destOrd="0" presId="urn:microsoft.com/office/officeart/2017/3/layout/DropPinTimeline"/>
    <dgm:cxn modelId="{C507335D-690C-4888-AD92-883C5E2B2B19}" srcId="{5BB94013-57C3-44CA-8D11-734EA4DBE524}" destId="{938E663F-4F62-4F79-9DC9-59CDDED4FB30}" srcOrd="1" destOrd="0" parTransId="{1830A519-BD94-4998-8B84-393372081F6D}" sibTransId="{351F59F4-3BE2-457F-9F0C-8E619EAE8C06}"/>
    <dgm:cxn modelId="{2585C06F-18BB-46E8-971C-DCA89D066195}" type="presOf" srcId="{1311AEB3-A41D-421D-8A9A-D8B0C2745ECA}" destId="{ACE30E51-C4F3-421F-99A8-1ECF1D977D38}" srcOrd="0" destOrd="1" presId="urn:microsoft.com/office/officeart/2017/3/layout/DropPinTimeline"/>
    <dgm:cxn modelId="{6A390B7D-36EE-4287-B010-34E26E57FC54}" srcId="{C404B139-D188-4B01-9365-B63ED3F752C6}" destId="{3A776C2A-7E27-462B-947E-94B4CD482DC7}" srcOrd="3" destOrd="0" parTransId="{45A98B97-7022-478D-9D0B-F208C5B7EA8B}" sibTransId="{4164A031-A380-4DEA-B56B-9B92D72FAABE}"/>
    <dgm:cxn modelId="{E14B9580-E20A-4E53-9881-84746CB8054D}" type="presOf" srcId="{9E5F1ECB-4425-4262-AB3A-059C498E43B9}" destId="{ACE30E51-C4F3-421F-99A8-1ECF1D977D38}" srcOrd="0" destOrd="0" presId="urn:microsoft.com/office/officeart/2017/3/layout/DropPinTimeline"/>
    <dgm:cxn modelId="{3AE19584-6941-4211-9CAF-7747482424D0}" type="presOf" srcId="{FDFB2B02-B1E5-4BE0-9DAE-77CD826DBC9C}" destId="{49934CD7-F7C5-4DDC-9B4F-87C6900FB3FE}" srcOrd="0" destOrd="2" presId="urn:microsoft.com/office/officeart/2017/3/layout/DropPinTimeline"/>
    <dgm:cxn modelId="{A3ECC892-8E47-47A6-8B92-C62F8A5EFE7E}" type="presOf" srcId="{AE1D77F4-7612-45C2-891E-597A7E7B2FAE}" destId="{9081A0EC-0E53-48CD-A032-484010BA2F33}" srcOrd="0" destOrd="2" presId="urn:microsoft.com/office/officeart/2017/3/layout/DropPinTimeline"/>
    <dgm:cxn modelId="{29598596-6BB6-4DD5-899D-07315394FC2A}" srcId="{C404B139-D188-4B01-9365-B63ED3F752C6}" destId="{B70EA5E3-3467-4E4C-A887-332A509BD547}" srcOrd="0" destOrd="0" parTransId="{9E1A94C0-E68C-43A3-A07E-0AD412114C7A}" sibTransId="{87E60C2C-782B-4E06-AB67-7FAF10C78A8F}"/>
    <dgm:cxn modelId="{26FB67A4-349F-4656-A99F-412361C70BEF}" srcId="{C404B139-D188-4B01-9365-B63ED3F752C6}" destId="{5BB94013-57C3-44CA-8D11-734EA4DBE524}" srcOrd="2" destOrd="0" parTransId="{D22EA49F-285D-4145-87FC-69E0B1F54791}" sibTransId="{E66C5702-D68F-4D89-A43C-54AFFFC14AC2}"/>
    <dgm:cxn modelId="{826D98A9-10F3-4EA9-8E9D-A22E08B1E47D}" type="presOf" srcId="{B70EA5E3-3467-4E4C-A887-332A509BD547}" destId="{C39FF979-9EE2-432C-B27C-9FE43D6FB277}" srcOrd="0" destOrd="0" presId="urn:microsoft.com/office/officeart/2017/3/layout/DropPinTimeline"/>
    <dgm:cxn modelId="{52FEE1C1-33E6-40D0-BAA2-F9F17934F841}" type="presOf" srcId="{2775A13C-2A7B-4BFE-807D-017A90B960E4}" destId="{49934CD7-F7C5-4DDC-9B4F-87C6900FB3FE}" srcOrd="0" destOrd="0" presId="urn:microsoft.com/office/officeart/2017/3/layout/DropPinTimeline"/>
    <dgm:cxn modelId="{9EBDF5CB-1B9E-4093-ACD8-530CFB57F2C8}" type="presOf" srcId="{1B5E2106-6E3B-406E-9019-5421CD1DCC7B}" destId="{9081A0EC-0E53-48CD-A032-484010BA2F33}" srcOrd="0" destOrd="1" presId="urn:microsoft.com/office/officeart/2017/3/layout/DropPinTimeline"/>
    <dgm:cxn modelId="{2C85A1E1-00DA-4F5B-86B1-54BED5BE74EA}" type="presOf" srcId="{607E93AC-3332-48CE-A418-3548EE0C2866}" destId="{19AC5854-1847-49E1-8B0B-9A99EDEAB4C6}" srcOrd="0" destOrd="1" presId="urn:microsoft.com/office/officeart/2017/3/layout/DropPinTimeline"/>
    <dgm:cxn modelId="{1F6DBCE7-C1D1-402B-AFC9-A9C96EDF0875}" type="presOf" srcId="{2CEB39B4-B6FB-48D2-88CE-D0CE2E4709A8}" destId="{9081A0EC-0E53-48CD-A032-484010BA2F33}" srcOrd="0" destOrd="0" presId="urn:microsoft.com/office/officeart/2017/3/layout/DropPinTimeline"/>
    <dgm:cxn modelId="{499D5BE9-AE9A-4B5A-BAD8-17BD038C736A}" srcId="{C404B139-D188-4B01-9365-B63ED3F752C6}" destId="{CE393927-D587-4B6F-AC92-82CF1BD432D9}" srcOrd="4" destOrd="0" parTransId="{745EE2B7-6588-4E00-86E1-4DE4A9AF4FA8}" sibTransId="{65FEBA35-2A13-4AF6-BD4B-0A2AFC74B49D}"/>
    <dgm:cxn modelId="{2ED1EAE9-C2B5-4587-ACF2-EC6AB36DF013}" srcId="{B70EA5E3-3467-4E4C-A887-332A509BD547}" destId="{1B5E2106-6E3B-406E-9019-5421CD1DCC7B}" srcOrd="1" destOrd="0" parTransId="{2372FE7D-A685-4042-B153-DD298C0B03E3}" sibTransId="{221CD1BA-3604-4E18-A6CE-54E518063CAB}"/>
    <dgm:cxn modelId="{B3F523B7-8E6F-4592-9619-94B39FE97086}" type="presParOf" srcId="{A1544029-8977-4A73-A50D-81CD4C96F42B}" destId="{452A0E3E-620F-44AF-92BA-504160F9B629}" srcOrd="0" destOrd="0" presId="urn:microsoft.com/office/officeart/2017/3/layout/DropPinTimeline"/>
    <dgm:cxn modelId="{450A4FF5-E6B0-4326-B315-2B00F4483CED}" type="presParOf" srcId="{A1544029-8977-4A73-A50D-81CD4C96F42B}" destId="{C39EEEEA-F5FD-493E-8072-EAED1459C57F}" srcOrd="1" destOrd="0" presId="urn:microsoft.com/office/officeart/2017/3/layout/DropPinTimeline"/>
    <dgm:cxn modelId="{3A6BD796-6281-4DB3-92BC-C8FC436BBF05}" type="presParOf" srcId="{C39EEEEA-F5FD-493E-8072-EAED1459C57F}" destId="{D7E9B66F-DF73-43C9-A006-FBD1DE39E6DC}" srcOrd="0" destOrd="0" presId="urn:microsoft.com/office/officeart/2017/3/layout/DropPinTimeline"/>
    <dgm:cxn modelId="{43B143FE-C52B-41CE-8976-2588DDCF78DD}" type="presParOf" srcId="{D7E9B66F-DF73-43C9-A006-FBD1DE39E6DC}" destId="{BF2A42C2-4268-42EB-94A7-556621044075}" srcOrd="0" destOrd="0" presId="urn:microsoft.com/office/officeart/2017/3/layout/DropPinTimeline"/>
    <dgm:cxn modelId="{19F890FF-F4A1-4061-A05F-DF735D43FD1D}" type="presParOf" srcId="{D7E9B66F-DF73-43C9-A006-FBD1DE39E6DC}" destId="{851D6C75-F37B-4EFD-9B61-73714CC66FE2}" srcOrd="1" destOrd="0" presId="urn:microsoft.com/office/officeart/2017/3/layout/DropPinTimeline"/>
    <dgm:cxn modelId="{07C654E8-CCB1-47F2-B931-064527C8402D}" type="presParOf" srcId="{851D6C75-F37B-4EFD-9B61-73714CC66FE2}" destId="{8DC907E2-DBF5-45CC-A9EF-A86D82788024}" srcOrd="0" destOrd="0" presId="urn:microsoft.com/office/officeart/2017/3/layout/DropPinTimeline"/>
    <dgm:cxn modelId="{98276C05-45A8-4843-9657-2B0B7687E410}" type="presParOf" srcId="{851D6C75-F37B-4EFD-9B61-73714CC66FE2}" destId="{131153FE-D260-4501-A91D-578575270E0F}" srcOrd="1" destOrd="0" presId="urn:microsoft.com/office/officeart/2017/3/layout/DropPinTimeline"/>
    <dgm:cxn modelId="{5ADD96B9-59FF-46C1-B5CB-4D7A56404C73}" type="presParOf" srcId="{D7E9B66F-DF73-43C9-A006-FBD1DE39E6DC}" destId="{9081A0EC-0E53-48CD-A032-484010BA2F33}" srcOrd="2" destOrd="0" presId="urn:microsoft.com/office/officeart/2017/3/layout/DropPinTimeline"/>
    <dgm:cxn modelId="{6551408E-1560-4312-B8DE-97702335D2C4}" type="presParOf" srcId="{D7E9B66F-DF73-43C9-A006-FBD1DE39E6DC}" destId="{C39FF979-9EE2-432C-B27C-9FE43D6FB277}" srcOrd="3" destOrd="0" presId="urn:microsoft.com/office/officeart/2017/3/layout/DropPinTimeline"/>
    <dgm:cxn modelId="{C5FFD3AF-9042-45DF-B292-257CBB83E9CF}" type="presParOf" srcId="{D7E9B66F-DF73-43C9-A006-FBD1DE39E6DC}" destId="{9B86D01D-6911-4F21-BA4D-6F417E70C375}" srcOrd="4" destOrd="0" presId="urn:microsoft.com/office/officeart/2017/3/layout/DropPinTimeline"/>
    <dgm:cxn modelId="{D571C185-7D28-41D2-92BA-D65A4632CA09}" type="presParOf" srcId="{D7E9B66F-DF73-43C9-A006-FBD1DE39E6DC}" destId="{D657817C-2ACA-4C4D-82E7-ABCFAF4F903C}" srcOrd="5" destOrd="0" presId="urn:microsoft.com/office/officeart/2017/3/layout/DropPinTimeline"/>
    <dgm:cxn modelId="{9C0570CE-C48B-4F29-87EF-F5B29ABD835E}" type="presParOf" srcId="{C39EEEEA-F5FD-493E-8072-EAED1459C57F}" destId="{E986B20A-1EC4-432A-99AE-7B4E81BB7D67}" srcOrd="1" destOrd="0" presId="urn:microsoft.com/office/officeart/2017/3/layout/DropPinTimeline"/>
    <dgm:cxn modelId="{A8194483-046B-461E-B45D-C75779C16232}" type="presParOf" srcId="{C39EEEEA-F5FD-493E-8072-EAED1459C57F}" destId="{21913BC5-204A-4699-ADAC-28582964A341}" srcOrd="2" destOrd="0" presId="urn:microsoft.com/office/officeart/2017/3/layout/DropPinTimeline"/>
    <dgm:cxn modelId="{4D9DE5AE-0143-44BD-8A7B-137DE3C4B886}" type="presParOf" srcId="{21913BC5-204A-4699-ADAC-28582964A341}" destId="{9DC3B641-C883-4F5F-ACC8-E414408BE0D8}" srcOrd="0" destOrd="0" presId="urn:microsoft.com/office/officeart/2017/3/layout/DropPinTimeline"/>
    <dgm:cxn modelId="{D273424A-DFBD-4198-BDAE-631F6D2E5A94}" type="presParOf" srcId="{21913BC5-204A-4699-ADAC-28582964A341}" destId="{48EF2022-9252-487D-A7FC-6AFB5A27420B}" srcOrd="1" destOrd="0" presId="urn:microsoft.com/office/officeart/2017/3/layout/DropPinTimeline"/>
    <dgm:cxn modelId="{D02A79F7-7306-410F-8593-239DE66AFE20}" type="presParOf" srcId="{48EF2022-9252-487D-A7FC-6AFB5A27420B}" destId="{35A46D98-1E4C-4409-A2AE-E312472A0421}" srcOrd="0" destOrd="0" presId="urn:microsoft.com/office/officeart/2017/3/layout/DropPinTimeline"/>
    <dgm:cxn modelId="{A6CE74CE-B818-478B-9EAB-E72AA7498CF7}" type="presParOf" srcId="{48EF2022-9252-487D-A7FC-6AFB5A27420B}" destId="{BC1CE9EA-34AA-444A-98AB-33211701EFA4}" srcOrd="1" destOrd="0" presId="urn:microsoft.com/office/officeart/2017/3/layout/DropPinTimeline"/>
    <dgm:cxn modelId="{FD9DE951-928B-4B2D-9B39-CC16A0B9EE9F}" type="presParOf" srcId="{21913BC5-204A-4699-ADAC-28582964A341}" destId="{19AC5854-1847-49E1-8B0B-9A99EDEAB4C6}" srcOrd="2" destOrd="0" presId="urn:microsoft.com/office/officeart/2017/3/layout/DropPinTimeline"/>
    <dgm:cxn modelId="{D6E9332E-48EA-49D8-ABF1-14BCE412F89D}" type="presParOf" srcId="{21913BC5-204A-4699-ADAC-28582964A341}" destId="{70EB6983-8F7F-4EA7-98D2-6A418A54419E}" srcOrd="3" destOrd="0" presId="urn:microsoft.com/office/officeart/2017/3/layout/DropPinTimeline"/>
    <dgm:cxn modelId="{417522D0-C917-4236-A3F0-14DBED2C0EC9}" type="presParOf" srcId="{21913BC5-204A-4699-ADAC-28582964A341}" destId="{DFA8AAEE-AE8D-4086-9A09-6C79A5DD0199}" srcOrd="4" destOrd="0" presId="urn:microsoft.com/office/officeart/2017/3/layout/DropPinTimeline"/>
    <dgm:cxn modelId="{E0CF372C-D7C2-4DA0-A689-66D540E92FD7}" type="presParOf" srcId="{21913BC5-204A-4699-ADAC-28582964A341}" destId="{BE49B003-9D2B-453D-A45D-66FB7F227679}" srcOrd="5" destOrd="0" presId="urn:microsoft.com/office/officeart/2017/3/layout/DropPinTimeline"/>
    <dgm:cxn modelId="{2EBF6324-9E7D-47E2-A9DC-69D262819C50}" type="presParOf" srcId="{C39EEEEA-F5FD-493E-8072-EAED1459C57F}" destId="{CFC41394-6E57-4F63-B9EE-9575D7AE3119}" srcOrd="3" destOrd="0" presId="urn:microsoft.com/office/officeart/2017/3/layout/DropPinTimeline"/>
    <dgm:cxn modelId="{876F3256-F66E-4264-BBD5-3F2D3D6F5BAC}" type="presParOf" srcId="{C39EEEEA-F5FD-493E-8072-EAED1459C57F}" destId="{0D4AD6D4-6C82-4DB3-844B-8F31C0ABF3AD}" srcOrd="4" destOrd="0" presId="urn:microsoft.com/office/officeart/2017/3/layout/DropPinTimeline"/>
    <dgm:cxn modelId="{E4E19392-18AE-4D21-A92B-BAEFD89007F8}" type="presParOf" srcId="{0D4AD6D4-6C82-4DB3-844B-8F31C0ABF3AD}" destId="{951BFC70-D290-4E05-BBD3-9078D63B2EC5}" srcOrd="0" destOrd="0" presId="urn:microsoft.com/office/officeart/2017/3/layout/DropPinTimeline"/>
    <dgm:cxn modelId="{0ACD3636-2CE0-42E5-B27A-EA2AB09186F3}" type="presParOf" srcId="{0D4AD6D4-6C82-4DB3-844B-8F31C0ABF3AD}" destId="{8C5666BB-88F1-466E-B945-61E6340ABA1D}" srcOrd="1" destOrd="0" presId="urn:microsoft.com/office/officeart/2017/3/layout/DropPinTimeline"/>
    <dgm:cxn modelId="{2907016D-8DCB-4815-A609-531A1B67DA72}" type="presParOf" srcId="{8C5666BB-88F1-466E-B945-61E6340ABA1D}" destId="{8E25DFD6-4C72-4E7B-AC98-C52E8C915D38}" srcOrd="0" destOrd="0" presId="urn:microsoft.com/office/officeart/2017/3/layout/DropPinTimeline"/>
    <dgm:cxn modelId="{0ADB184A-A92A-441D-AB34-587BC66276C5}" type="presParOf" srcId="{8C5666BB-88F1-466E-B945-61E6340ABA1D}" destId="{67B32CFC-CEB5-413F-BF71-8ECCE657B819}" srcOrd="1" destOrd="0" presId="urn:microsoft.com/office/officeart/2017/3/layout/DropPinTimeline"/>
    <dgm:cxn modelId="{CC01FD93-5DB6-4FE1-8062-A9C2AC5803AA}" type="presParOf" srcId="{0D4AD6D4-6C82-4DB3-844B-8F31C0ABF3AD}" destId="{49934CD7-F7C5-4DDC-9B4F-87C6900FB3FE}" srcOrd="2" destOrd="0" presId="urn:microsoft.com/office/officeart/2017/3/layout/DropPinTimeline"/>
    <dgm:cxn modelId="{6AB45B0E-B7A9-4427-844D-5413113168CF}" type="presParOf" srcId="{0D4AD6D4-6C82-4DB3-844B-8F31C0ABF3AD}" destId="{85E22990-9779-4CD3-B759-42701EA2BD9F}" srcOrd="3" destOrd="0" presId="urn:microsoft.com/office/officeart/2017/3/layout/DropPinTimeline"/>
    <dgm:cxn modelId="{47E3C5FD-B7DA-4030-88E0-0E937F4993AE}" type="presParOf" srcId="{0D4AD6D4-6C82-4DB3-844B-8F31C0ABF3AD}" destId="{8E18F03C-9DB6-432B-9B56-5960292030DD}" srcOrd="4" destOrd="0" presId="urn:microsoft.com/office/officeart/2017/3/layout/DropPinTimeline"/>
    <dgm:cxn modelId="{C7626DCB-6200-485D-8806-58D635820262}" type="presParOf" srcId="{0D4AD6D4-6C82-4DB3-844B-8F31C0ABF3AD}" destId="{FE79C089-C63A-488B-8BF4-76E12B09DA53}" srcOrd="5" destOrd="0" presId="urn:microsoft.com/office/officeart/2017/3/layout/DropPinTimeline"/>
    <dgm:cxn modelId="{71818BF0-CF2D-46E0-B424-79F13DFC6AAC}" type="presParOf" srcId="{C39EEEEA-F5FD-493E-8072-EAED1459C57F}" destId="{8C4896F7-1F3C-442E-93AF-23FCA81EBA6A}" srcOrd="5" destOrd="0" presId="urn:microsoft.com/office/officeart/2017/3/layout/DropPinTimeline"/>
    <dgm:cxn modelId="{0EE78E30-2885-4D6F-B6F1-117B0BA37E14}" type="presParOf" srcId="{C39EEEEA-F5FD-493E-8072-EAED1459C57F}" destId="{0898B66F-30A1-4966-A5A4-494027696731}" srcOrd="6" destOrd="0" presId="urn:microsoft.com/office/officeart/2017/3/layout/DropPinTimeline"/>
    <dgm:cxn modelId="{925F4881-7B9C-43E6-9D2E-48DA179F0C2E}" type="presParOf" srcId="{0898B66F-30A1-4966-A5A4-494027696731}" destId="{47F97495-AAA3-4E27-B00C-77D986FC23A1}" srcOrd="0" destOrd="0" presId="urn:microsoft.com/office/officeart/2017/3/layout/DropPinTimeline"/>
    <dgm:cxn modelId="{D170D05B-30B2-45D8-8A2A-DCCD9B8B681F}" type="presParOf" srcId="{0898B66F-30A1-4966-A5A4-494027696731}" destId="{86FF3A7E-F4D3-402D-A136-04D0B472AD20}" srcOrd="1" destOrd="0" presId="urn:microsoft.com/office/officeart/2017/3/layout/DropPinTimeline"/>
    <dgm:cxn modelId="{2DEA59F0-7019-48A2-B1A1-48B4A9B6C9A4}" type="presParOf" srcId="{86FF3A7E-F4D3-402D-A136-04D0B472AD20}" destId="{3DD37E11-AA71-4107-AEC5-A12BA3A1A389}" srcOrd="0" destOrd="0" presId="urn:microsoft.com/office/officeart/2017/3/layout/DropPinTimeline"/>
    <dgm:cxn modelId="{54EF84E5-290F-48C4-86EB-C18FA0346F26}" type="presParOf" srcId="{86FF3A7E-F4D3-402D-A136-04D0B472AD20}" destId="{08571124-4065-4079-B865-BD768AECC451}" srcOrd="1" destOrd="0" presId="urn:microsoft.com/office/officeart/2017/3/layout/DropPinTimeline"/>
    <dgm:cxn modelId="{F05AD69B-7019-4E75-824F-AA8FF4276042}" type="presParOf" srcId="{0898B66F-30A1-4966-A5A4-494027696731}" destId="{20FDDEFE-4C6A-4F0E-B7C9-C862866EC40A}" srcOrd="2" destOrd="0" presId="urn:microsoft.com/office/officeart/2017/3/layout/DropPinTimeline"/>
    <dgm:cxn modelId="{E51D0833-C8F0-4096-9F47-6B91398BF3CA}" type="presParOf" srcId="{0898B66F-30A1-4966-A5A4-494027696731}" destId="{C3B9D7B2-CAF2-4A31-AF4A-CC7B8694EA67}" srcOrd="3" destOrd="0" presId="urn:microsoft.com/office/officeart/2017/3/layout/DropPinTimeline"/>
    <dgm:cxn modelId="{29C753A3-6BAE-4CCB-B071-F85AA485D24B}" type="presParOf" srcId="{0898B66F-30A1-4966-A5A4-494027696731}" destId="{B78A0D40-F2E5-4286-A7FB-CA56D4E92226}" srcOrd="4" destOrd="0" presId="urn:microsoft.com/office/officeart/2017/3/layout/DropPinTimeline"/>
    <dgm:cxn modelId="{0F4CFCE6-A4BA-45AA-B554-E3E8EFB994F9}" type="presParOf" srcId="{0898B66F-30A1-4966-A5A4-494027696731}" destId="{55C5A5BB-5AB0-457F-B51F-FF14769E156D}" srcOrd="5" destOrd="0" presId="urn:microsoft.com/office/officeart/2017/3/layout/DropPinTimeline"/>
    <dgm:cxn modelId="{9C8F390D-E288-4CC3-9A13-22D24203172F}" type="presParOf" srcId="{C39EEEEA-F5FD-493E-8072-EAED1459C57F}" destId="{556138CA-96F1-4EB3-B92A-244CD67AB9A6}" srcOrd="7" destOrd="0" presId="urn:microsoft.com/office/officeart/2017/3/layout/DropPinTimeline"/>
    <dgm:cxn modelId="{D5F50447-A44C-4DE1-93C3-BE2141A85537}" type="presParOf" srcId="{C39EEEEA-F5FD-493E-8072-EAED1459C57F}" destId="{7F4BCFC9-E3E3-41B9-B5DA-9C8CF9783A9A}" srcOrd="8" destOrd="0" presId="urn:microsoft.com/office/officeart/2017/3/layout/DropPinTimeline"/>
    <dgm:cxn modelId="{1490B68E-6D82-4A58-96C7-6FA76DC8A095}" type="presParOf" srcId="{7F4BCFC9-E3E3-41B9-B5DA-9C8CF9783A9A}" destId="{6DE69CA7-8EF5-407B-B51F-50726723D9DD}" srcOrd="0" destOrd="0" presId="urn:microsoft.com/office/officeart/2017/3/layout/DropPinTimeline"/>
    <dgm:cxn modelId="{99A850B5-382A-4EB7-882D-1DA27EE6FA5F}" type="presParOf" srcId="{7F4BCFC9-E3E3-41B9-B5DA-9C8CF9783A9A}" destId="{7205FB3A-3619-41B8-A480-692FF8C4E203}" srcOrd="1" destOrd="0" presId="urn:microsoft.com/office/officeart/2017/3/layout/DropPinTimeline"/>
    <dgm:cxn modelId="{47A6D195-3272-452D-8EA9-12E52C219AC2}" type="presParOf" srcId="{7205FB3A-3619-41B8-A480-692FF8C4E203}" destId="{92C5A9B9-0903-4CE9-807E-282ED448779A}" srcOrd="0" destOrd="0" presId="urn:microsoft.com/office/officeart/2017/3/layout/DropPinTimeline"/>
    <dgm:cxn modelId="{BCB6E40B-18A8-46EB-8C74-DB57788B7C21}" type="presParOf" srcId="{7205FB3A-3619-41B8-A480-692FF8C4E203}" destId="{1EB0AD87-658B-43C2-90FC-DAB49B4E7A26}" srcOrd="1" destOrd="0" presId="urn:microsoft.com/office/officeart/2017/3/layout/DropPinTimeline"/>
    <dgm:cxn modelId="{A14ADA1D-3D18-4D87-8B30-0F380974D81D}" type="presParOf" srcId="{7F4BCFC9-E3E3-41B9-B5DA-9C8CF9783A9A}" destId="{ACE30E51-C4F3-421F-99A8-1ECF1D977D38}" srcOrd="2" destOrd="0" presId="urn:microsoft.com/office/officeart/2017/3/layout/DropPinTimeline"/>
    <dgm:cxn modelId="{82EEBB3B-C54C-48E2-9EB5-5C62F612DAAC}" type="presParOf" srcId="{7F4BCFC9-E3E3-41B9-B5DA-9C8CF9783A9A}" destId="{CAEEA787-F813-4FF0-905B-E137ED4F2541}" srcOrd="3" destOrd="0" presId="urn:microsoft.com/office/officeart/2017/3/layout/DropPinTimeline"/>
    <dgm:cxn modelId="{87636AD4-FEA6-4489-98B7-1CEBA38C8300}" type="presParOf" srcId="{7F4BCFC9-E3E3-41B9-B5DA-9C8CF9783A9A}" destId="{28E2B8FD-D2A8-4878-B814-A09F32E907F8}" srcOrd="4" destOrd="0" presId="urn:microsoft.com/office/officeart/2017/3/layout/DropPinTimeline"/>
    <dgm:cxn modelId="{7AC94971-0C24-4F1B-8322-67CF0FA4EB2E}" type="presParOf" srcId="{7F4BCFC9-E3E3-41B9-B5DA-9C8CF9783A9A}" destId="{4B10E829-6BA5-461C-81DD-2DEA8CB3B1E0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2A0E3E-620F-44AF-92BA-504160F9B629}">
      <dsp:nvSpPr>
        <dsp:cNvPr id="0" name=""/>
        <dsp:cNvSpPr/>
      </dsp:nvSpPr>
      <dsp:spPr>
        <a:xfrm>
          <a:off x="0" y="2545773"/>
          <a:ext cx="9652001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C907E2-DBF5-45CC-A9EF-A86D82788024}">
      <dsp:nvSpPr>
        <dsp:cNvPr id="0" name=""/>
        <dsp:cNvSpPr/>
      </dsp:nvSpPr>
      <dsp:spPr>
        <a:xfrm rot="8100000">
          <a:off x="79671" y="586701"/>
          <a:ext cx="374427" cy="374427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1153FE-D260-4501-A91D-578575270E0F}">
      <dsp:nvSpPr>
        <dsp:cNvPr id="0" name=""/>
        <dsp:cNvSpPr/>
      </dsp:nvSpPr>
      <dsp:spPr>
        <a:xfrm>
          <a:off x="121266" y="628296"/>
          <a:ext cx="291236" cy="2912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81A0EC-0E53-48CD-A032-484010BA2F33}">
      <dsp:nvSpPr>
        <dsp:cNvPr id="0" name=""/>
        <dsp:cNvSpPr/>
      </dsp:nvSpPr>
      <dsp:spPr>
        <a:xfrm>
          <a:off x="531645" y="1038675"/>
          <a:ext cx="2678026" cy="150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2550" rIns="82550" bIns="123825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solidFill>
                <a:srgbClr val="000000"/>
              </a:solidFill>
              <a:latin typeface="Kievit Offc"/>
            </a:rPr>
            <a:t>September 2023 – June 2024: </a:t>
          </a:r>
          <a:endParaRPr lang="en-US" sz="1300" b="0" kern="1200">
            <a:solidFill>
              <a:srgbClr val="000000"/>
            </a:solidFill>
            <a:latin typeface="Kievit Offc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>
              <a:solidFill>
                <a:srgbClr val="000000"/>
              </a:solidFill>
              <a:latin typeface="Kievit Offc"/>
            </a:rPr>
            <a:t>24 Course Adaptation and Design Institutes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kern="1200">
              <a:solidFill>
                <a:srgbClr val="000000"/>
              </a:solidFill>
              <a:latin typeface="Kievit Offc"/>
            </a:rPr>
            <a:t>Quarterly course </a:t>
          </a:r>
          <a:r>
            <a:rPr lang="en-US" sz="1300" b="0" kern="1200">
              <a:latin typeface="Kievit Offc"/>
            </a:rPr>
            <a:t>submissions</a:t>
          </a:r>
          <a:endParaRPr lang="en-US" sz="1300" kern="1200"/>
        </a:p>
      </dsp:txBody>
      <dsp:txXfrm>
        <a:off x="531645" y="1038675"/>
        <a:ext cx="2678026" cy="1507097"/>
      </dsp:txXfrm>
    </dsp:sp>
    <dsp:sp modelId="{C39FF979-9EE2-432C-B27C-9FE43D6FB277}">
      <dsp:nvSpPr>
        <dsp:cNvPr id="0" name=""/>
        <dsp:cNvSpPr/>
      </dsp:nvSpPr>
      <dsp:spPr>
        <a:xfrm>
          <a:off x="531645" y="509154"/>
          <a:ext cx="2678026" cy="529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DC4405"/>
              </a:solidFill>
              <a:latin typeface="Kievit Offc"/>
            </a:rPr>
            <a:t>PRIOR DEADLINES</a:t>
          </a:r>
          <a:endParaRPr lang="en-US" sz="1800" b="0" kern="1200">
            <a:solidFill>
              <a:srgbClr val="DC4405"/>
            </a:solidFill>
            <a:latin typeface="Kievit Offc"/>
          </a:endParaRPr>
        </a:p>
      </dsp:txBody>
      <dsp:txXfrm>
        <a:off x="531645" y="509154"/>
        <a:ext cx="2678026" cy="529520"/>
      </dsp:txXfrm>
    </dsp:sp>
    <dsp:sp modelId="{9B86D01D-6911-4F21-BA4D-6F417E70C375}">
      <dsp:nvSpPr>
        <dsp:cNvPr id="0" name=""/>
        <dsp:cNvSpPr/>
      </dsp:nvSpPr>
      <dsp:spPr>
        <a:xfrm>
          <a:off x="266884" y="1038675"/>
          <a:ext cx="0" cy="150709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A42C2-4268-42EB-94A7-556621044075}">
      <dsp:nvSpPr>
        <dsp:cNvPr id="0" name=""/>
        <dsp:cNvSpPr/>
      </dsp:nvSpPr>
      <dsp:spPr>
        <a:xfrm>
          <a:off x="219228" y="2498116"/>
          <a:ext cx="95313" cy="95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A46D98-1E4C-4409-A2AE-E312472A0421}">
      <dsp:nvSpPr>
        <dsp:cNvPr id="0" name=""/>
        <dsp:cNvSpPr/>
      </dsp:nvSpPr>
      <dsp:spPr>
        <a:xfrm rot="18900000">
          <a:off x="1684974" y="4130417"/>
          <a:ext cx="374427" cy="374427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1CE9EA-34AA-444A-98AB-33211701EFA4}">
      <dsp:nvSpPr>
        <dsp:cNvPr id="0" name=""/>
        <dsp:cNvSpPr/>
      </dsp:nvSpPr>
      <dsp:spPr>
        <a:xfrm>
          <a:off x="1726570" y="4172013"/>
          <a:ext cx="291236" cy="2912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AC5854-1847-49E1-8B0B-9A99EDEAB4C6}">
      <dsp:nvSpPr>
        <dsp:cNvPr id="0" name=""/>
        <dsp:cNvSpPr/>
      </dsp:nvSpPr>
      <dsp:spPr>
        <a:xfrm>
          <a:off x="2136948" y="2545773"/>
          <a:ext cx="2678026" cy="150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3825" rIns="0" bIns="8255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u="none" kern="1200">
              <a:solidFill>
                <a:schemeClr val="tx1"/>
              </a:solidFill>
              <a:latin typeface="Kievit Offc"/>
            </a:rPr>
            <a:t>Submit to CIM to</a:t>
          </a:r>
          <a:r>
            <a:rPr lang="en-US" sz="1300" b="1" u="none" kern="1200">
              <a:solidFill>
                <a:schemeClr val="tx1"/>
              </a:solidFill>
              <a:latin typeface="Kievit Offc"/>
              <a:ea typeface="Calibri Light" panose="020F0302020204030204"/>
              <a:cs typeface="Calibri Light" panose="020F0302020204030204"/>
            </a:rPr>
            <a:t> Meet March Deadline:</a:t>
          </a:r>
          <a:endParaRPr lang="en-US" sz="1300" b="1" u="none" kern="1200">
            <a:solidFill>
              <a:schemeClr val="tx1"/>
            </a:solidFill>
            <a:latin typeface="Calibri Light" panose="020F0302020204030204"/>
            <a:ea typeface="Calibri Light" panose="020F0302020204030204"/>
            <a:cs typeface="Calibri Light" panose="020F0302020204030204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u="none" kern="1200">
              <a:solidFill>
                <a:schemeClr val="tx1"/>
              </a:solidFill>
              <a:latin typeface="Kievit Offc"/>
            </a:rPr>
            <a:t>Core Education Course Proposals &amp; Core Education-related program change proposals.</a:t>
          </a:r>
        </a:p>
      </dsp:txBody>
      <dsp:txXfrm>
        <a:off x="2136948" y="2545773"/>
        <a:ext cx="2678026" cy="1507097"/>
      </dsp:txXfrm>
    </dsp:sp>
    <dsp:sp modelId="{70EB6983-8F7F-4EA7-98D2-6A418A54419E}">
      <dsp:nvSpPr>
        <dsp:cNvPr id="0" name=""/>
        <dsp:cNvSpPr/>
      </dsp:nvSpPr>
      <dsp:spPr>
        <a:xfrm>
          <a:off x="2136948" y="4052871"/>
          <a:ext cx="2678026" cy="529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DC4405"/>
              </a:solidFill>
              <a:latin typeface="Kievit Offc"/>
            </a:rPr>
            <a:t>NOVEMBER 1, 2024</a:t>
          </a:r>
          <a:endParaRPr lang="en-US" sz="1800" kern="1200"/>
        </a:p>
      </dsp:txBody>
      <dsp:txXfrm>
        <a:off x="2136948" y="4052871"/>
        <a:ext cx="2678026" cy="529520"/>
      </dsp:txXfrm>
    </dsp:sp>
    <dsp:sp modelId="{DFA8AAEE-AE8D-4086-9A09-6C79A5DD0199}">
      <dsp:nvSpPr>
        <dsp:cNvPr id="0" name=""/>
        <dsp:cNvSpPr/>
      </dsp:nvSpPr>
      <dsp:spPr>
        <a:xfrm>
          <a:off x="1872188" y="2545773"/>
          <a:ext cx="0" cy="150709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C3B641-C883-4F5F-ACC8-E414408BE0D8}">
      <dsp:nvSpPr>
        <dsp:cNvPr id="0" name=""/>
        <dsp:cNvSpPr/>
      </dsp:nvSpPr>
      <dsp:spPr>
        <a:xfrm>
          <a:off x="1824531" y="2498116"/>
          <a:ext cx="95313" cy="95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25DFD6-4C72-4E7B-AC98-C52E8C915D38}">
      <dsp:nvSpPr>
        <dsp:cNvPr id="0" name=""/>
        <dsp:cNvSpPr/>
      </dsp:nvSpPr>
      <dsp:spPr>
        <a:xfrm rot="8100000">
          <a:off x="3290278" y="586701"/>
          <a:ext cx="374427" cy="374427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B32CFC-CEB5-413F-BF71-8ECCE657B819}">
      <dsp:nvSpPr>
        <dsp:cNvPr id="0" name=""/>
        <dsp:cNvSpPr/>
      </dsp:nvSpPr>
      <dsp:spPr>
        <a:xfrm>
          <a:off x="3331873" y="628296"/>
          <a:ext cx="291236" cy="2912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934CD7-F7C5-4DDC-9B4F-87C6900FB3FE}">
      <dsp:nvSpPr>
        <dsp:cNvPr id="0" name=""/>
        <dsp:cNvSpPr/>
      </dsp:nvSpPr>
      <dsp:spPr>
        <a:xfrm>
          <a:off x="3742252" y="1038675"/>
          <a:ext cx="2678026" cy="150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2550" rIns="82550" bIns="123825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u="none" kern="1200">
              <a:solidFill>
                <a:schemeClr val="tx1"/>
              </a:solidFill>
              <a:latin typeface="Kievit Offc"/>
            </a:rPr>
            <a:t>Catalog Approved Deadline: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u="none" kern="1200">
              <a:solidFill>
                <a:schemeClr val="tx1"/>
              </a:solidFill>
              <a:latin typeface="Kievit Offc"/>
            </a:rPr>
            <a:t>Submissions must be fully approved in CIM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0" u="none" kern="1200">
              <a:solidFill>
                <a:schemeClr val="tx1"/>
              </a:solidFill>
              <a:latin typeface="Kievit Offc"/>
            </a:rPr>
            <a:t>Core Education Course Proposals</a:t>
          </a:r>
          <a:r>
            <a:rPr lang="en-US" sz="1300" b="0" kern="1200">
              <a:solidFill>
                <a:schemeClr val="tx1"/>
              </a:solidFill>
              <a:latin typeface="Kievit Offc"/>
            </a:rPr>
            <a:t> &amp; </a:t>
          </a:r>
          <a:r>
            <a:rPr lang="en-US" sz="1300" b="0" u="none" kern="1200">
              <a:solidFill>
                <a:schemeClr val="tx1"/>
              </a:solidFill>
              <a:latin typeface="Kievit Offc"/>
            </a:rPr>
            <a:t>Core Education-related</a:t>
          </a:r>
          <a:r>
            <a:rPr lang="en-US" sz="1300" b="0" kern="1200">
              <a:solidFill>
                <a:schemeClr val="tx1"/>
              </a:solidFill>
              <a:latin typeface="Kievit Offc"/>
            </a:rPr>
            <a:t> </a:t>
          </a:r>
          <a:r>
            <a:rPr lang="en-US" sz="1300" b="0" u="none" kern="1200">
              <a:solidFill>
                <a:schemeClr val="tx1"/>
              </a:solidFill>
              <a:latin typeface="Kievit Offc"/>
            </a:rPr>
            <a:t>program change proposals</a:t>
          </a:r>
          <a:r>
            <a:rPr lang="en-US" sz="1300" b="0" kern="1200">
              <a:solidFill>
                <a:schemeClr val="tx1"/>
              </a:solidFill>
              <a:latin typeface="Kievit Offc"/>
            </a:rPr>
            <a:t>.</a:t>
          </a:r>
          <a:endParaRPr lang="en-US" sz="1300" b="0" u="none" kern="1200">
            <a:solidFill>
              <a:schemeClr val="tx1"/>
            </a:solidFill>
            <a:latin typeface="Calibri Light" panose="020F0302020204030204"/>
            <a:ea typeface="Calibri Light" panose="020F0302020204030204"/>
            <a:cs typeface="Calibri Light" panose="020F0302020204030204"/>
          </a:endParaRPr>
        </a:p>
      </dsp:txBody>
      <dsp:txXfrm>
        <a:off x="3742252" y="1038675"/>
        <a:ext cx="2678026" cy="1507097"/>
      </dsp:txXfrm>
    </dsp:sp>
    <dsp:sp modelId="{85E22990-9779-4CD3-B759-42701EA2BD9F}">
      <dsp:nvSpPr>
        <dsp:cNvPr id="0" name=""/>
        <dsp:cNvSpPr/>
      </dsp:nvSpPr>
      <dsp:spPr>
        <a:xfrm>
          <a:off x="3742252" y="509154"/>
          <a:ext cx="2678026" cy="529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DC4405"/>
              </a:solidFill>
              <a:latin typeface="Kievit Offc"/>
            </a:rPr>
            <a:t>MARCH 1, 2025</a:t>
          </a:r>
        </a:p>
      </dsp:txBody>
      <dsp:txXfrm>
        <a:off x="3742252" y="509154"/>
        <a:ext cx="2678026" cy="529520"/>
      </dsp:txXfrm>
    </dsp:sp>
    <dsp:sp modelId="{8E18F03C-9DB6-432B-9B56-5960292030DD}">
      <dsp:nvSpPr>
        <dsp:cNvPr id="0" name=""/>
        <dsp:cNvSpPr/>
      </dsp:nvSpPr>
      <dsp:spPr>
        <a:xfrm>
          <a:off x="3477491" y="1038675"/>
          <a:ext cx="0" cy="150709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1BFC70-D290-4E05-BBD3-9078D63B2EC5}">
      <dsp:nvSpPr>
        <dsp:cNvPr id="0" name=""/>
        <dsp:cNvSpPr/>
      </dsp:nvSpPr>
      <dsp:spPr>
        <a:xfrm>
          <a:off x="3428534" y="2498116"/>
          <a:ext cx="95313" cy="95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D37E11-AA71-4107-AEC5-A12BA3A1A389}">
      <dsp:nvSpPr>
        <dsp:cNvPr id="0" name=""/>
        <dsp:cNvSpPr/>
      </dsp:nvSpPr>
      <dsp:spPr>
        <a:xfrm rot="18900000">
          <a:off x="4895581" y="4130417"/>
          <a:ext cx="374427" cy="374427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71124-4065-4079-B865-BD768AECC451}">
      <dsp:nvSpPr>
        <dsp:cNvPr id="0" name=""/>
        <dsp:cNvSpPr/>
      </dsp:nvSpPr>
      <dsp:spPr>
        <a:xfrm>
          <a:off x="4937177" y="4172013"/>
          <a:ext cx="291236" cy="2912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FDDEFE-4C6A-4F0E-B7C9-C862866EC40A}">
      <dsp:nvSpPr>
        <dsp:cNvPr id="0" name=""/>
        <dsp:cNvSpPr/>
      </dsp:nvSpPr>
      <dsp:spPr>
        <a:xfrm>
          <a:off x="5347555" y="2545773"/>
          <a:ext cx="2678026" cy="150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3825" rIns="0" bIns="82550" numCol="1" spcCol="1270" anchor="b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solidFill>
                <a:srgbClr val="DC4405"/>
              </a:solidFill>
              <a:latin typeface="Kievit Offc"/>
            </a:rPr>
            <a:t>CORE EDUCATION </a:t>
          </a:r>
          <a:br>
            <a:rPr lang="en-US" sz="1300" b="1" kern="1200">
              <a:solidFill>
                <a:srgbClr val="DC4405"/>
              </a:solidFill>
              <a:latin typeface="Kievit Offc"/>
            </a:rPr>
          </a:br>
          <a:r>
            <a:rPr lang="en-US" sz="1300" b="1" kern="1200">
              <a:solidFill>
                <a:srgbClr val="DC4405"/>
              </a:solidFill>
              <a:latin typeface="Kievit Offc"/>
            </a:rPr>
            <a:t>goes LIVE!!!</a:t>
          </a:r>
        </a:p>
      </dsp:txBody>
      <dsp:txXfrm>
        <a:off x="5347555" y="2545773"/>
        <a:ext cx="2678026" cy="1507097"/>
      </dsp:txXfrm>
    </dsp:sp>
    <dsp:sp modelId="{C3B9D7B2-CAF2-4A31-AF4A-CC7B8694EA67}">
      <dsp:nvSpPr>
        <dsp:cNvPr id="0" name=""/>
        <dsp:cNvSpPr/>
      </dsp:nvSpPr>
      <dsp:spPr>
        <a:xfrm>
          <a:off x="5347555" y="4052871"/>
          <a:ext cx="2678026" cy="529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solidFill>
                <a:srgbClr val="DC4405"/>
              </a:solidFill>
              <a:latin typeface="Kievit Offc"/>
            </a:rPr>
            <a:t>SUMMER 2025</a:t>
          </a:r>
        </a:p>
      </dsp:txBody>
      <dsp:txXfrm>
        <a:off x="5347555" y="4052871"/>
        <a:ext cx="2678026" cy="529520"/>
      </dsp:txXfrm>
    </dsp:sp>
    <dsp:sp modelId="{B78A0D40-F2E5-4286-A7FB-CA56D4E92226}">
      <dsp:nvSpPr>
        <dsp:cNvPr id="0" name=""/>
        <dsp:cNvSpPr/>
      </dsp:nvSpPr>
      <dsp:spPr>
        <a:xfrm>
          <a:off x="5082795" y="2545773"/>
          <a:ext cx="0" cy="150709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F97495-AAA3-4E27-B00C-77D986FC23A1}">
      <dsp:nvSpPr>
        <dsp:cNvPr id="0" name=""/>
        <dsp:cNvSpPr/>
      </dsp:nvSpPr>
      <dsp:spPr>
        <a:xfrm>
          <a:off x="5033837" y="2498116"/>
          <a:ext cx="95313" cy="95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5A9B9-0903-4CE9-807E-282ED448779A}">
      <dsp:nvSpPr>
        <dsp:cNvPr id="0" name=""/>
        <dsp:cNvSpPr/>
      </dsp:nvSpPr>
      <dsp:spPr>
        <a:xfrm rot="8100000">
          <a:off x="6500884" y="586701"/>
          <a:ext cx="374427" cy="374427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0AD87-658B-43C2-90FC-DAB49B4E7A26}">
      <dsp:nvSpPr>
        <dsp:cNvPr id="0" name=""/>
        <dsp:cNvSpPr/>
      </dsp:nvSpPr>
      <dsp:spPr>
        <a:xfrm>
          <a:off x="6542480" y="628296"/>
          <a:ext cx="291236" cy="291236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E30E51-C4F3-421F-99A8-1ECF1D977D38}">
      <dsp:nvSpPr>
        <dsp:cNvPr id="0" name=""/>
        <dsp:cNvSpPr/>
      </dsp:nvSpPr>
      <dsp:spPr>
        <a:xfrm>
          <a:off x="6952859" y="1038675"/>
          <a:ext cx="2678026" cy="15070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82550" rIns="82550" bIns="123825" numCol="1" spcCol="1270" anchor="t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latin typeface="Kievit Offc"/>
            </a:rPr>
            <a:t>Assess installation plan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>
              <a:latin typeface="Kievit Offc"/>
            </a:rPr>
            <a:t>Course submissions and curricular review process for future catalog years.</a:t>
          </a:r>
          <a:endParaRPr lang="en-US" sz="1300" kern="1200"/>
        </a:p>
      </dsp:txBody>
      <dsp:txXfrm>
        <a:off x="6952859" y="1038675"/>
        <a:ext cx="2678026" cy="1507097"/>
      </dsp:txXfrm>
    </dsp:sp>
    <dsp:sp modelId="{CAEEA787-F813-4FF0-905B-E137ED4F2541}">
      <dsp:nvSpPr>
        <dsp:cNvPr id="0" name=""/>
        <dsp:cNvSpPr/>
      </dsp:nvSpPr>
      <dsp:spPr>
        <a:xfrm>
          <a:off x="6952859" y="509154"/>
          <a:ext cx="2678026" cy="529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1143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800" b="1" kern="1200">
              <a:latin typeface="Kievit Offc"/>
            </a:rPr>
            <a:t> Ongoing</a:t>
          </a:r>
        </a:p>
      </dsp:txBody>
      <dsp:txXfrm>
        <a:off x="6952859" y="509154"/>
        <a:ext cx="2678026" cy="529520"/>
      </dsp:txXfrm>
    </dsp:sp>
    <dsp:sp modelId="{28E2B8FD-D2A8-4878-B814-A09F32E907F8}">
      <dsp:nvSpPr>
        <dsp:cNvPr id="0" name=""/>
        <dsp:cNvSpPr/>
      </dsp:nvSpPr>
      <dsp:spPr>
        <a:xfrm>
          <a:off x="6688098" y="1038675"/>
          <a:ext cx="0" cy="150709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E69CA7-8EF5-407B-B51F-50726723D9DD}">
      <dsp:nvSpPr>
        <dsp:cNvPr id="0" name=""/>
        <dsp:cNvSpPr/>
      </dsp:nvSpPr>
      <dsp:spPr>
        <a:xfrm>
          <a:off x="6639141" y="2498116"/>
          <a:ext cx="95313" cy="953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A0696-E8A4-5E47-B426-CB2DE1C28947}" type="datetimeFigureOut">
              <a:rPr lang="en-US" smtClean="0"/>
              <a:t>1/8/25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39D37-EB39-9B49-85DF-DD837FDB43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46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Budgeted time to get through high priority courses -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A39D37-EB39-9B49-85DF-DD837FDB43E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32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6BA8271F-576B-012C-5521-ED58DFD8D60B}"/>
              </a:ext>
            </a:extLst>
          </p:cNvPr>
          <p:cNvSpPr/>
          <p:nvPr userDrawn="1"/>
        </p:nvSpPr>
        <p:spPr>
          <a:xfrm>
            <a:off x="0" y="5184662"/>
            <a:ext cx="12192000" cy="1673338"/>
          </a:xfrm>
          <a:prstGeom prst="rect">
            <a:avLst/>
          </a:prstGeom>
          <a:solidFill>
            <a:srgbClr val="DC440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28B37A10-3F3D-61B8-47F6-ED17711DBB5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885567" y="5596533"/>
            <a:ext cx="2950834" cy="9136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0E39F0-5EF4-CD2D-065A-54865F4EA18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587" b="16123"/>
          <a:stretch/>
        </p:blipFill>
        <p:spPr>
          <a:xfrm>
            <a:off x="0" y="5184662"/>
            <a:ext cx="8389257" cy="173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54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6AE6088-6858-0EE6-72E8-2CA507698E0E}"/>
              </a:ext>
            </a:extLst>
          </p:cNvPr>
          <p:cNvSpPr/>
          <p:nvPr userDrawn="1"/>
        </p:nvSpPr>
        <p:spPr>
          <a:xfrm>
            <a:off x="0" y="5528513"/>
            <a:ext cx="12192000" cy="13294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377B592-E65D-E726-27E7-36AFE159A692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549005BB-6F84-6585-BFFA-BB57BBD0EF0A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64D828-99FB-67D2-6290-8783FD0E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4B5AC4C-982E-9162-C0CA-F1BE77BEEFD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3EA529B-343B-31CE-5E84-81CBF301C94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2668788"/>
          </a:xfrm>
        </p:spPr>
        <p:txBody>
          <a:bodyPr/>
          <a:lstStyle>
            <a:lvl1pPr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add text</a:t>
            </a:r>
          </a:p>
          <a:p>
            <a:pPr lvl="1"/>
            <a:endParaRPr lang="en-US"/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34C18AEB-1444-CC3D-CC83-3DAF0BD6A23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F8DDF2C7-3886-3AB8-C7BB-479BFC60144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26687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</p:txBody>
      </p:sp>
      <p:pic>
        <p:nvPicPr>
          <p:cNvPr id="3" name="Picture 2" descr="A close-up of a diagram&#10;&#10;Description automatically generated">
            <a:extLst>
              <a:ext uri="{FF2B5EF4-FFF2-40B4-BE49-F238E27FC236}">
                <a16:creationId xmlns:a16="http://schemas.microsoft.com/office/drawing/2014/main" id="{75E24DB3-08C6-731B-F574-D73780FDB4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654" b="22650"/>
          <a:stretch/>
        </p:blipFill>
        <p:spPr>
          <a:xfrm>
            <a:off x="0" y="5528513"/>
            <a:ext cx="7416800" cy="132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32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E24CE14-16FE-5ADC-4E3B-76A213C1ECA2}"/>
              </a:ext>
            </a:extLst>
          </p:cNvPr>
          <p:cNvSpPr/>
          <p:nvPr userDrawn="1"/>
        </p:nvSpPr>
        <p:spPr>
          <a:xfrm>
            <a:off x="0" y="5581247"/>
            <a:ext cx="12192000" cy="13294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377B592-E65D-E726-27E7-36AFE159A692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549005BB-6F84-6585-BFFA-BB57BBD0EF0A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64D828-99FB-67D2-6290-8783FD0E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3EA529B-343B-31CE-5E84-81CBF301C94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1765738"/>
            <a:ext cx="5157787" cy="3408125"/>
          </a:xfrm>
        </p:spPr>
        <p:txBody>
          <a:bodyPr/>
          <a:lstStyle>
            <a:lvl1pPr>
              <a:defRPr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add text</a:t>
            </a:r>
          </a:p>
          <a:p>
            <a:pPr lvl="1"/>
            <a:endParaRPr lang="en-US"/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F8DDF2C7-3886-3AB8-C7BB-479BFC60144C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765738"/>
            <a:ext cx="5183188" cy="3408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add text</a:t>
            </a:r>
          </a:p>
        </p:txBody>
      </p:sp>
      <p:pic>
        <p:nvPicPr>
          <p:cNvPr id="3" name="Picture 2" descr="A close-up of a diagram&#10;&#10;Description automatically generated">
            <a:extLst>
              <a:ext uri="{FF2B5EF4-FFF2-40B4-BE49-F238E27FC236}">
                <a16:creationId xmlns:a16="http://schemas.microsoft.com/office/drawing/2014/main" id="{7506AE69-B9A8-C432-A539-C257E52E48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654" b="22650"/>
          <a:stretch/>
        </p:blipFill>
        <p:spPr>
          <a:xfrm>
            <a:off x="0" y="5528513"/>
            <a:ext cx="7416800" cy="132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115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0FFBB5-7450-92D7-EC7A-317DC44B1EE2}"/>
              </a:ext>
            </a:extLst>
          </p:cNvPr>
          <p:cNvSpPr/>
          <p:nvPr userDrawn="1"/>
        </p:nvSpPr>
        <p:spPr>
          <a:xfrm>
            <a:off x="0" y="5528513"/>
            <a:ext cx="12192000" cy="13294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377B592-E65D-E726-27E7-36AFE159A692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549005BB-6F84-6585-BFFA-BB57BBD0EF0A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8664D828-99FB-67D2-6290-8783FD0E6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1047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34C18AEB-1444-CC3D-CC83-3DAF0BD6A23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99242" y="1681163"/>
            <a:ext cx="10856146" cy="3245816"/>
          </a:xfrm>
        </p:spPr>
        <p:txBody>
          <a:bodyPr anchor="t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pic>
        <p:nvPicPr>
          <p:cNvPr id="3" name="Picture 2" descr="A close-up of a diagram&#10;&#10;Description automatically generated">
            <a:extLst>
              <a:ext uri="{FF2B5EF4-FFF2-40B4-BE49-F238E27FC236}">
                <a16:creationId xmlns:a16="http://schemas.microsoft.com/office/drawing/2014/main" id="{CFD58132-D909-4D6C-89AF-750445A7D3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9654" b="22650"/>
          <a:stretch/>
        </p:blipFill>
        <p:spPr>
          <a:xfrm>
            <a:off x="0" y="5528513"/>
            <a:ext cx="7416800" cy="1329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5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C8B4E-1829-0800-F67D-7418DE76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EB90895F-EBA0-BB2F-78CF-2F39367415EE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BC461491-6BD9-DCDD-4A39-DED25195574E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3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 - White - No C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6">
            <a:extLst>
              <a:ext uri="{FF2B5EF4-FFF2-40B4-BE49-F238E27FC236}">
                <a16:creationId xmlns:a16="http://schemas.microsoft.com/office/drawing/2014/main" id="{62A46CE1-4C21-DCD8-1B5C-E4A6338442E0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3C7915-E3A5-625F-4874-49F480E449F0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03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B3E4A-F1C3-B1A3-5140-D8298FE3C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E1DEC9-8C19-41DD-6281-1ACB34088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085E3F-403B-6336-B9D0-3F391BBE56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9B4EA37F-BD0B-079C-F822-39C78FABBA03}"/>
              </a:ext>
            </a:extLst>
          </p:cNvPr>
          <p:cNvSpPr>
            <a:spLocks noGrp="1"/>
          </p:cNvSpPr>
          <p:nvPr userDrawn="1"/>
        </p:nvSpPr>
        <p:spPr>
          <a:xfrm>
            <a:off x="4334642" y="6245991"/>
            <a:ext cx="668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OREGON STATE UNIVERSITY</a:t>
            </a:r>
          </a:p>
        </p:txBody>
      </p:sp>
      <p:sp>
        <p:nvSpPr>
          <p:cNvPr id="9" name="Slide Number Placeholder 7">
            <a:extLst>
              <a:ext uri="{FF2B5EF4-FFF2-40B4-BE49-F238E27FC236}">
                <a16:creationId xmlns:a16="http://schemas.microsoft.com/office/drawing/2014/main" id="{69E7BE1F-27A9-02C2-8FBA-0231E90C709D}"/>
              </a:ext>
            </a:extLst>
          </p:cNvPr>
          <p:cNvSpPr>
            <a:spLocks noGrp="1"/>
          </p:cNvSpPr>
          <p:nvPr userDrawn="1"/>
        </p:nvSpPr>
        <p:spPr>
          <a:xfrm>
            <a:off x="11014842" y="6245991"/>
            <a:ext cx="635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 baseline="0">
                <a:solidFill>
                  <a:schemeClr val="tx1"/>
                </a:solidFill>
                <a:latin typeface="KievitPro-Regular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B6004F-53F9-E74D-AC89-56EA6335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317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- White - No Crest" type="obj">
  <p:cSld name="Title and Content - White - No Cres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Georgia"/>
              <a:buNone/>
              <a:defRPr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2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226174"/>
            <a:ext cx="668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10718800" y="6226174"/>
            <a:ext cx="6350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14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1/8/25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84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ECF730-1A2D-03AD-69F5-6B51BBA6F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1E7592-9B78-CCBE-BA8C-559179166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019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21" r:id="rId3"/>
    <p:sldLayoutId id="2147483720" r:id="rId4"/>
    <p:sldLayoutId id="2147483714" r:id="rId5"/>
    <p:sldLayoutId id="2147483724" r:id="rId6"/>
    <p:sldLayoutId id="2147483717" r:id="rId7"/>
    <p:sldLayoutId id="2147483725" r:id="rId8"/>
    <p:sldLayoutId id="214748372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Stratum2 Medium" panose="020B050603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evit Offc" panose="020B0504030101020102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ecampus.oregonstate.edu/faculty/courses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B4258-A881-2565-05A0-88DF77964E55}"/>
              </a:ext>
            </a:extLst>
          </p:cNvPr>
          <p:cNvSpPr txBox="1">
            <a:spLocks/>
          </p:cNvSpPr>
          <p:nvPr/>
        </p:nvSpPr>
        <p:spPr>
          <a:xfrm>
            <a:off x="641131" y="1296921"/>
            <a:ext cx="10909738" cy="2387600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Stratum2 Medium" panose="020B0506030000020004" pitchFamily="34" charset="0"/>
                <a:ea typeface="+mj-ea"/>
                <a:cs typeface="+mj-cs"/>
              </a:defRPr>
            </a:lvl1pPr>
          </a:lstStyle>
          <a:p>
            <a:r>
              <a:rPr lang="en-US" sz="8000">
                <a:solidFill>
                  <a:schemeClr val="tx2"/>
                </a:solidFill>
                <a:latin typeface="Stratum2 Medium"/>
              </a:rPr>
              <a:t>Faculty Senate Update</a:t>
            </a:r>
          </a:p>
          <a:p>
            <a:r>
              <a:rPr lang="en-US" sz="8000">
                <a:solidFill>
                  <a:schemeClr val="tx2"/>
                </a:solidFill>
                <a:latin typeface="Stratum2 Medium"/>
              </a:rPr>
              <a:t>January 9, 2025</a:t>
            </a:r>
            <a:endParaRPr lang="en-US" sz="8000">
              <a:solidFill>
                <a:schemeClr val="tx2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B33FDF1-6F72-AC7E-79DF-E1862C0D81CB}"/>
              </a:ext>
            </a:extLst>
          </p:cNvPr>
          <p:cNvSpPr txBox="1">
            <a:spLocks/>
          </p:cNvSpPr>
          <p:nvPr/>
        </p:nvSpPr>
        <p:spPr>
          <a:xfrm>
            <a:off x="641131" y="714888"/>
            <a:ext cx="10909738" cy="5363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Stratum2 Medium" panose="020B0506030000020004" pitchFamily="34" charset="0"/>
                <a:ea typeface="+mj-ea"/>
                <a:cs typeface="+mj-cs"/>
              </a:defRPr>
            </a:lvl1pPr>
          </a:lstStyle>
          <a:p>
            <a:r>
              <a:rPr lang="en-US" sz="2400" b="0">
                <a:latin typeface="Kievit Offc" panose="020B0504030101020102" pitchFamily="34" charset="0"/>
              </a:rPr>
              <a:t>Core Education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30743CA-4656-5492-5676-77D7B7BA8D22}"/>
              </a:ext>
            </a:extLst>
          </p:cNvPr>
          <p:cNvSpPr txBox="1">
            <a:spLocks/>
          </p:cNvSpPr>
          <p:nvPr/>
        </p:nvSpPr>
        <p:spPr>
          <a:xfrm>
            <a:off x="641131" y="3684521"/>
            <a:ext cx="10909738" cy="536396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latin typeface="Stratum2 Medium" panose="020B0506030000020004" pitchFamily="34" charset="0"/>
                <a:ea typeface="+mj-ea"/>
                <a:cs typeface="+mj-cs"/>
              </a:defRPr>
            </a:lvl1pPr>
          </a:lstStyle>
          <a:p>
            <a:r>
              <a:rPr lang="en-US" sz="1800" b="0">
                <a:latin typeface="Kievit Offc"/>
              </a:rPr>
              <a:t>McKenzie Huber, Director of Core Education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696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CBD52-34F0-2AAA-1BC8-200FAD9DF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tratum2 Medium"/>
              </a:rPr>
              <a:t>Deadlines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D0704E4-3BDB-B714-FC6B-90B637213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3370850"/>
              </p:ext>
            </p:extLst>
          </p:nvPr>
        </p:nvGraphicFramePr>
        <p:xfrm>
          <a:off x="1270310" y="766767"/>
          <a:ext cx="9652001" cy="50915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9104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F8F4B2-0280-4BCE-D571-4F6437202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tratum2 Medium"/>
              </a:rPr>
              <a:t>Core Education Committee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2C52F9-197D-F5C9-A453-18C80EF897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9242" y="1431542"/>
            <a:ext cx="10856146" cy="3666230"/>
          </a:xfrm>
        </p:spPr>
        <p:txBody>
          <a:bodyPr>
            <a:normAutofit/>
          </a:bodyPr>
          <a:lstStyle/>
          <a:p>
            <a:pPr marL="342900" indent="-342900">
              <a:buChar char="•"/>
            </a:pPr>
            <a:r>
              <a:rPr lang="en-US">
                <a:latin typeface="Kievit Offc"/>
              </a:rPr>
              <a:t>Meeting for 2 hours each week through March 1, 2025</a:t>
            </a:r>
            <a:endParaRPr lang="en-US"/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Met over winter break </a:t>
            </a:r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Weekly Review Docket </a:t>
            </a:r>
            <a:endParaRPr lang="en-US"/>
          </a:p>
          <a:p>
            <a:pPr marL="800100" lvl="1" indent="-342900">
              <a:buFont typeface="Courier New" panose="020B0604020202020204" pitchFamily="34" charset="0"/>
              <a:buChar char="o"/>
            </a:pPr>
            <a:r>
              <a:rPr lang="en-US" b="0">
                <a:latin typeface="Kievit Offc"/>
              </a:rPr>
              <a:t>Intentionally arranged to prioritize university needs</a:t>
            </a:r>
            <a:endParaRPr lang="en-US" b="0"/>
          </a:p>
          <a:p>
            <a:pPr marL="1257300" lvl="2" indent="-342900">
              <a:buFont typeface="Wingdings" panose="020B0604020202020204" pitchFamily="34" charset="0"/>
              <a:buChar char="§"/>
            </a:pPr>
            <a:r>
              <a:rPr lang="en-US" b="0">
                <a:latin typeface="Kievit Offc"/>
              </a:rPr>
              <a:t>Difference, Power, and Oppression Advanced </a:t>
            </a:r>
            <a:endParaRPr lang="en-US" b="0"/>
          </a:p>
          <a:p>
            <a:pPr marL="1257300" lvl="2" indent="-342900">
              <a:buFont typeface="Wingdings" panose="020B0604020202020204" pitchFamily="34" charset="0"/>
              <a:buChar char="§"/>
            </a:pPr>
            <a:r>
              <a:rPr lang="en-US" b="0">
                <a:latin typeface="Kievit Offc"/>
              </a:rPr>
              <a:t>Difference, Power, and Oppression Foundations </a:t>
            </a:r>
            <a:endParaRPr lang="en-US" b="0"/>
          </a:p>
          <a:p>
            <a:pPr marL="1257300" lvl="2" indent="-342900">
              <a:buFont typeface="Wingdings" panose="020B0604020202020204" pitchFamily="34" charset="0"/>
              <a:buChar char="§"/>
            </a:pPr>
            <a:r>
              <a:rPr lang="en-US" b="0">
                <a:latin typeface="Kievit Offc"/>
              </a:rPr>
              <a:t>Beyond OSU I and II </a:t>
            </a:r>
            <a:endParaRPr lang="en-US" b="0"/>
          </a:p>
          <a:p>
            <a:pPr marL="1257300" lvl="2" indent="-342900">
              <a:buFont typeface="Wingdings" panose="020B0604020202020204" pitchFamily="34" charset="0"/>
              <a:buChar char="§"/>
            </a:pPr>
            <a:r>
              <a:rPr lang="en-US" b="0">
                <a:latin typeface="Kievit Offc"/>
              </a:rPr>
              <a:t>Arts and Humanities – Global and General </a:t>
            </a:r>
          </a:p>
          <a:p>
            <a:pPr marL="1257300" lvl="2" indent="-342900">
              <a:buFont typeface="Wingdings" panose="020B0604020202020204" pitchFamily="34" charset="0"/>
              <a:buChar char="§"/>
            </a:pPr>
            <a:r>
              <a:rPr lang="en-US" b="0">
                <a:latin typeface="Kievit Offc"/>
              </a:rPr>
              <a:t>Transitions </a:t>
            </a:r>
            <a:endParaRPr lang="en-US"/>
          </a:p>
          <a:p>
            <a:pPr marL="1257300" lvl="2" indent="-342900">
              <a:buFont typeface="Wingdings" panose="020B0604020202020204" pitchFamily="34" charset="0"/>
              <a:buChar char="§"/>
            </a:pPr>
            <a:r>
              <a:rPr lang="en-US" b="0">
                <a:latin typeface="Kievit Offc"/>
              </a:rPr>
              <a:t>Other categories reviewed as needed or docket space available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B00789-ED84-4825-F069-B6DDF5981252}"/>
              </a:ext>
            </a:extLst>
          </p:cNvPr>
          <p:cNvSpPr txBox="1"/>
          <p:nvPr/>
        </p:nvSpPr>
        <p:spPr>
          <a:xfrm>
            <a:off x="8249762" y="1713468"/>
            <a:ext cx="3526086" cy="30469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u="sng">
                <a:solidFill>
                  <a:schemeClr val="tx2"/>
                </a:solidFill>
                <a:latin typeface="Kievit Offc"/>
                <a:ea typeface="Calibri"/>
                <a:cs typeface="Calibri"/>
              </a:rPr>
              <a:t>CALL TO ACTION</a:t>
            </a:r>
          </a:p>
          <a:p>
            <a:r>
              <a:rPr lang="en-US" sz="2400">
                <a:latin typeface="Kievit Offc"/>
                <a:ea typeface="Calibri"/>
                <a:cs typeface="Calibri"/>
              </a:rPr>
              <a:t>Course Proposers: Review returned courses in CIM, address comments, and resubmit within one week to ensure your course meets the March 1 deadline. </a:t>
            </a:r>
          </a:p>
        </p:txBody>
      </p:sp>
    </p:spTree>
    <p:extLst>
      <p:ext uri="{BB962C8B-B14F-4D97-AF65-F5344CB8AC3E}">
        <p14:creationId xmlns:p14="http://schemas.microsoft.com/office/powerpoint/2010/main" val="378768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435A51B-E7A2-ED3A-477D-C8AE21F2C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563563"/>
              </p:ext>
            </p:extLst>
          </p:nvPr>
        </p:nvGraphicFramePr>
        <p:xfrm>
          <a:off x="310888" y="862356"/>
          <a:ext cx="9269364" cy="54368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1452">
                  <a:extLst>
                    <a:ext uri="{9D8B030D-6E8A-4147-A177-3AD203B41FA5}">
                      <a16:colId xmlns:a16="http://schemas.microsoft.com/office/drawing/2014/main" val="2231119855"/>
                    </a:ext>
                  </a:extLst>
                </a:gridCol>
                <a:gridCol w="1651927">
                  <a:extLst>
                    <a:ext uri="{9D8B030D-6E8A-4147-A177-3AD203B41FA5}">
                      <a16:colId xmlns:a16="http://schemas.microsoft.com/office/drawing/2014/main" val="4050364041"/>
                    </a:ext>
                  </a:extLst>
                </a:gridCol>
                <a:gridCol w="1691972">
                  <a:extLst>
                    <a:ext uri="{9D8B030D-6E8A-4147-A177-3AD203B41FA5}">
                      <a16:colId xmlns:a16="http://schemas.microsoft.com/office/drawing/2014/main" val="3909390828"/>
                    </a:ext>
                  </a:extLst>
                </a:gridCol>
                <a:gridCol w="1752040">
                  <a:extLst>
                    <a:ext uri="{9D8B030D-6E8A-4147-A177-3AD203B41FA5}">
                      <a16:colId xmlns:a16="http://schemas.microsoft.com/office/drawing/2014/main" val="2609114418"/>
                    </a:ext>
                  </a:extLst>
                </a:gridCol>
                <a:gridCol w="1691973">
                  <a:extLst>
                    <a:ext uri="{9D8B030D-6E8A-4147-A177-3AD203B41FA5}">
                      <a16:colId xmlns:a16="http://schemas.microsoft.com/office/drawing/2014/main" val="2072004233"/>
                    </a:ext>
                  </a:extLst>
                </a:gridCol>
              </a:tblGrid>
              <a:tr h="622401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latin typeface="Kievit Offc"/>
                        </a:rPr>
                        <a:t>Category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>
                          <a:latin typeface="Kievit Offc"/>
                        </a:rPr>
                        <a:t>Course Submissions*</a:t>
                      </a:r>
                      <a:endParaRPr lang="en-US" sz="12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 rowSpan="14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200" b="1" dirty="0">
                        <a:latin typeface="Kievit Offc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200" b="1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Courses approved as of Nov. 7, 2024</a:t>
                      </a:r>
                      <a:endParaRPr lang="en-US" sz="12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200" b="1">
                          <a:latin typeface="Kievit Offc"/>
                        </a:rPr>
                        <a:t>Approved Courses as of Jan. 3, 2025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44552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latin typeface="Kievit Offc"/>
                        </a:rPr>
                        <a:t>Arts and Humanities 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Kievit Offc"/>
                        </a:rPr>
                        <a:t>General </a:t>
                      </a:r>
                      <a:endParaRPr lang="en-US" sz="1100">
                        <a:latin typeface="Kievit Offc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39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10</a:t>
                      </a:r>
                      <a:endParaRPr lang="en-US" sz="11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15</a:t>
                      </a:r>
                      <a:endParaRPr lang="en-US" sz="1100"/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5255273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Kievit Offc"/>
                        </a:rPr>
                        <a:t>Arts and Humanities Global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34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8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9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58328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latin typeface="Kievit Offc"/>
                        </a:rPr>
                        <a:t>Beyond OSU – All</a:t>
                      </a:r>
                      <a:endParaRPr lang="en-US" sz="11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100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 dirty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10</a:t>
                      </a:r>
                      <a:endParaRPr lang="en-US" sz="1100" b="0" i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56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4417500"/>
                  </a:ext>
                </a:extLst>
              </a:tr>
              <a:tr h="290338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latin typeface="Kievit Offc"/>
                        </a:rPr>
                        <a:t>Communication, Media, and Society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13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3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5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0882695"/>
                  </a:ext>
                </a:extLst>
              </a:tr>
              <a:tr h="347574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latin typeface="Kievit Offc"/>
                        </a:rPr>
                        <a:t>Difference, Power, and Oppression Foundations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41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6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9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0849354"/>
                  </a:ext>
                </a:extLst>
              </a:tr>
              <a:tr h="335390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Kievit Offc"/>
                        </a:rPr>
                        <a:t>Difference, Power, and Oppression Advanced</a:t>
                      </a:r>
                      <a:endParaRPr lang="en-US" sz="1100">
                        <a:latin typeface="Kievit Offc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45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2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10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4031335"/>
                  </a:ext>
                </a:extLst>
              </a:tr>
              <a:tr h="27031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latin typeface="Kievit Offc"/>
                        </a:rPr>
                        <a:t>Quantitative Literacy and Analysis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11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7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7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784331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latin typeface="Kievit Offc"/>
                        </a:rPr>
                        <a:t>Scientific Inquiry and Analysis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57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18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27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258040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algn="l"/>
                      <a:r>
                        <a:rPr lang="en-US" sz="1100">
                          <a:latin typeface="Kievit Offc"/>
                        </a:rPr>
                        <a:t>Seeking Solutions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39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4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5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6323829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latin typeface="Kievit Offc"/>
                        </a:rPr>
                        <a:t>Social Science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32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13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14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012508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latin typeface="Kievit Offc"/>
                        </a:rPr>
                        <a:t>Transitions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12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2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2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7182869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latin typeface="Kievit Offc"/>
                        </a:rPr>
                        <a:t>Writing Elevation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5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3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3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8260917"/>
                  </a:ext>
                </a:extLst>
              </a:tr>
              <a:tr h="26674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100">
                          <a:latin typeface="Kievit Offc"/>
                        </a:rPr>
                        <a:t>Writing Foundation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1</a:t>
                      </a:r>
                      <a:endParaRPr lang="en-US" sz="1100" dirty="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1</a:t>
                      </a:r>
                      <a:endParaRPr lang="en-US" sz="1100" b="0" i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1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7123624"/>
                  </a:ext>
                </a:extLst>
              </a:tr>
              <a:tr h="266743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>
                          <a:latin typeface="Kievit Offc"/>
                        </a:rPr>
                        <a:t>Course Submissions</a:t>
                      </a:r>
                      <a:endParaRPr lang="en-US" sz="11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 dirty="0">
                          <a:latin typeface="Kievit Offc"/>
                        </a:rPr>
                        <a:t>430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>
                          <a:latin typeface="Kievit Offc"/>
                        </a:rPr>
                        <a:t>Total Course Approvals</a:t>
                      </a:r>
                      <a:endParaRPr lang="en-US" sz="11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87</a:t>
                      </a:r>
                    </a:p>
                  </a:txBody>
                  <a:tcPr marL="73657" marR="73657" marT="36824" marB="368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163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66824"/>
                  </a:ext>
                </a:extLst>
              </a:tr>
              <a:tr h="355657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>
                          <a:latin typeface="Kievit Offc"/>
                        </a:rPr>
                        <a:t>Writing Intensive Curriculum (WIC)^</a:t>
                      </a:r>
                      <a:endParaRPr lang="en-US" sz="11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125</a:t>
                      </a:r>
                      <a:endParaRPr lang="en-US" sz="11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>
                          <a:latin typeface="Kievit Offc"/>
                        </a:rPr>
                        <a:t>Total Courses from High-Priority Categories</a:t>
                      </a:r>
                      <a:r>
                        <a:rPr lang="en-US" sz="1200">
                          <a:latin typeface="Kievit Offc"/>
                        </a:rPr>
                        <a:t> </a:t>
                      </a:r>
                      <a:endParaRPr lang="en-US" sz="12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 rtl="0">
                        <a:lnSpc>
                          <a:spcPts val="1350"/>
                        </a:lnSpc>
                        <a:buNone/>
                      </a:pPr>
                      <a:r>
                        <a:rPr lang="en-US" sz="1100" b="0" i="0">
                          <a:solidFill>
                            <a:srgbClr val="000000"/>
                          </a:solidFill>
                          <a:effectLst/>
                          <a:latin typeface="Kievit Offc"/>
                        </a:rPr>
                        <a:t>14</a:t>
                      </a:r>
                    </a:p>
                  </a:txBody>
                  <a:tcPr marL="73657" marR="73657" marT="36824" marB="36824" anchor="ctr">
                    <a:lnL w="12700">
                      <a:solidFill>
                        <a:schemeClr val="tx1"/>
                      </a:solidFill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68</a:t>
                      </a:r>
                    </a:p>
                  </a:txBody>
                  <a:tcPr anchor="ctr">
                    <a:lnL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023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875453"/>
                  </a:ext>
                </a:extLst>
              </a:tr>
              <a:tr h="290992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100">
                          <a:latin typeface="Kievit Offc"/>
                        </a:rPr>
                        <a:t>Total Course Submissions^</a:t>
                      </a:r>
                      <a:endParaRPr lang="en-US" sz="11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100">
                          <a:latin typeface="Kievit Offc"/>
                        </a:rPr>
                        <a:t>555</a:t>
                      </a:r>
                      <a:endParaRPr lang="en-US" sz="11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en-US" sz="1100" dirty="0">
                        <a:latin typeface="Kievit Offc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0229">
                      <a:solidFill>
                        <a:srgbClr val="000000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5000"/>
                        <a:lumOff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accent5">
                        <a:lumMod val="25000"/>
                        <a:lumOff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9668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26A5ACE-05B7-0ECE-FFDB-48312CB0FB80}"/>
              </a:ext>
            </a:extLst>
          </p:cNvPr>
          <p:cNvSpPr txBox="1"/>
          <p:nvPr/>
        </p:nvSpPr>
        <p:spPr>
          <a:xfrm>
            <a:off x="309282" y="230841"/>
            <a:ext cx="11125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latin typeface="Stratum2 Medium"/>
              </a:rPr>
              <a:t>Course Submission and Core Education Committee Approval Status </a:t>
            </a:r>
            <a:endParaRPr lang="en-US" sz="2800">
              <a:latin typeface="Stratum2 Medium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956C571-D195-0548-CF29-204DD99B5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893803"/>
              </p:ext>
            </p:extLst>
          </p:nvPr>
        </p:nvGraphicFramePr>
        <p:xfrm>
          <a:off x="9855941" y="1863284"/>
          <a:ext cx="2152510" cy="3680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510">
                  <a:extLst>
                    <a:ext uri="{9D8B030D-6E8A-4147-A177-3AD203B41FA5}">
                      <a16:colId xmlns:a16="http://schemas.microsoft.com/office/drawing/2014/main" val="3075528197"/>
                    </a:ext>
                  </a:extLst>
                </a:gridCol>
              </a:tblGrid>
              <a:tr h="30035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chemeClr val="tx1"/>
                          </a:solidFill>
                          <a:latin typeface="Kievit Offc"/>
                          <a:ea typeface="+mn-ea"/>
                          <a:cs typeface="+mn-cs"/>
                        </a:rPr>
                        <a:t>Legend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82179"/>
                  </a:ext>
                </a:extLst>
              </a:tr>
              <a:tr h="650759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Categories with adequate course offerings based on historical enrollment data of approved courses</a:t>
                      </a:r>
                      <a:endParaRPr lang="en-US" sz="11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80619"/>
                  </a:ext>
                </a:extLst>
              </a:tr>
              <a:tr h="63073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Courses in categories that must be approved for program requirements</a:t>
                      </a:r>
                      <a:endParaRPr lang="en-US" sz="11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730863"/>
                  </a:ext>
                </a:extLst>
              </a:tr>
              <a:tr h="63073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>
                          <a:solidFill>
                            <a:srgbClr val="000000"/>
                          </a:solidFill>
                          <a:latin typeface="Calibri"/>
                        </a:rPr>
                        <a:t>Categories that need more courses approved for launch to accommodate course caps</a:t>
                      </a:r>
                      <a:endParaRPr lang="en-US" sz="11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94929"/>
                  </a:ext>
                </a:extLst>
              </a:tr>
              <a:tr h="44051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Kievit Offc"/>
                        </a:rPr>
                        <a:t>*Submission includes courses in various steps of the CIM workflow. </a:t>
                      </a:r>
                      <a:endParaRPr lang="en-US" sz="1100" i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605367"/>
                  </a:ext>
                </a:extLst>
              </a:tr>
              <a:tr h="760887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Kievit Offc"/>
                        </a:rPr>
                        <a:t>^WIC courses were granted legacy status from </a:t>
                      </a:r>
                      <a:r>
                        <a:rPr lang="en-US" sz="1100" b="0" i="0" u="none" strike="noStrike" noProof="0" err="1">
                          <a:solidFill>
                            <a:srgbClr val="000000"/>
                          </a:solidFill>
                          <a:latin typeface="Kievit Offc"/>
                        </a:rPr>
                        <a:t>Bacc</a:t>
                      </a:r>
                      <a:r>
                        <a:rPr lang="en-US" sz="1100" b="0" i="0" u="none" strike="noStrike" noProof="0">
                          <a:solidFill>
                            <a:srgbClr val="000000"/>
                          </a:solidFill>
                          <a:latin typeface="Kievit Offc"/>
                        </a:rPr>
                        <a:t> Core to Core Education and new or changes to WIC courses in CIM. </a:t>
                      </a:r>
                      <a:endParaRPr lang="en-US" sz="1100" i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414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8072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435A51B-E7A2-ED3A-477D-C8AE21F2C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014953"/>
              </p:ext>
            </p:extLst>
          </p:nvPr>
        </p:nvGraphicFramePr>
        <p:xfrm>
          <a:off x="310888" y="862356"/>
          <a:ext cx="6488248" cy="57471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11234">
                  <a:extLst>
                    <a:ext uri="{9D8B030D-6E8A-4147-A177-3AD203B41FA5}">
                      <a16:colId xmlns:a16="http://schemas.microsoft.com/office/drawing/2014/main" val="2231119855"/>
                    </a:ext>
                  </a:extLst>
                </a:gridCol>
                <a:gridCol w="2877014">
                  <a:extLst>
                    <a:ext uri="{9D8B030D-6E8A-4147-A177-3AD203B41FA5}">
                      <a16:colId xmlns:a16="http://schemas.microsoft.com/office/drawing/2014/main" val="4050364041"/>
                    </a:ext>
                  </a:extLst>
                </a:gridCol>
              </a:tblGrid>
              <a:tr h="556957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Kievit Offc"/>
                        </a:rPr>
                        <a:t>Category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600" b="1" dirty="0">
                          <a:latin typeface="Kievit Offc"/>
                        </a:rPr>
                        <a:t>Course Submissions*</a:t>
                      </a:r>
                      <a:endParaRPr lang="en-US" sz="16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44552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Arts and Humanities </a:t>
                      </a: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Kievit Offc"/>
                        </a:rPr>
                        <a:t>General </a:t>
                      </a:r>
                      <a:endParaRPr lang="en-US" sz="1400" dirty="0">
                        <a:latin typeface="Kievit Offc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39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255273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Kievit Offc"/>
                        </a:rPr>
                        <a:t>Arts and Humanities Global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34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58328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Beyond OSU – All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100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4417500"/>
                  </a:ext>
                </a:extLst>
              </a:tr>
              <a:tr h="26051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Communication, Media, and Society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13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882695"/>
                  </a:ext>
                </a:extLst>
              </a:tr>
              <a:tr h="386277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Kievit Offc"/>
                        </a:rPr>
                        <a:t>Difference, Power, and Oppression Foundations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41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849354"/>
                  </a:ext>
                </a:extLst>
              </a:tr>
              <a:tr h="386277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b="0" i="0" u="none" strike="noStrike" noProof="0" dirty="0">
                          <a:solidFill>
                            <a:srgbClr val="000000"/>
                          </a:solidFill>
                          <a:latin typeface="Kievit Offc"/>
                        </a:rPr>
                        <a:t>Difference, Power, and Oppression Advanced</a:t>
                      </a:r>
                      <a:endParaRPr lang="en-US" sz="1400" dirty="0">
                        <a:latin typeface="Kievit Offc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45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4031335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Quantitative Literacy and Analysis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11</a:t>
                      </a:r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784331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Kievit Offc"/>
                        </a:rPr>
                        <a:t>Scientific Inquiry and Analysis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57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58040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Kievit Offc"/>
                        </a:rPr>
                        <a:t>Seeking Solutions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39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323829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Social Science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32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12508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Transitions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12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182869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Writing Elevation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5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260917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Writing Foundation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1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123624"/>
                  </a:ext>
                </a:extLst>
              </a:tr>
              <a:tr h="242545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Course Submissions</a:t>
                      </a:r>
                      <a:endParaRPr lang="en-US" sz="14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430</a:t>
                      </a:r>
                      <a:endParaRPr lang="en-US" sz="140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666824"/>
                  </a:ext>
                </a:extLst>
              </a:tr>
              <a:tr h="323395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Writing Intensive Curriculum (WIC)^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125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9875453"/>
                  </a:ext>
                </a:extLst>
              </a:tr>
              <a:tr h="260512">
                <a:tc>
                  <a:txBody>
                    <a:bodyPr/>
                    <a:lstStyle/>
                    <a:p>
                      <a:pPr lvl="0" algn="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Total Course Submissions^</a:t>
                      </a:r>
                      <a:endParaRPr lang="en-US" sz="140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dirty="0">
                          <a:latin typeface="Kievit Offc"/>
                        </a:rPr>
                        <a:t>555</a:t>
                      </a:r>
                      <a:endParaRPr lang="en-US" sz="1400"/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896689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26A5ACE-05B7-0ECE-FFDB-48312CB0FB80}"/>
              </a:ext>
            </a:extLst>
          </p:cNvPr>
          <p:cNvSpPr txBox="1"/>
          <p:nvPr/>
        </p:nvSpPr>
        <p:spPr>
          <a:xfrm>
            <a:off x="309282" y="230841"/>
            <a:ext cx="1112520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latin typeface="Stratum2 Medium"/>
              </a:rPr>
              <a:t>Course Submission and Core Education Committee Approval Status </a:t>
            </a:r>
            <a:endParaRPr lang="en-US" sz="2800">
              <a:latin typeface="Stratum2 Medium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956C571-D195-0548-CF29-204DD99B5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886818"/>
              </p:ext>
            </p:extLst>
          </p:nvPr>
        </p:nvGraphicFramePr>
        <p:xfrm>
          <a:off x="7506223" y="3429953"/>
          <a:ext cx="3724128" cy="2601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4128">
                  <a:extLst>
                    <a:ext uri="{9D8B030D-6E8A-4147-A177-3AD203B41FA5}">
                      <a16:colId xmlns:a16="http://schemas.microsoft.com/office/drawing/2014/main" val="3075528197"/>
                    </a:ext>
                  </a:extLst>
                </a:gridCol>
              </a:tblGrid>
              <a:tr h="25631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>
                          <a:solidFill>
                            <a:schemeClr val="tx1"/>
                          </a:solidFill>
                          <a:latin typeface="Kievit Offc"/>
                          <a:ea typeface="+mn-ea"/>
                          <a:cs typeface="+mn-cs"/>
                        </a:rPr>
                        <a:t>Legend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82179"/>
                  </a:ext>
                </a:extLst>
              </a:tr>
              <a:tr h="480560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Categories with adequate course offerings based on historical enrollment data of approved courses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9BC9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780619"/>
                  </a:ext>
                </a:extLst>
              </a:tr>
              <a:tr h="45052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High-Priority category - Courses in categories that must be  approved for program requirements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730863"/>
                  </a:ext>
                </a:extLst>
              </a:tr>
              <a:tr h="430502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latin typeface="Calibri"/>
                        </a:rPr>
                        <a:t>High-Priority category - Categories that need more courses approved for launch to accommodate course caps</a:t>
                      </a:r>
                      <a:endParaRPr lang="en-US" sz="1100" b="0" i="0" u="none" strike="noStrike" noProof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94929"/>
                  </a:ext>
                </a:extLst>
              </a:tr>
              <a:tr h="43050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Kievit Offc"/>
                        </a:rPr>
                        <a:t>*Submission includes courses in various steps of the CIM workflow. </a:t>
                      </a:r>
                      <a:endParaRPr lang="en-US" sz="1100" i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3605367"/>
                  </a:ext>
                </a:extLst>
              </a:tr>
              <a:tr h="55064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Kievit Offc"/>
                        </a:rPr>
                        <a:t>^WIC courses were granted legacy status from </a:t>
                      </a:r>
                      <a:r>
                        <a:rPr lang="en-US" sz="1100" b="0" i="0" u="none" strike="noStrike" noProof="0" dirty="0" err="1">
                          <a:solidFill>
                            <a:srgbClr val="000000"/>
                          </a:solidFill>
                          <a:latin typeface="Kievit Offc"/>
                        </a:rPr>
                        <a:t>Bacc</a:t>
                      </a: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Kievit Offc"/>
                        </a:rPr>
                        <a:t> Core to Core Education and new or changes to WIC courses in CIM. </a:t>
                      </a:r>
                      <a:endParaRPr lang="en-US" sz="1100" i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414225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E51F6273-F9A6-B505-B75C-6B702979D5AE}"/>
              </a:ext>
            </a:extLst>
          </p:cNvPr>
          <p:cNvSpPr txBox="1"/>
          <p:nvPr/>
        </p:nvSpPr>
        <p:spPr>
          <a:xfrm>
            <a:off x="7216668" y="1122418"/>
            <a:ext cx="4495466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Kievit Offc"/>
                <a:ea typeface="Calibri"/>
                <a:cs typeface="Calibri"/>
              </a:rPr>
              <a:t>Point of Interest: </a:t>
            </a:r>
          </a:p>
          <a:p>
            <a:endParaRPr lang="en-US" dirty="0">
              <a:latin typeface="Kievit Offc"/>
              <a:ea typeface="Calibri"/>
              <a:cs typeface="Calibri"/>
            </a:endParaRPr>
          </a:p>
          <a:p>
            <a:r>
              <a:rPr lang="en-US" dirty="0">
                <a:latin typeface="Kievit Offc"/>
                <a:ea typeface="Calibri"/>
                <a:cs typeface="Calibri"/>
              </a:rPr>
              <a:t>Between November 7, 2024 and January 3, 2025, the Core Education Committee approved 76 courses (of which 54 were from high-priority categories). </a:t>
            </a:r>
          </a:p>
        </p:txBody>
      </p:sp>
    </p:spTree>
    <p:extLst>
      <p:ext uri="{BB962C8B-B14F-4D97-AF65-F5344CB8AC3E}">
        <p14:creationId xmlns:p14="http://schemas.microsoft.com/office/powerpoint/2010/main" val="294596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41C33-2F75-778F-767F-4EAC6B3C3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242" y="104775"/>
            <a:ext cx="11066242" cy="1325563"/>
          </a:xfrm>
        </p:spPr>
        <p:txBody>
          <a:bodyPr>
            <a:normAutofit fontScale="90000"/>
          </a:bodyPr>
          <a:lstStyle/>
          <a:p>
            <a:r>
              <a:rPr lang="en-US">
                <a:latin typeface="Stratum2 Medium"/>
              </a:rPr>
              <a:t>Reminder – </a:t>
            </a:r>
            <a:r>
              <a:rPr lang="en-US" err="1">
                <a:latin typeface="Stratum2 Medium"/>
              </a:rPr>
              <a:t>Ecampus</a:t>
            </a:r>
            <a:r>
              <a:rPr lang="en-US">
                <a:latin typeface="Stratum2 Medium"/>
              </a:rPr>
              <a:t> Redevelopment Proposals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B5DA4-ABC6-83D8-1F9D-26E303A205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9242" y="1308841"/>
            <a:ext cx="11059936" cy="3875745"/>
          </a:xfrm>
        </p:spPr>
        <p:txBody>
          <a:bodyPr>
            <a:normAutofit lnSpcReduction="10000"/>
          </a:bodyPr>
          <a:lstStyle/>
          <a:p>
            <a:pPr marL="342900" indent="-342900">
              <a:buChar char="•"/>
            </a:pPr>
            <a:r>
              <a:rPr lang="en-US">
                <a:latin typeface="Kievit Offc"/>
              </a:rPr>
              <a:t>If offering your </a:t>
            </a:r>
            <a:r>
              <a:rPr lang="en-US" err="1">
                <a:latin typeface="Kievit Offc"/>
              </a:rPr>
              <a:t>CoreEd</a:t>
            </a:r>
            <a:r>
              <a:rPr lang="en-US">
                <a:latin typeface="Kievit Offc"/>
              </a:rPr>
              <a:t> course via </a:t>
            </a:r>
            <a:r>
              <a:rPr lang="en-US" err="1">
                <a:latin typeface="Kievit Offc"/>
              </a:rPr>
              <a:t>Ecampus</a:t>
            </a:r>
            <a:r>
              <a:rPr lang="en-US">
                <a:latin typeface="Kievit Offc"/>
              </a:rPr>
              <a:t>, submit a redevelopment proposal by these deadlines:</a:t>
            </a:r>
            <a:endParaRPr lang="en-US"/>
          </a:p>
          <a:p>
            <a:r>
              <a:rPr lang="en-US" b="1">
                <a:latin typeface="Kievit Offc"/>
              </a:rPr>
              <a:t>  Fall '25 courses – proposal due by February 14, 2025</a:t>
            </a:r>
          </a:p>
          <a:p>
            <a:endParaRPr lang="en-US"/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An expedited, partial redevelopment option is available for recently redeveloped courses. Note on your proposal if you would like more information about this track.</a:t>
            </a:r>
            <a:br>
              <a:rPr lang="en-US"/>
            </a:br>
            <a:endParaRPr lang="en-US">
              <a:latin typeface="Kievit Offc"/>
            </a:endParaRPr>
          </a:p>
          <a:p>
            <a:pPr marL="342900" indent="-342900">
              <a:buChar char="•"/>
            </a:pPr>
            <a:r>
              <a:rPr lang="en-US">
                <a:latin typeface="Kievit Offc"/>
              </a:rPr>
              <a:t>Link to the </a:t>
            </a:r>
            <a:r>
              <a:rPr lang="en-US" err="1">
                <a:latin typeface="Kievit Offc"/>
              </a:rPr>
              <a:t>Ecampus</a:t>
            </a:r>
            <a:r>
              <a:rPr lang="en-US">
                <a:latin typeface="Kievit Offc"/>
              </a:rPr>
              <a:t> course redevelopment form: </a:t>
            </a:r>
            <a:r>
              <a:rPr lang="en-US">
                <a:latin typeface="Kievit Offc"/>
                <a:hlinkClick r:id="rId2"/>
              </a:rPr>
              <a:t>https://ecampus.oregonstate.edu/faculty/courses/</a:t>
            </a:r>
            <a:endParaRPr lang="en-US"/>
          </a:p>
          <a:p>
            <a:pPr marL="342900" indent="-342900">
              <a:buChar char="•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734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SU Custom">
      <a:dk1>
        <a:sysClr val="windowText" lastClr="000000"/>
      </a:dk1>
      <a:lt1>
        <a:srgbClr val="F2F2F2"/>
      </a:lt1>
      <a:dk2>
        <a:srgbClr val="D73F09"/>
      </a:dk2>
      <a:lt2>
        <a:srgbClr val="A5A5A5"/>
      </a:lt2>
      <a:accent1>
        <a:srgbClr val="262626"/>
      </a:accent1>
      <a:accent2>
        <a:srgbClr val="A5A5A5"/>
      </a:accent2>
      <a:accent3>
        <a:srgbClr val="595959"/>
      </a:accent3>
      <a:accent4>
        <a:srgbClr val="D8D8D8"/>
      </a:accent4>
      <a:accent5>
        <a:srgbClr val="0C0C0C"/>
      </a:accent5>
      <a:accent6>
        <a:srgbClr val="7F7F7F"/>
      </a:accent6>
      <a:hlink>
        <a:srgbClr val="000000"/>
      </a:hlink>
      <a:folHlink>
        <a:srgbClr val="D73F0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A83FFF25D50845B624AA39CE199130" ma:contentTypeVersion="14" ma:contentTypeDescription="Create a new document." ma:contentTypeScope="" ma:versionID="bbee3072c92a3264f18d6be1d2f7b5fa">
  <xsd:schema xmlns:xsd="http://www.w3.org/2001/XMLSchema" xmlns:xs="http://www.w3.org/2001/XMLSchema" xmlns:p="http://schemas.microsoft.com/office/2006/metadata/properties" xmlns:ns2="4a5ab0c3-643f-425c-ad10-de3043e2e093" xmlns:ns3="a8bb1055-017e-4eec-97da-04c1c2015faa" targetNamespace="http://schemas.microsoft.com/office/2006/metadata/properties" ma:root="true" ma:fieldsID="9402e758a25fbcc769106c3fa495f079" ns2:_="" ns3:_="">
    <xsd:import namespace="4a5ab0c3-643f-425c-ad10-de3043e2e093"/>
    <xsd:import namespace="a8bb1055-017e-4eec-97da-04c1c2015fa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ab0c3-643f-425c-ad10-de3043e2e09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e67fbf92-1b53-425d-aad6-d94047b3bd1c}" ma:internalName="TaxCatchAll" ma:showField="CatchAllData" ma:web="4a5ab0c3-643f-425c-ad10-de3043e2e0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bb1055-017e-4eec-97da-04c1c2015f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2777389-5812-4b7a-9ab1-3d72f209808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bb1055-017e-4eec-97da-04c1c2015faa">
      <Terms xmlns="http://schemas.microsoft.com/office/infopath/2007/PartnerControls"/>
    </lcf76f155ced4ddcb4097134ff3c332f>
    <TaxCatchAll xmlns="4a5ab0c3-643f-425c-ad10-de3043e2e093" xsi:nil="true"/>
    <SharedWithUsers xmlns="4a5ab0c3-643f-425c-ad10-de3043e2e093">
      <UserInfo>
        <DisplayName>Furman, Kali</DisplayName>
        <AccountId>250</AccountId>
        <AccountType/>
      </UserInfo>
      <UserInfo>
        <DisplayName>Watson, Adam</DisplayName>
        <AccountId>383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8A19C03-2C9A-4A12-BE67-0F6902E47B6F}">
  <ds:schemaRefs>
    <ds:schemaRef ds:uri="4a5ab0c3-643f-425c-ad10-de3043e2e093"/>
    <ds:schemaRef ds:uri="a8bb1055-017e-4eec-97da-04c1c2015fa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9935081-EF37-4592-A4C5-6A5A602AF2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AD155B7-A543-42D0-9D16-5BECD9DFA69D}">
  <ds:schemaRefs>
    <ds:schemaRef ds:uri="4a5ab0c3-643f-425c-ad10-de3043e2e093"/>
    <ds:schemaRef ds:uri="a8bb1055-017e-4eec-97da-04c1c2015fa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704</Words>
  <Application>Microsoft Macintosh PowerPoint</Application>
  <PresentationFormat>Widescreen</PresentationFormat>
  <Paragraphs>161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Georgia</vt:lpstr>
      <vt:lpstr>Kievit Offc</vt:lpstr>
      <vt:lpstr>Stratum2 Medium</vt:lpstr>
      <vt:lpstr>Wingdings</vt:lpstr>
      <vt:lpstr>Custom Design</vt:lpstr>
      <vt:lpstr>PowerPoint Presentation</vt:lpstr>
      <vt:lpstr>Deadlines</vt:lpstr>
      <vt:lpstr>Core Education Committee</vt:lpstr>
      <vt:lpstr>PowerPoint Presentation</vt:lpstr>
      <vt:lpstr>PowerPoint Presentation</vt:lpstr>
      <vt:lpstr>Reminder – Ecampus Redevelopment Proposals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Miller, Heather Nicole</dc:creator>
  <cp:lastModifiedBy>Huber, McKenzie Joselle</cp:lastModifiedBy>
  <cp:revision>35</cp:revision>
  <dcterms:created xsi:type="dcterms:W3CDTF">2019-10-07T20:57:28Z</dcterms:created>
  <dcterms:modified xsi:type="dcterms:W3CDTF">2025-01-08T21:39:31Z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0x01010020A83FFF25D50845B624AA39CE199130</vt:lpwstr>
  </property>
  <property fmtid="{D5CDD505-2E9C-101B-9397-08002B2CF9AE}" pid="3" name="MediaServiceImageTags">
    <vt:lpwstr/>
  </property>
</Properties>
</file>