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7" d="100"/>
          <a:sy n="77" d="100"/>
        </p:scale>
        <p:origin x="-1494" y="-5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594360"/>
            <a:ext cx="8229240" cy="685800"/>
          </a:xfrm>
          <a:prstGeom prst="rect">
            <a:avLst/>
          </a:prstGeom>
        </p:spPr>
        <p:txBody>
          <a:bodyPr wrap="none" lIns="0" tIns="0" rIns="0" bIns="0" anchor="ctr"/>
          <a:lstStyle/>
          <a:p>
            <a:endParaRPr/>
          </a:p>
        </p:txBody>
      </p:sp>
      <p:sp>
        <p:nvSpPr>
          <p:cNvPr id="29" name="PlaceHolder 2"/>
          <p:cNvSpPr>
            <a:spLocks noGrp="1"/>
          </p:cNvSpPr>
          <p:nvPr>
            <p:ph type="body"/>
          </p:nvPr>
        </p:nvSpPr>
        <p:spPr>
          <a:xfrm>
            <a:off x="457200" y="1371600"/>
            <a:ext cx="8229240" cy="2071440"/>
          </a:xfrm>
          <a:prstGeom prst="rect">
            <a:avLst/>
          </a:prstGeom>
        </p:spPr>
        <p:txBody>
          <a:bodyPr wrap="none" lIns="0" tIns="0" rIns="0" bIns="0"/>
          <a:lstStyle/>
          <a:p>
            <a:endParaRPr/>
          </a:p>
        </p:txBody>
      </p:sp>
      <p:sp>
        <p:nvSpPr>
          <p:cNvPr id="30" name="PlaceHolder 3"/>
          <p:cNvSpPr>
            <a:spLocks noGrp="1"/>
          </p:cNvSpPr>
          <p:nvPr>
            <p:ph type="body"/>
          </p:nvPr>
        </p:nvSpPr>
        <p:spPr>
          <a:xfrm>
            <a:off x="457200" y="3639960"/>
            <a:ext cx="8229240" cy="2071440"/>
          </a:xfrm>
          <a:prstGeom prst="rect">
            <a:avLst/>
          </a:prstGeom>
        </p:spPr>
        <p:txBody>
          <a:bodyPr wrap="none"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594360"/>
            <a:ext cx="8229240" cy="685800"/>
          </a:xfrm>
          <a:prstGeom prst="rect">
            <a:avLst/>
          </a:prstGeom>
        </p:spPr>
        <p:txBody>
          <a:bodyPr wrap="none" lIns="0" tIns="0" rIns="0" bIns="0" anchor="ctr"/>
          <a:lstStyle/>
          <a:p>
            <a:endParaRPr/>
          </a:p>
        </p:txBody>
      </p:sp>
      <p:sp>
        <p:nvSpPr>
          <p:cNvPr id="32" name="PlaceHolder 2"/>
          <p:cNvSpPr>
            <a:spLocks noGrp="1"/>
          </p:cNvSpPr>
          <p:nvPr>
            <p:ph type="body"/>
          </p:nvPr>
        </p:nvSpPr>
        <p:spPr>
          <a:xfrm>
            <a:off x="457200" y="1371600"/>
            <a:ext cx="4015440" cy="2071440"/>
          </a:xfrm>
          <a:prstGeom prst="rect">
            <a:avLst/>
          </a:prstGeom>
        </p:spPr>
        <p:txBody>
          <a:bodyPr wrap="none" lIns="0" tIns="0" rIns="0" bIns="0"/>
          <a:lstStyle/>
          <a:p>
            <a:endParaRPr/>
          </a:p>
        </p:txBody>
      </p:sp>
      <p:sp>
        <p:nvSpPr>
          <p:cNvPr id="33" name="PlaceHolder 3"/>
          <p:cNvSpPr>
            <a:spLocks noGrp="1"/>
          </p:cNvSpPr>
          <p:nvPr>
            <p:ph type="body"/>
          </p:nvPr>
        </p:nvSpPr>
        <p:spPr>
          <a:xfrm>
            <a:off x="4673520" y="1371600"/>
            <a:ext cx="4015440" cy="2071440"/>
          </a:xfrm>
          <a:prstGeom prst="rect">
            <a:avLst/>
          </a:prstGeom>
        </p:spPr>
        <p:txBody>
          <a:bodyPr wrap="none" lIns="0" tIns="0" rIns="0" bIns="0"/>
          <a:lstStyle/>
          <a:p>
            <a:endParaRPr/>
          </a:p>
        </p:txBody>
      </p:sp>
      <p:sp>
        <p:nvSpPr>
          <p:cNvPr id="34" name="PlaceHolder 4"/>
          <p:cNvSpPr>
            <a:spLocks noGrp="1"/>
          </p:cNvSpPr>
          <p:nvPr>
            <p:ph type="body"/>
          </p:nvPr>
        </p:nvSpPr>
        <p:spPr>
          <a:xfrm>
            <a:off x="4673520" y="3639960"/>
            <a:ext cx="4015440" cy="2071440"/>
          </a:xfrm>
          <a:prstGeom prst="rect">
            <a:avLst/>
          </a:prstGeom>
        </p:spPr>
        <p:txBody>
          <a:bodyPr wrap="none" lIns="0" tIns="0" rIns="0" bIns="0"/>
          <a:lstStyle/>
          <a:p>
            <a:endParaRPr/>
          </a:p>
        </p:txBody>
      </p:sp>
      <p:sp>
        <p:nvSpPr>
          <p:cNvPr id="35" name="PlaceHolder 5"/>
          <p:cNvSpPr>
            <a:spLocks noGrp="1"/>
          </p:cNvSpPr>
          <p:nvPr>
            <p:ph type="body"/>
          </p:nvPr>
        </p:nvSpPr>
        <p:spPr>
          <a:xfrm>
            <a:off x="457200" y="3639960"/>
            <a:ext cx="4015440" cy="2071440"/>
          </a:xfrm>
          <a:prstGeom prst="rect">
            <a:avLst/>
          </a:prstGeom>
        </p:spPr>
        <p:txBody>
          <a:bodyPr wrap="none"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594360"/>
            <a:ext cx="8229240" cy="685800"/>
          </a:xfrm>
          <a:prstGeom prst="rect">
            <a:avLst/>
          </a:prstGeom>
        </p:spPr>
        <p:txBody>
          <a:bodyPr wrap="none" lIns="0" tIns="0" rIns="0" bIns="0" anchor="ctr"/>
          <a:lstStyle/>
          <a:p>
            <a:endParaRPr/>
          </a:p>
        </p:txBody>
      </p:sp>
      <p:sp>
        <p:nvSpPr>
          <p:cNvPr id="37" name="PlaceHolder 2"/>
          <p:cNvSpPr>
            <a:spLocks noGrp="1"/>
          </p:cNvSpPr>
          <p:nvPr>
            <p:ph type="body"/>
          </p:nvPr>
        </p:nvSpPr>
        <p:spPr>
          <a:xfrm>
            <a:off x="457200" y="1371600"/>
            <a:ext cx="4015440" cy="2071440"/>
          </a:xfrm>
          <a:prstGeom prst="rect">
            <a:avLst/>
          </a:prstGeom>
        </p:spPr>
        <p:txBody>
          <a:bodyPr wrap="none" lIns="0" tIns="0" rIns="0" bIns="0"/>
          <a:lstStyle/>
          <a:p>
            <a:endParaRPr/>
          </a:p>
        </p:txBody>
      </p:sp>
      <p:sp>
        <p:nvSpPr>
          <p:cNvPr id="38" name="PlaceHolder 3"/>
          <p:cNvSpPr>
            <a:spLocks noGrp="1"/>
          </p:cNvSpPr>
          <p:nvPr>
            <p:ph type="body"/>
          </p:nvPr>
        </p:nvSpPr>
        <p:spPr>
          <a:xfrm>
            <a:off x="4673520" y="1371600"/>
            <a:ext cx="4015440" cy="2071440"/>
          </a:xfrm>
          <a:prstGeom prst="rect">
            <a:avLst/>
          </a:prstGeom>
        </p:spPr>
        <p:txBody>
          <a:bodyPr wrap="none" lIns="0" tIns="0" rIns="0" bIns="0"/>
          <a:lstStyle/>
          <a:p>
            <a:endParaRPr/>
          </a:p>
        </p:txBody>
      </p:sp>
      <p:pic>
        <p:nvPicPr>
          <p:cNvPr id="39" name="Picture 38"/>
          <p:cNvPicPr/>
          <p:nvPr/>
        </p:nvPicPr>
        <p:blipFill>
          <a:blip r:embed="rId2"/>
          <a:stretch>
            <a:fillRect/>
          </a:stretch>
        </p:blipFill>
        <p:spPr>
          <a:xfrm>
            <a:off x="5383080" y="3639960"/>
            <a:ext cx="2595960" cy="2071440"/>
          </a:xfrm>
          <a:prstGeom prst="rect">
            <a:avLst/>
          </a:prstGeom>
        </p:spPr>
      </p:pic>
      <p:pic>
        <p:nvPicPr>
          <p:cNvPr id="40" name="Picture 39"/>
          <p:cNvPicPr/>
          <p:nvPr/>
        </p:nvPicPr>
        <p:blipFill>
          <a:blip r:embed="rId2"/>
          <a:stretch>
            <a:fillRect/>
          </a:stretch>
        </p:blipFill>
        <p:spPr>
          <a:xfrm>
            <a:off x="1166760" y="3639960"/>
            <a:ext cx="2595960" cy="207144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594360"/>
            <a:ext cx="8229240" cy="685800"/>
          </a:xfrm>
          <a:prstGeom prst="rect">
            <a:avLst/>
          </a:prstGeom>
        </p:spPr>
        <p:txBody>
          <a:bodyPr wrap="none" lIns="0" tIns="0" rIns="0" bIns="0" anchor="ctr"/>
          <a:lstStyle/>
          <a:p>
            <a:endParaRPr/>
          </a:p>
        </p:txBody>
      </p:sp>
      <p:sp>
        <p:nvSpPr>
          <p:cNvPr id="8" name="PlaceHolder 2"/>
          <p:cNvSpPr>
            <a:spLocks noGrp="1"/>
          </p:cNvSpPr>
          <p:nvPr>
            <p:ph type="subTitle"/>
          </p:nvPr>
        </p:nvSpPr>
        <p:spPr>
          <a:xfrm>
            <a:off x="457200" y="1371600"/>
            <a:ext cx="8229240" cy="4343400"/>
          </a:xfrm>
          <a:prstGeom prst="rect">
            <a:avLst/>
          </a:prstGeom>
        </p:spPr>
        <p:txBody>
          <a:bodyPr wrap="none"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594360"/>
            <a:ext cx="8229240" cy="685800"/>
          </a:xfrm>
          <a:prstGeom prst="rect">
            <a:avLst/>
          </a:prstGeom>
        </p:spPr>
        <p:txBody>
          <a:bodyPr wrap="none" lIns="0" tIns="0" rIns="0" bIns="0" anchor="ctr"/>
          <a:lstStyle/>
          <a:p>
            <a:endParaRPr/>
          </a:p>
        </p:txBody>
      </p:sp>
      <p:sp>
        <p:nvSpPr>
          <p:cNvPr id="10" name="PlaceHolder 2"/>
          <p:cNvSpPr>
            <a:spLocks noGrp="1"/>
          </p:cNvSpPr>
          <p:nvPr>
            <p:ph type="body"/>
          </p:nvPr>
        </p:nvSpPr>
        <p:spPr>
          <a:xfrm>
            <a:off x="457200" y="1371600"/>
            <a:ext cx="8229240" cy="4343040"/>
          </a:xfrm>
          <a:prstGeom prst="rect">
            <a:avLst/>
          </a:prstGeom>
        </p:spPr>
        <p:txBody>
          <a:bodyPr wrap="none"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594360"/>
            <a:ext cx="8229240" cy="685800"/>
          </a:xfrm>
          <a:prstGeom prst="rect">
            <a:avLst/>
          </a:prstGeom>
        </p:spPr>
        <p:txBody>
          <a:bodyPr wrap="none" lIns="0" tIns="0" rIns="0" bIns="0" anchor="ctr"/>
          <a:lstStyle/>
          <a:p>
            <a:endParaRPr/>
          </a:p>
        </p:txBody>
      </p:sp>
      <p:sp>
        <p:nvSpPr>
          <p:cNvPr id="12" name="PlaceHolder 2"/>
          <p:cNvSpPr>
            <a:spLocks noGrp="1"/>
          </p:cNvSpPr>
          <p:nvPr>
            <p:ph type="body"/>
          </p:nvPr>
        </p:nvSpPr>
        <p:spPr>
          <a:xfrm>
            <a:off x="457200" y="1371600"/>
            <a:ext cx="4015440" cy="4343040"/>
          </a:xfrm>
          <a:prstGeom prst="rect">
            <a:avLst/>
          </a:prstGeom>
        </p:spPr>
        <p:txBody>
          <a:bodyPr wrap="none" lIns="0" tIns="0" rIns="0" bIns="0"/>
          <a:lstStyle/>
          <a:p>
            <a:endParaRPr/>
          </a:p>
        </p:txBody>
      </p:sp>
      <p:sp>
        <p:nvSpPr>
          <p:cNvPr id="13" name="PlaceHolder 3"/>
          <p:cNvSpPr>
            <a:spLocks noGrp="1"/>
          </p:cNvSpPr>
          <p:nvPr>
            <p:ph type="body"/>
          </p:nvPr>
        </p:nvSpPr>
        <p:spPr>
          <a:xfrm>
            <a:off x="4673520" y="1371600"/>
            <a:ext cx="4015440" cy="4343040"/>
          </a:xfrm>
          <a:prstGeom prst="rect">
            <a:avLst/>
          </a:prstGeom>
        </p:spPr>
        <p:txBody>
          <a:bodyPr wrap="none"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594360"/>
            <a:ext cx="8229240" cy="685800"/>
          </a:xfrm>
          <a:prstGeom prst="rect">
            <a:avLst/>
          </a:prstGeom>
        </p:spPr>
        <p:txBody>
          <a:bodyPr wrap="none" lIns="0" tIns="0" rIns="0" bIns="0" anchor="ct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457200" y="594360"/>
            <a:ext cx="8229240" cy="5120280"/>
          </a:xfrm>
          <a:prstGeom prst="rect">
            <a:avLst/>
          </a:prstGeom>
        </p:spPr>
        <p:txBody>
          <a:bodyPr wrap="none"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594360"/>
            <a:ext cx="8229240" cy="685800"/>
          </a:xfrm>
          <a:prstGeom prst="rect">
            <a:avLst/>
          </a:prstGeom>
        </p:spPr>
        <p:txBody>
          <a:bodyPr wrap="none" lIns="0" tIns="0" rIns="0" bIns="0" anchor="ctr"/>
          <a:lstStyle/>
          <a:p>
            <a:endParaRPr/>
          </a:p>
        </p:txBody>
      </p:sp>
      <p:sp>
        <p:nvSpPr>
          <p:cNvPr id="17" name="PlaceHolder 2"/>
          <p:cNvSpPr>
            <a:spLocks noGrp="1"/>
          </p:cNvSpPr>
          <p:nvPr>
            <p:ph type="body"/>
          </p:nvPr>
        </p:nvSpPr>
        <p:spPr>
          <a:xfrm>
            <a:off x="457200" y="1371600"/>
            <a:ext cx="4015440" cy="2071440"/>
          </a:xfrm>
          <a:prstGeom prst="rect">
            <a:avLst/>
          </a:prstGeom>
        </p:spPr>
        <p:txBody>
          <a:bodyPr wrap="none" lIns="0" tIns="0" rIns="0" bIns="0"/>
          <a:lstStyle/>
          <a:p>
            <a:endParaRPr/>
          </a:p>
        </p:txBody>
      </p:sp>
      <p:sp>
        <p:nvSpPr>
          <p:cNvPr id="18" name="PlaceHolder 3"/>
          <p:cNvSpPr>
            <a:spLocks noGrp="1"/>
          </p:cNvSpPr>
          <p:nvPr>
            <p:ph type="body"/>
          </p:nvPr>
        </p:nvSpPr>
        <p:spPr>
          <a:xfrm>
            <a:off x="457200" y="3639960"/>
            <a:ext cx="4015440" cy="2071440"/>
          </a:xfrm>
          <a:prstGeom prst="rect">
            <a:avLst/>
          </a:prstGeom>
        </p:spPr>
        <p:txBody>
          <a:bodyPr wrap="none" lIns="0" tIns="0" rIns="0" bIns="0"/>
          <a:lstStyle/>
          <a:p>
            <a:endParaRPr/>
          </a:p>
        </p:txBody>
      </p:sp>
      <p:sp>
        <p:nvSpPr>
          <p:cNvPr id="19" name="PlaceHolder 4"/>
          <p:cNvSpPr>
            <a:spLocks noGrp="1"/>
          </p:cNvSpPr>
          <p:nvPr>
            <p:ph type="body"/>
          </p:nvPr>
        </p:nvSpPr>
        <p:spPr>
          <a:xfrm>
            <a:off x="4673520" y="1371600"/>
            <a:ext cx="4015440" cy="4343040"/>
          </a:xfrm>
          <a:prstGeom prst="rect">
            <a:avLst/>
          </a:prstGeom>
        </p:spPr>
        <p:txBody>
          <a:bodyPr wrap="none"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594360"/>
            <a:ext cx="8229240" cy="685800"/>
          </a:xfrm>
          <a:prstGeom prst="rect">
            <a:avLst/>
          </a:prstGeom>
        </p:spPr>
        <p:txBody>
          <a:bodyPr wrap="none" lIns="0" tIns="0" rIns="0" bIns="0" anchor="ctr"/>
          <a:lstStyle/>
          <a:p>
            <a:endParaRPr/>
          </a:p>
        </p:txBody>
      </p:sp>
      <p:sp>
        <p:nvSpPr>
          <p:cNvPr id="21" name="PlaceHolder 2"/>
          <p:cNvSpPr>
            <a:spLocks noGrp="1"/>
          </p:cNvSpPr>
          <p:nvPr>
            <p:ph type="body"/>
          </p:nvPr>
        </p:nvSpPr>
        <p:spPr>
          <a:xfrm>
            <a:off x="457200" y="1371600"/>
            <a:ext cx="4015440" cy="4343040"/>
          </a:xfrm>
          <a:prstGeom prst="rect">
            <a:avLst/>
          </a:prstGeom>
        </p:spPr>
        <p:txBody>
          <a:bodyPr wrap="none" lIns="0" tIns="0" rIns="0" bIns="0"/>
          <a:lstStyle/>
          <a:p>
            <a:endParaRPr/>
          </a:p>
        </p:txBody>
      </p:sp>
      <p:sp>
        <p:nvSpPr>
          <p:cNvPr id="22" name="PlaceHolder 3"/>
          <p:cNvSpPr>
            <a:spLocks noGrp="1"/>
          </p:cNvSpPr>
          <p:nvPr>
            <p:ph type="body"/>
          </p:nvPr>
        </p:nvSpPr>
        <p:spPr>
          <a:xfrm>
            <a:off x="4673520" y="1371600"/>
            <a:ext cx="4015440" cy="2071440"/>
          </a:xfrm>
          <a:prstGeom prst="rect">
            <a:avLst/>
          </a:prstGeom>
        </p:spPr>
        <p:txBody>
          <a:bodyPr wrap="none" lIns="0" tIns="0" rIns="0" bIns="0"/>
          <a:lstStyle/>
          <a:p>
            <a:endParaRPr/>
          </a:p>
        </p:txBody>
      </p:sp>
      <p:sp>
        <p:nvSpPr>
          <p:cNvPr id="23" name="PlaceHolder 4"/>
          <p:cNvSpPr>
            <a:spLocks noGrp="1"/>
          </p:cNvSpPr>
          <p:nvPr>
            <p:ph type="body"/>
          </p:nvPr>
        </p:nvSpPr>
        <p:spPr>
          <a:xfrm>
            <a:off x="4673520" y="3639960"/>
            <a:ext cx="4015440" cy="2071440"/>
          </a:xfrm>
          <a:prstGeom prst="rect">
            <a:avLst/>
          </a:prstGeom>
        </p:spPr>
        <p:txBody>
          <a:bodyPr wrap="none"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594360"/>
            <a:ext cx="8229240" cy="685800"/>
          </a:xfrm>
          <a:prstGeom prst="rect">
            <a:avLst/>
          </a:prstGeom>
        </p:spPr>
        <p:txBody>
          <a:bodyPr wrap="none" lIns="0" tIns="0" rIns="0" bIns="0" anchor="ctr"/>
          <a:lstStyle/>
          <a:p>
            <a:endParaRPr/>
          </a:p>
        </p:txBody>
      </p:sp>
      <p:sp>
        <p:nvSpPr>
          <p:cNvPr id="25" name="PlaceHolder 2"/>
          <p:cNvSpPr>
            <a:spLocks noGrp="1"/>
          </p:cNvSpPr>
          <p:nvPr>
            <p:ph type="body"/>
          </p:nvPr>
        </p:nvSpPr>
        <p:spPr>
          <a:xfrm>
            <a:off x="457200" y="1371600"/>
            <a:ext cx="4015440" cy="2071440"/>
          </a:xfrm>
          <a:prstGeom prst="rect">
            <a:avLst/>
          </a:prstGeom>
        </p:spPr>
        <p:txBody>
          <a:bodyPr wrap="none" lIns="0" tIns="0" rIns="0" bIns="0"/>
          <a:lstStyle/>
          <a:p>
            <a:endParaRPr/>
          </a:p>
        </p:txBody>
      </p:sp>
      <p:sp>
        <p:nvSpPr>
          <p:cNvPr id="26" name="PlaceHolder 3"/>
          <p:cNvSpPr>
            <a:spLocks noGrp="1"/>
          </p:cNvSpPr>
          <p:nvPr>
            <p:ph type="body"/>
          </p:nvPr>
        </p:nvSpPr>
        <p:spPr>
          <a:xfrm>
            <a:off x="4673520" y="1371600"/>
            <a:ext cx="4015440" cy="2071440"/>
          </a:xfrm>
          <a:prstGeom prst="rect">
            <a:avLst/>
          </a:prstGeom>
        </p:spPr>
        <p:txBody>
          <a:bodyPr wrap="none" lIns="0" tIns="0" rIns="0" bIns="0"/>
          <a:lstStyle/>
          <a:p>
            <a:endParaRPr/>
          </a:p>
        </p:txBody>
      </p:sp>
      <p:sp>
        <p:nvSpPr>
          <p:cNvPr id="27" name="PlaceHolder 4"/>
          <p:cNvSpPr>
            <a:spLocks noGrp="1"/>
          </p:cNvSpPr>
          <p:nvPr>
            <p:ph type="body"/>
          </p:nvPr>
        </p:nvSpPr>
        <p:spPr>
          <a:xfrm>
            <a:off x="457200" y="3639960"/>
            <a:ext cx="8228520" cy="2071440"/>
          </a:xfrm>
          <a:prstGeom prst="rect">
            <a:avLst/>
          </a:prstGeom>
        </p:spPr>
        <p:txBody>
          <a:bodyPr wrap="none"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EEFED"/>
        </a:solidFill>
        <a:effectLst/>
      </p:bgPr>
    </p:bg>
    <p:spTree>
      <p:nvGrpSpPr>
        <p:cNvPr id="1" name=""/>
        <p:cNvGrpSpPr/>
        <p:nvPr/>
      </p:nvGrpSpPr>
      <p:grpSpPr>
        <a:xfrm>
          <a:off x="0" y="0"/>
          <a:ext cx="0" cy="0"/>
          <a:chOff x="0" y="0"/>
          <a:chExt cx="0" cy="0"/>
        </a:xfrm>
      </p:grpSpPr>
      <p:sp>
        <p:nvSpPr>
          <p:cNvPr id="7" name="CustomShape 1"/>
          <p:cNvSpPr/>
          <p:nvPr/>
        </p:nvSpPr>
        <p:spPr>
          <a:xfrm>
            <a:off x="0" y="6400800"/>
            <a:ext cx="5943600" cy="548640"/>
          </a:xfrm>
          <a:prstGeom prst="rect">
            <a:avLst/>
          </a:prstGeom>
          <a:noFill/>
        </p:spPr>
        <p:txBody>
          <a:bodyPr lIns="90000" tIns="45000" rIns="90000" bIns="45000"/>
          <a:lstStyle/>
          <a:p>
            <a:pPr>
              <a:lnSpc>
                <a:spcPct val="100000"/>
              </a:lnSpc>
            </a:pPr>
            <a:r>
              <a:rPr lang="en-US" sz="1200" b="1">
                <a:solidFill>
                  <a:srgbClr val="000000"/>
                </a:solidFill>
                <a:latin typeface="Arial"/>
                <a:ea typeface="ＭＳ Ｐゴシック"/>
              </a:rPr>
              <a:t>Kevin Gable, Senate President (with thanks to Mike Bailey, Curriculum Council)</a:t>
            </a:r>
            <a:endParaRPr/>
          </a:p>
          <a:p>
            <a:pPr>
              <a:lnSpc>
                <a:spcPct val="100000"/>
              </a:lnSpc>
            </a:pPr>
            <a:r>
              <a:rPr lang="en-US" sz="1200" b="1">
                <a:solidFill>
                  <a:srgbClr val="000000"/>
                </a:solidFill>
                <a:latin typeface="Arial"/>
                <a:ea typeface="ＭＳ Ｐゴシック"/>
              </a:rPr>
              <a:t>October 10, 2013</a:t>
            </a:r>
            <a:endParaRPr/>
          </a:p>
        </p:txBody>
      </p:sp>
      <p:sp>
        <p:nvSpPr>
          <p:cNvPr id="8" name="PlaceHolder 2"/>
          <p:cNvSpPr>
            <a:spLocks noGrp="1"/>
          </p:cNvSpPr>
          <p:nvPr>
            <p:ph type="title"/>
          </p:nvPr>
        </p:nvSpPr>
        <p:spPr>
          <a:xfrm>
            <a:off x="457200" y="594360"/>
            <a:ext cx="8229240" cy="685440"/>
          </a:xfrm>
          <a:prstGeom prst="rect">
            <a:avLst/>
          </a:prstGeom>
        </p:spPr>
        <p:txBody>
          <a:bodyPr/>
          <a:lstStyle/>
          <a:p>
            <a:pPr>
              <a:lnSpc>
                <a:spcPct val="100000"/>
              </a:lnSpc>
            </a:pPr>
            <a:r>
              <a:rPr lang="en-US" sz="2400" b="1">
                <a:solidFill>
                  <a:srgbClr val="FFFFFF"/>
                </a:solidFill>
                <a:latin typeface="Cambria"/>
                <a:ea typeface="ＭＳ Ｐゴシック"/>
              </a:rPr>
              <a:t>Click to edit the title text formatClick to edit Master title style</a:t>
            </a:r>
            <a:endParaRPr/>
          </a:p>
        </p:txBody>
      </p:sp>
      <p:sp>
        <p:nvSpPr>
          <p:cNvPr id="2" name="PlaceHolder 3"/>
          <p:cNvSpPr>
            <a:spLocks noGrp="1"/>
          </p:cNvSpPr>
          <p:nvPr>
            <p:ph type="body"/>
          </p:nvPr>
        </p:nvSpPr>
        <p:spPr>
          <a:xfrm>
            <a:off x="457200" y="1371600"/>
            <a:ext cx="8229240" cy="4343040"/>
          </a:xfrm>
          <a:prstGeom prst="rect">
            <a:avLst/>
          </a:prstGeom>
        </p:spPr>
        <p:txBody>
          <a:bodyPr/>
          <a:lstStyle/>
          <a:p>
            <a:pPr>
              <a:buSzPct val="25000"/>
              <a:buFont typeface="StarSymbol"/>
              <a:buChar char=""/>
            </a:pPr>
            <a:r>
              <a:rPr lang="en-US" sz="2400">
                <a:solidFill>
                  <a:srgbClr val="FFFFFF"/>
                </a:solidFill>
                <a:latin typeface="Calibri"/>
                <a:ea typeface="ＭＳ Ｐゴシック"/>
              </a:rPr>
              <a:t>Click to edit the outline text format</a:t>
            </a:r>
            <a:endParaRPr/>
          </a:p>
          <a:p>
            <a:pPr lvl="1">
              <a:buSzPct val="25000"/>
              <a:buFont typeface="StarSymbol"/>
              <a:buChar char=""/>
            </a:pPr>
            <a:r>
              <a:rPr lang="en-US" sz="2400">
                <a:solidFill>
                  <a:srgbClr val="FFFFFF"/>
                </a:solidFill>
                <a:latin typeface="Calibri"/>
                <a:ea typeface="ＭＳ Ｐゴシック"/>
              </a:rPr>
              <a:t>Second Outline Level</a:t>
            </a:r>
            <a:endParaRPr/>
          </a:p>
          <a:p>
            <a:pPr lvl="2">
              <a:buSzPct val="25000"/>
              <a:buFont typeface="StarSymbol"/>
              <a:buChar char=""/>
            </a:pPr>
            <a:r>
              <a:rPr lang="en-US" sz="2400">
                <a:solidFill>
                  <a:srgbClr val="FFFFFF"/>
                </a:solidFill>
                <a:latin typeface="Calibri"/>
                <a:ea typeface="ＭＳ Ｐゴシック"/>
              </a:rPr>
              <a:t>Third Outline Level</a:t>
            </a:r>
            <a:endParaRPr/>
          </a:p>
          <a:p>
            <a:pPr lvl="3">
              <a:buSzPct val="25000"/>
              <a:buFont typeface="StarSymbol"/>
              <a:buChar char=""/>
            </a:pPr>
            <a:r>
              <a:rPr lang="en-US" sz="2400">
                <a:solidFill>
                  <a:srgbClr val="FFFFFF"/>
                </a:solidFill>
                <a:latin typeface="Calibri"/>
                <a:ea typeface="ＭＳ Ｐゴシック"/>
              </a:rPr>
              <a:t>Fourth Outline Level</a:t>
            </a:r>
            <a:endParaRPr/>
          </a:p>
          <a:p>
            <a:pPr lvl="4">
              <a:buSzPct val="25000"/>
              <a:buFont typeface="StarSymbol"/>
              <a:buChar char=""/>
            </a:pPr>
            <a:r>
              <a:rPr lang="en-US" sz="2400">
                <a:solidFill>
                  <a:srgbClr val="FFFFFF"/>
                </a:solidFill>
                <a:latin typeface="Calibri"/>
                <a:ea typeface="ＭＳ Ｐゴシック"/>
              </a:rPr>
              <a:t>Fifth Outline Level</a:t>
            </a:r>
            <a:endParaRPr/>
          </a:p>
          <a:p>
            <a:pPr lvl="5">
              <a:buSzPct val="25000"/>
              <a:buFont typeface="StarSymbol"/>
              <a:buChar char=""/>
            </a:pPr>
            <a:r>
              <a:rPr lang="en-US" sz="2400">
                <a:solidFill>
                  <a:srgbClr val="FFFFFF"/>
                </a:solidFill>
                <a:latin typeface="Calibri"/>
                <a:ea typeface="ＭＳ Ｐゴシック"/>
              </a:rPr>
              <a:t>Sixth Outline Level</a:t>
            </a:r>
            <a:endParaRPr/>
          </a:p>
          <a:p>
            <a:pPr>
              <a:lnSpc>
                <a:spcPct val="100000"/>
              </a:lnSpc>
              <a:buFont typeface="Arial"/>
              <a:buChar char="•"/>
            </a:pPr>
            <a:r>
              <a:rPr lang="en-US" sz="2400">
                <a:solidFill>
                  <a:srgbClr val="FFFFFF"/>
                </a:solidFill>
                <a:latin typeface="Calibri"/>
                <a:ea typeface="ＭＳ Ｐゴシック"/>
              </a:rPr>
              <a:t>Seventh Outline LevelClick to edit Master text styles</a:t>
            </a:r>
            <a:endParaRPr/>
          </a:p>
          <a:p>
            <a:pPr lvl="1">
              <a:lnSpc>
                <a:spcPct val="100000"/>
              </a:lnSpc>
              <a:buSzPct val="25000"/>
              <a:buFont typeface="StarSymbol"/>
              <a:buChar char=""/>
            </a:pPr>
            <a:r>
              <a:rPr lang="en-US" sz="2000">
                <a:solidFill>
                  <a:srgbClr val="FFFFFF"/>
                </a:solidFill>
                <a:latin typeface="Calibri"/>
                <a:ea typeface="ＭＳ Ｐゴシック"/>
              </a:rPr>
              <a:t>Second level</a:t>
            </a:r>
            <a:endParaRPr/>
          </a:p>
          <a:p>
            <a:pPr lvl="2">
              <a:lnSpc>
                <a:spcPct val="100000"/>
              </a:lnSpc>
              <a:buSzPct val="25000"/>
              <a:buFont typeface="StarSymbol"/>
              <a:buChar char=""/>
            </a:pPr>
            <a:r>
              <a:rPr lang="en-US" sz="2400">
                <a:solidFill>
                  <a:srgbClr val="FFFFFF"/>
                </a:solidFill>
                <a:latin typeface="Calibri"/>
                <a:ea typeface="ＭＳ Ｐゴシック"/>
              </a:rPr>
              <a:t>Third level</a:t>
            </a:r>
            <a:endParaRPr/>
          </a:p>
          <a:p>
            <a:pPr lvl="3">
              <a:lnSpc>
                <a:spcPct val="100000"/>
              </a:lnSpc>
              <a:buSzPct val="25000"/>
              <a:buFont typeface="StarSymbol"/>
              <a:buChar char=""/>
            </a:pPr>
            <a:r>
              <a:rPr lang="en-US" sz="2000">
                <a:solidFill>
                  <a:srgbClr val="FFFFFF"/>
                </a:solidFill>
                <a:latin typeface="Calibri"/>
                <a:ea typeface="ＭＳ Ｐゴシック"/>
              </a:rPr>
              <a:t>Fourth level</a:t>
            </a:r>
            <a:endParaRPr/>
          </a:p>
          <a:p>
            <a:pPr lvl="4">
              <a:lnSpc>
                <a:spcPct val="100000"/>
              </a:lnSpc>
              <a:buSzPct val="25000"/>
              <a:buFont typeface="StarSymbol"/>
              <a:buChar char=""/>
            </a:pPr>
            <a:r>
              <a:rPr lang="en-US" sz="2000">
                <a:solidFill>
                  <a:srgbClr val="FFFFFF"/>
                </a:solidFill>
                <a:latin typeface="Calibri"/>
                <a:ea typeface="ＭＳ Ｐゴシック"/>
              </a:rPr>
              <a:t>Fifth level</a:t>
            </a:r>
            <a:endParaRPr/>
          </a:p>
        </p:txBody>
      </p:sp>
      <p:sp>
        <p:nvSpPr>
          <p:cNvPr id="3" name="PlaceHolder 4"/>
          <p:cNvSpPr>
            <a:spLocks noGrp="1"/>
          </p:cNvSpPr>
          <p:nvPr>
            <p:ph type="sldNum"/>
          </p:nvPr>
        </p:nvSpPr>
        <p:spPr>
          <a:xfrm>
            <a:off x="457200" y="5897520"/>
            <a:ext cx="364680" cy="182160"/>
          </a:xfrm>
          <a:prstGeom prst="rect">
            <a:avLst/>
          </a:prstGeom>
        </p:spPr>
        <p:txBody>
          <a:bodyPr lIns="90000" tIns="45000" rIns="90000" bIns="45000"/>
          <a:lstStyle/>
          <a:p>
            <a:pPr>
              <a:lnSpc>
                <a:spcPct val="100000"/>
              </a:lnSpc>
            </a:pPr>
            <a:fld id="{2B9A16A5-12D5-46ED-95FE-032FBD29C5AE}" type="slidenum">
              <a:rPr lang="en-US">
                <a:solidFill>
                  <a:srgbClr val="FFFFFF"/>
                </a:solidFill>
                <a:latin typeface="Arial"/>
                <a:ea typeface="ＭＳ Ｐゴシック"/>
              </a:rPr>
              <a:t>‹#›</a:t>
            </a:fld>
            <a:endParaRPr/>
          </a:p>
        </p:txBody>
      </p:sp>
      <p:sp>
        <p:nvSpPr>
          <p:cNvPr id="4" name="PlaceHolder 5"/>
          <p:cNvSpPr>
            <a:spLocks noGrp="1"/>
          </p:cNvSpPr>
          <p:nvPr>
            <p:ph type="ftr"/>
          </p:nvPr>
        </p:nvSpPr>
        <p:spPr>
          <a:xfrm>
            <a:off x="457200" y="6264360"/>
            <a:ext cx="2895120" cy="182160"/>
          </a:xfrm>
          <a:prstGeom prst="rect">
            <a:avLst/>
          </a:prstGeom>
        </p:spPr>
        <p:txBody>
          <a:bodyPr lIns="90000" tIns="45000" rIns="90000" bIns="45000"/>
          <a:lstStyle/>
          <a:p>
            <a:endParaRPr/>
          </a:p>
        </p:txBody>
      </p:sp>
      <p:pic>
        <p:nvPicPr>
          <p:cNvPr id="5" name="Picture 2"/>
          <p:cNvPicPr/>
          <p:nvPr/>
        </p:nvPicPr>
        <p:blipFill>
          <a:blip r:embed="rId14"/>
          <a:stretch>
            <a:fillRect/>
          </a:stretch>
        </p:blipFill>
        <p:spPr>
          <a:xfrm>
            <a:off x="8182080" y="5724360"/>
            <a:ext cx="961560" cy="1133280"/>
          </a:xfrm>
          <a:prstGeom prst="rect">
            <a:avLst/>
          </a:prstGeom>
        </p:spPr>
      </p:pic>
      <p:sp>
        <p:nvSpPr>
          <p:cNvPr id="6" name="CustomShape 6"/>
          <p:cNvSpPr/>
          <p:nvPr/>
        </p:nvSpPr>
        <p:spPr>
          <a:xfrm>
            <a:off x="0" y="0"/>
            <a:ext cx="9143640" cy="245520"/>
          </a:xfrm>
          <a:prstGeom prst="rect">
            <a:avLst/>
          </a:prstGeom>
          <a:solidFill>
            <a:srgbClr val="FF9933"/>
          </a:solidFill>
          <a:ln w="9360">
            <a:solidFill>
              <a:srgbClr val="FFFFFF"/>
            </a:solidFill>
            <a:round/>
          </a:ln>
        </p:spPr>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CustomShape 1"/>
          <p:cNvSpPr/>
          <p:nvPr/>
        </p:nvSpPr>
        <p:spPr>
          <a:xfrm>
            <a:off x="263520" y="1347840"/>
            <a:ext cx="8719920" cy="1919880"/>
          </a:xfrm>
          <a:prstGeom prst="rect">
            <a:avLst/>
          </a:prstGeom>
          <a:noFill/>
        </p:spPr>
        <p:txBody>
          <a:bodyPr lIns="90000" tIns="45000" rIns="90000" bIns="45000"/>
          <a:lstStyle/>
          <a:p>
            <a:pPr>
              <a:lnSpc>
                <a:spcPct val="100000"/>
              </a:lnSpc>
            </a:pPr>
            <a:r>
              <a:rPr lang="en-US" sz="2000" b="1">
                <a:solidFill>
                  <a:srgbClr val="0000CC"/>
                </a:solidFill>
                <a:latin typeface="Arial"/>
                <a:ea typeface="ＭＳ Ｐゴシック"/>
              </a:rPr>
              <a:t>Executive Summary:</a:t>
            </a:r>
            <a:endParaRPr/>
          </a:p>
          <a:p>
            <a:pPr>
              <a:lnSpc>
                <a:spcPct val="100000"/>
              </a:lnSpc>
            </a:pPr>
            <a:r>
              <a:rPr lang="en-US" sz="2000">
                <a:solidFill>
                  <a:srgbClr val="000000"/>
                </a:solidFill>
                <a:latin typeface="Arial"/>
                <a:ea typeface="ＭＳ Ｐゴシック"/>
              </a:rPr>
              <a:t>This proposal seeks to create the School of Life Sciences under the College of Science with three departments: Biochemistry and Biophysics, Microbiology, and Integrative Biology.</a:t>
            </a:r>
            <a:endParaRPr/>
          </a:p>
          <a:p>
            <a:pPr>
              <a:lnSpc>
                <a:spcPct val="100000"/>
              </a:lnSpc>
            </a:pPr>
            <a:endParaRPr/>
          </a:p>
          <a:p>
            <a:pPr>
              <a:lnSpc>
                <a:spcPct val="100000"/>
              </a:lnSpc>
            </a:pPr>
            <a:r>
              <a:rPr lang="en-US" sz="2000">
                <a:solidFill>
                  <a:srgbClr val="000000"/>
                </a:solidFill>
                <a:latin typeface="Arial"/>
                <a:ea typeface="ＭＳ Ｐゴシック"/>
              </a:rPr>
              <a:t>There are no changes in majors, degrees, or curricular structure.</a:t>
            </a:r>
            <a:endParaRPr/>
          </a:p>
        </p:txBody>
      </p:sp>
      <p:sp>
        <p:nvSpPr>
          <p:cNvPr id="42" name="CustomShape 2"/>
          <p:cNvSpPr/>
          <p:nvPr/>
        </p:nvSpPr>
        <p:spPr>
          <a:xfrm>
            <a:off x="0" y="403200"/>
            <a:ext cx="9143640" cy="685440"/>
          </a:xfrm>
          <a:prstGeom prst="rect">
            <a:avLst/>
          </a:prstGeom>
          <a:noFill/>
        </p:spPr>
        <p:txBody>
          <a:bodyPr lIns="90000" tIns="45000" rIns="90000" bIns="45000"/>
          <a:lstStyle/>
          <a:p>
            <a:pPr algn="ctr">
              <a:lnSpc>
                <a:spcPct val="100000"/>
              </a:lnSpc>
            </a:pPr>
            <a:r>
              <a:rPr lang="en-US" sz="2200" b="1">
                <a:solidFill>
                  <a:srgbClr val="000000"/>
                </a:solidFill>
                <a:latin typeface="Arial"/>
                <a:ea typeface="ＭＳ Ｐゴシック"/>
              </a:rPr>
              <a:t>Merge a Department/School with another Department/School (School of Life Sciences)</a:t>
            </a:r>
            <a:endParaRPr/>
          </a:p>
        </p:txBody>
      </p:sp>
      <p:sp>
        <p:nvSpPr>
          <p:cNvPr id="43" name="CustomShape 3"/>
          <p:cNvSpPr/>
          <p:nvPr/>
        </p:nvSpPr>
        <p:spPr>
          <a:xfrm>
            <a:off x="263520" y="3924720"/>
            <a:ext cx="8695080" cy="1005120"/>
          </a:xfrm>
          <a:prstGeom prst="rect">
            <a:avLst/>
          </a:prstGeom>
          <a:noFill/>
        </p:spPr>
        <p:txBody>
          <a:bodyPr lIns="90000" tIns="45000" rIns="90000" bIns="45000"/>
          <a:lstStyle/>
          <a:p>
            <a:pPr>
              <a:lnSpc>
                <a:spcPct val="100000"/>
              </a:lnSpc>
            </a:pPr>
            <a:r>
              <a:rPr lang="en-US" sz="2000" b="1">
                <a:solidFill>
                  <a:srgbClr val="0000CC"/>
                </a:solidFill>
                <a:latin typeface="Arial"/>
                <a:ea typeface="ＭＳ Ｐゴシック"/>
              </a:rPr>
              <a:t>Rationale: </a:t>
            </a:r>
            <a:r>
              <a:rPr lang="en-US" sz="2000">
                <a:solidFill>
                  <a:srgbClr val="000000"/>
                </a:solidFill>
                <a:latin typeface="Arial"/>
                <a:ea typeface="ＭＳ Ｐゴシック"/>
              </a:rPr>
              <a:t>This is consistent with other creation of Schools within Colleges at OSU.  The COS feels that this is necessary to create a structure to better manage their operation.</a:t>
            </a:r>
            <a:endParaRPr/>
          </a:p>
        </p:txBody>
      </p:sp>
      <p:sp>
        <p:nvSpPr>
          <p:cNvPr id="44" name="CustomShape 4"/>
          <p:cNvSpPr/>
          <p:nvPr/>
        </p:nvSpPr>
        <p:spPr>
          <a:xfrm>
            <a:off x="263520" y="5178240"/>
            <a:ext cx="8695080" cy="700200"/>
          </a:xfrm>
          <a:prstGeom prst="rect">
            <a:avLst/>
          </a:prstGeom>
          <a:noFill/>
        </p:spPr>
        <p:txBody>
          <a:bodyPr lIns="90000" tIns="45000" rIns="90000" bIns="45000"/>
          <a:lstStyle/>
          <a:p>
            <a:pPr>
              <a:lnSpc>
                <a:spcPct val="100000"/>
              </a:lnSpc>
            </a:pPr>
            <a:r>
              <a:rPr lang="en-US" sz="2000" b="1">
                <a:solidFill>
                  <a:srgbClr val="0000CC"/>
                </a:solidFill>
                <a:latin typeface="Arial"/>
                <a:ea typeface="ＭＳ Ｐゴシック"/>
              </a:rPr>
              <a:t>Impacts to Students: </a:t>
            </a:r>
            <a:r>
              <a:rPr lang="en-US" sz="2000">
                <a:solidFill>
                  <a:srgbClr val="000000"/>
                </a:solidFill>
                <a:latin typeface="Arial"/>
                <a:ea typeface="ＭＳ Ｐゴシック"/>
              </a:rPr>
              <a:t>The name change will not affect majors, degrees, or course offerings.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Picture 3"/>
          <p:cNvPicPr/>
          <p:nvPr/>
        </p:nvPicPr>
        <p:blipFill>
          <a:blip r:embed="rId2"/>
          <a:stretch>
            <a:fillRect/>
          </a:stretch>
        </p:blipFill>
        <p:spPr>
          <a:xfrm>
            <a:off x="173520" y="1500840"/>
            <a:ext cx="4316040" cy="2382480"/>
          </a:xfrm>
          <a:prstGeom prst="rect">
            <a:avLst/>
          </a:prstGeom>
          <a:ln w="9360">
            <a:solidFill>
              <a:srgbClr val="000000"/>
            </a:solidFill>
            <a:miter/>
          </a:ln>
        </p:spPr>
      </p:pic>
      <p:pic>
        <p:nvPicPr>
          <p:cNvPr id="46" name="Picture 4"/>
          <p:cNvPicPr/>
          <p:nvPr/>
        </p:nvPicPr>
        <p:blipFill>
          <a:blip r:embed="rId3"/>
          <a:stretch>
            <a:fillRect/>
          </a:stretch>
        </p:blipFill>
        <p:spPr>
          <a:xfrm>
            <a:off x="4648320" y="1523880"/>
            <a:ext cx="4448520" cy="3769200"/>
          </a:xfrm>
          <a:prstGeom prst="rect">
            <a:avLst/>
          </a:prstGeom>
          <a:ln w="9360">
            <a:solidFill>
              <a:srgbClr val="000000"/>
            </a:solidFill>
            <a:miter/>
          </a:ln>
        </p:spPr>
      </p:pic>
      <p:sp>
        <p:nvSpPr>
          <p:cNvPr id="47" name="CustomShape 1"/>
          <p:cNvSpPr/>
          <p:nvPr/>
        </p:nvSpPr>
        <p:spPr>
          <a:xfrm>
            <a:off x="173520" y="5024880"/>
            <a:ext cx="4829760" cy="1095480"/>
          </a:xfrm>
          <a:prstGeom prst="rect">
            <a:avLst/>
          </a:prstGeom>
          <a:solidFill>
            <a:srgbClr val="FFFFFF"/>
          </a:solidFill>
          <a:ln>
            <a:solidFill>
              <a:srgbClr val="000000"/>
            </a:solidFill>
          </a:ln>
        </p:spPr>
        <p:txBody>
          <a:bodyPr lIns="90000" tIns="45000" rIns="90000" bIns="45000"/>
          <a:lstStyle/>
          <a:p>
            <a:pPr>
              <a:lnSpc>
                <a:spcPct val="100000"/>
              </a:lnSpc>
            </a:pPr>
            <a:r>
              <a:rPr lang="en-US" sz="2400">
                <a:solidFill>
                  <a:srgbClr val="000000"/>
                </a:solidFill>
                <a:latin typeface="Arial"/>
                <a:ea typeface="ＭＳ Ｐゴシック"/>
              </a:rPr>
              <a:t>*</a:t>
            </a:r>
            <a:r>
              <a:rPr lang="en-US" sz="1400">
                <a:solidFill>
                  <a:srgbClr val="000000"/>
                </a:solidFill>
                <a:latin typeface="Arial"/>
                <a:ea typeface="ＭＳ Ｐゴシック"/>
              </a:rPr>
              <a:t> The Curriculum Committee will coordinate and review curricular changes in the SLS.  It will be composed of two representatives from each department and two from the Department of Botany and Plant Pathology (in the CAS). </a:t>
            </a:r>
            <a:endParaRPr/>
          </a:p>
        </p:txBody>
      </p:sp>
      <p:sp>
        <p:nvSpPr>
          <p:cNvPr id="48" name="CustomShape 2"/>
          <p:cNvSpPr/>
          <p:nvPr/>
        </p:nvSpPr>
        <p:spPr>
          <a:xfrm>
            <a:off x="1551240" y="1089000"/>
            <a:ext cx="1468800" cy="364680"/>
          </a:xfrm>
          <a:prstGeom prst="rect">
            <a:avLst/>
          </a:prstGeom>
          <a:noFill/>
        </p:spPr>
        <p:txBody>
          <a:bodyPr lIns="90000" tIns="45000" rIns="90000" bIns="45000"/>
          <a:lstStyle/>
          <a:p>
            <a:pPr algn="ctr">
              <a:lnSpc>
                <a:spcPct val="100000"/>
              </a:lnSpc>
            </a:pPr>
            <a:r>
              <a:rPr lang="en-US">
                <a:solidFill>
                  <a:srgbClr val="000000"/>
                </a:solidFill>
                <a:latin typeface="Arial"/>
                <a:ea typeface="ＭＳ Ｐゴシック"/>
              </a:rPr>
              <a:t>Before:</a:t>
            </a:r>
            <a:endParaRPr/>
          </a:p>
        </p:txBody>
      </p:sp>
      <p:sp>
        <p:nvSpPr>
          <p:cNvPr id="49" name="CustomShape 3"/>
          <p:cNvSpPr/>
          <p:nvPr/>
        </p:nvSpPr>
        <p:spPr>
          <a:xfrm>
            <a:off x="5928120" y="1089000"/>
            <a:ext cx="1468800" cy="364680"/>
          </a:xfrm>
          <a:prstGeom prst="rect">
            <a:avLst/>
          </a:prstGeom>
          <a:noFill/>
        </p:spPr>
        <p:txBody>
          <a:bodyPr lIns="90000" tIns="45000" rIns="90000" bIns="45000"/>
          <a:lstStyle/>
          <a:p>
            <a:pPr algn="ctr">
              <a:lnSpc>
                <a:spcPct val="100000"/>
              </a:lnSpc>
            </a:pPr>
            <a:r>
              <a:rPr lang="en-US">
                <a:solidFill>
                  <a:srgbClr val="000000"/>
                </a:solidFill>
                <a:latin typeface="Arial"/>
                <a:ea typeface="ＭＳ Ｐゴシック"/>
              </a:rPr>
              <a:t>After:</a:t>
            </a:r>
            <a:endParaRPr/>
          </a:p>
        </p:txBody>
      </p:sp>
      <p:sp>
        <p:nvSpPr>
          <p:cNvPr id="50" name="CustomShape 4"/>
          <p:cNvSpPr/>
          <p:nvPr/>
        </p:nvSpPr>
        <p:spPr>
          <a:xfrm>
            <a:off x="7690320" y="2743200"/>
            <a:ext cx="605880" cy="364680"/>
          </a:xfrm>
          <a:prstGeom prst="rect">
            <a:avLst/>
          </a:prstGeom>
          <a:noFill/>
        </p:spPr>
        <p:txBody>
          <a:bodyPr lIns="90000" tIns="45000" rIns="90000" bIns="45000"/>
          <a:lstStyle/>
          <a:p>
            <a:pPr>
              <a:lnSpc>
                <a:spcPct val="100000"/>
              </a:lnSpc>
            </a:pPr>
            <a:r>
              <a:rPr lang="en-US">
                <a:solidFill>
                  <a:srgbClr val="000000"/>
                </a:solidFill>
                <a:latin typeface="Arial"/>
                <a:ea typeface="ＭＳ Ｐゴシック"/>
              </a:rPr>
              <a:t>**</a:t>
            </a:r>
            <a:endParaRPr/>
          </a:p>
        </p:txBody>
      </p:sp>
      <p:sp>
        <p:nvSpPr>
          <p:cNvPr id="51" name="CustomShape 5"/>
          <p:cNvSpPr/>
          <p:nvPr/>
        </p:nvSpPr>
        <p:spPr>
          <a:xfrm>
            <a:off x="7924680" y="3352680"/>
            <a:ext cx="605880" cy="364680"/>
          </a:xfrm>
          <a:prstGeom prst="rect">
            <a:avLst/>
          </a:prstGeom>
          <a:noFill/>
        </p:spPr>
        <p:txBody>
          <a:bodyPr lIns="90000" tIns="45000" rIns="90000" bIns="45000"/>
          <a:lstStyle/>
          <a:p>
            <a:pPr>
              <a:lnSpc>
                <a:spcPct val="100000"/>
              </a:lnSpc>
            </a:pPr>
            <a:r>
              <a:rPr lang="en-US">
                <a:solidFill>
                  <a:srgbClr val="000000"/>
                </a:solidFill>
                <a:latin typeface="Arial"/>
                <a:ea typeface="ＭＳ Ｐゴシック"/>
              </a:rPr>
              <a:t>*</a:t>
            </a:r>
            <a:endParaRPr/>
          </a:p>
        </p:txBody>
      </p:sp>
      <p:sp>
        <p:nvSpPr>
          <p:cNvPr id="52" name="CustomShape 6"/>
          <p:cNvSpPr/>
          <p:nvPr/>
        </p:nvSpPr>
        <p:spPr>
          <a:xfrm>
            <a:off x="173520" y="4240080"/>
            <a:ext cx="5405040" cy="456120"/>
          </a:xfrm>
          <a:prstGeom prst="rect">
            <a:avLst/>
          </a:prstGeom>
          <a:solidFill>
            <a:srgbClr val="FFFFFF"/>
          </a:solidFill>
          <a:ln>
            <a:solidFill>
              <a:srgbClr val="000000"/>
            </a:solidFill>
          </a:ln>
        </p:spPr>
        <p:txBody>
          <a:bodyPr lIns="90000" tIns="45000" rIns="90000" bIns="45000"/>
          <a:lstStyle/>
          <a:p>
            <a:pPr>
              <a:lnSpc>
                <a:spcPct val="100000"/>
              </a:lnSpc>
            </a:pPr>
            <a:r>
              <a:rPr lang="en-US" sz="2400">
                <a:solidFill>
                  <a:srgbClr val="000000"/>
                </a:solidFill>
                <a:latin typeface="Arial"/>
                <a:ea typeface="ＭＳ Ｐゴシック"/>
              </a:rPr>
              <a:t>**</a:t>
            </a:r>
            <a:r>
              <a:rPr lang="en-US" sz="1400">
                <a:solidFill>
                  <a:srgbClr val="000000"/>
                </a:solidFill>
                <a:latin typeface="Arial"/>
                <a:ea typeface="ＭＳ Ｐゴシック"/>
              </a:rPr>
              <a:t> The School Director position will be rotated among the chairs.</a:t>
            </a:r>
            <a:endParaRPr/>
          </a:p>
        </p:txBody>
      </p:sp>
      <p:sp>
        <p:nvSpPr>
          <p:cNvPr id="53" name="CustomShape 7"/>
          <p:cNvSpPr/>
          <p:nvPr/>
        </p:nvSpPr>
        <p:spPr>
          <a:xfrm>
            <a:off x="0" y="403200"/>
            <a:ext cx="9143640" cy="685440"/>
          </a:xfrm>
          <a:prstGeom prst="rect">
            <a:avLst/>
          </a:prstGeom>
          <a:noFill/>
        </p:spPr>
        <p:txBody>
          <a:bodyPr lIns="90000" tIns="45000" rIns="90000" bIns="45000"/>
          <a:lstStyle/>
          <a:p>
            <a:pPr algn="ctr">
              <a:lnSpc>
                <a:spcPct val="100000"/>
              </a:lnSpc>
            </a:pPr>
            <a:r>
              <a:rPr lang="en-US" sz="2200" b="1">
                <a:solidFill>
                  <a:srgbClr val="000000"/>
                </a:solidFill>
                <a:latin typeface="Arial"/>
                <a:ea typeface="ＭＳ Ｐゴシック"/>
              </a:rPr>
              <a:t>Merge a Department/School with another Department/School (School of Life Sciences)</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TextShape 1"/>
          <p:cNvSpPr txBox="1"/>
          <p:nvPr/>
        </p:nvSpPr>
        <p:spPr>
          <a:xfrm>
            <a:off x="457200" y="594360"/>
            <a:ext cx="8229240" cy="685440"/>
          </a:xfrm>
          <a:prstGeom prst="rect">
            <a:avLst/>
          </a:prstGeom>
        </p:spPr>
        <p:txBody>
          <a:bodyPr wrap="none" lIns="0" tIns="0" rIns="0" bIns="0" anchor="ctr"/>
          <a:lstStyle/>
          <a:p>
            <a:r>
              <a:rPr lang="en-US" sz="2400">
                <a:solidFill>
                  <a:srgbClr val="000000"/>
                </a:solidFill>
              </a:rPr>
              <a:t>Senate Leadership (President + EC) Action Since June</a:t>
            </a:r>
            <a:endParaRPr/>
          </a:p>
        </p:txBody>
      </p:sp>
      <p:sp>
        <p:nvSpPr>
          <p:cNvPr id="55" name="TextShape 2"/>
          <p:cNvSpPr txBox="1"/>
          <p:nvPr/>
        </p:nvSpPr>
        <p:spPr>
          <a:xfrm>
            <a:off x="457200" y="1279800"/>
            <a:ext cx="8229240" cy="4435200"/>
          </a:xfrm>
          <a:prstGeom prst="rect">
            <a:avLst/>
          </a:prstGeom>
        </p:spPr>
        <p:txBody>
          <a:bodyPr wrap="none" lIns="0" tIns="0" rIns="0" bIns="0" anchor="ctr"/>
          <a:lstStyle/>
          <a:p>
            <a:pPr>
              <a:lnSpc>
                <a:spcPct val="110000"/>
              </a:lnSpc>
              <a:buSzPct val="25000"/>
            </a:pPr>
            <a:r>
              <a:rPr lang="en-US" sz="2400" dirty="0">
                <a:solidFill>
                  <a:srgbClr val="0000FF"/>
                </a:solidFill>
              </a:rPr>
              <a:t>June 13:</a:t>
            </a:r>
            <a:r>
              <a:rPr lang="en-US" sz="2400" dirty="0"/>
              <a:t>  Senate postpones further discussion and action to </a:t>
            </a:r>
            <a:endParaRPr lang="en-US" sz="2400" dirty="0" smtClean="0"/>
          </a:p>
          <a:p>
            <a:pPr>
              <a:lnSpc>
                <a:spcPct val="110000"/>
              </a:lnSpc>
              <a:buSzPct val="25000"/>
            </a:pPr>
            <a:r>
              <a:rPr lang="en-US" sz="2400" dirty="0" smtClean="0"/>
              <a:t>                October </a:t>
            </a:r>
            <a:r>
              <a:rPr lang="en-US" sz="2400" dirty="0"/>
              <a:t>10 Senate meeting</a:t>
            </a:r>
            <a:endParaRPr dirty="0"/>
          </a:p>
          <a:p>
            <a:pPr>
              <a:lnSpc>
                <a:spcPct val="110000"/>
              </a:lnSpc>
              <a:buSzPct val="25000"/>
            </a:pPr>
            <a:r>
              <a:rPr lang="en-US" sz="2400" dirty="0">
                <a:solidFill>
                  <a:srgbClr val="0000FF"/>
                </a:solidFill>
              </a:rPr>
              <a:t>June 13-27:</a:t>
            </a:r>
            <a:r>
              <a:rPr lang="en-US" sz="2400" dirty="0"/>
              <a:t>  Consultation with originators, deans, other </a:t>
            </a:r>
            <a:endParaRPr lang="en-US" sz="2400" dirty="0" smtClean="0"/>
          </a:p>
          <a:p>
            <a:pPr>
              <a:lnSpc>
                <a:spcPct val="110000"/>
              </a:lnSpc>
              <a:buSzPct val="25000"/>
            </a:pPr>
            <a:r>
              <a:rPr lang="en-US" sz="2400" dirty="0" smtClean="0"/>
              <a:t>                interested </a:t>
            </a:r>
            <a:r>
              <a:rPr lang="en-US" sz="2400" dirty="0"/>
              <a:t>parties</a:t>
            </a:r>
            <a:endParaRPr dirty="0"/>
          </a:p>
          <a:p>
            <a:pPr>
              <a:lnSpc>
                <a:spcPct val="110000"/>
              </a:lnSpc>
              <a:buSzPct val="25000"/>
            </a:pPr>
            <a:r>
              <a:rPr lang="en-US" sz="2400" dirty="0">
                <a:solidFill>
                  <a:srgbClr val="0000FF"/>
                </a:solidFill>
              </a:rPr>
              <a:t>June 28:</a:t>
            </a:r>
            <a:r>
              <a:rPr lang="en-US" sz="2400" dirty="0"/>
              <a:t>  Request for Input distributed</a:t>
            </a:r>
            <a:endParaRPr dirty="0"/>
          </a:p>
          <a:p>
            <a:pPr>
              <a:lnSpc>
                <a:spcPct val="110000"/>
              </a:lnSpc>
              <a:buSzPct val="25000"/>
            </a:pPr>
            <a:r>
              <a:rPr lang="en-US" sz="2400" dirty="0">
                <a:solidFill>
                  <a:srgbClr val="0000FF"/>
                </a:solidFill>
              </a:rPr>
              <a:t>October 1:</a:t>
            </a:r>
            <a:r>
              <a:rPr lang="en-US" sz="2400" dirty="0"/>
              <a:t>  Deadline for Receipt</a:t>
            </a:r>
            <a:endParaRPr dirty="0"/>
          </a:p>
          <a:p>
            <a:pPr>
              <a:lnSpc>
                <a:spcPct val="110000"/>
              </a:lnSpc>
              <a:buSzPct val="25000"/>
            </a:pPr>
            <a:r>
              <a:rPr lang="en-US" sz="2400" dirty="0">
                <a:solidFill>
                  <a:srgbClr val="0000FF"/>
                </a:solidFill>
              </a:rPr>
              <a:t>October 2:</a:t>
            </a:r>
            <a:r>
              <a:rPr lang="en-US" sz="2400" dirty="0"/>
              <a:t>  All senators receive compiled feedback, plus </a:t>
            </a:r>
            <a:endParaRPr lang="en-US" sz="2400" dirty="0" smtClean="0"/>
          </a:p>
          <a:p>
            <a:pPr>
              <a:lnSpc>
                <a:spcPct val="110000"/>
              </a:lnSpc>
              <a:buSzPct val="25000"/>
            </a:pPr>
            <a:r>
              <a:rPr lang="en-US" sz="2400" dirty="0" smtClean="0"/>
              <a:t>               originators</a:t>
            </a:r>
            <a:r>
              <a:rPr lang="en-US" sz="2400" dirty="0"/>
              <a:t>’ response to input</a:t>
            </a:r>
            <a:endParaRPr dirty="0"/>
          </a:p>
          <a:p>
            <a:pPr>
              <a:lnSpc>
                <a:spcPct val="110000"/>
              </a:lnSpc>
              <a:buSzPct val="25000"/>
            </a:pPr>
            <a:r>
              <a:rPr lang="en-US" sz="2400" dirty="0">
                <a:solidFill>
                  <a:srgbClr val="0000FF"/>
                </a:solidFill>
              </a:rPr>
              <a:t>October 1-8:</a:t>
            </a:r>
            <a:r>
              <a:rPr lang="en-US" sz="2400" dirty="0"/>
              <a:t>  Consultation with originators, deans, other </a:t>
            </a:r>
            <a:endParaRPr lang="en-US" sz="2400" dirty="0" smtClean="0"/>
          </a:p>
          <a:p>
            <a:pPr>
              <a:lnSpc>
                <a:spcPct val="110000"/>
              </a:lnSpc>
              <a:buSzPct val="25000"/>
            </a:pPr>
            <a:r>
              <a:rPr lang="en-US" sz="2400" dirty="0" smtClean="0"/>
              <a:t>               interested </a:t>
            </a:r>
            <a:r>
              <a:rPr lang="en-US" sz="2400" dirty="0"/>
              <a:t>parties</a:t>
            </a:r>
            <a:endParaRPr dirty="0"/>
          </a:p>
          <a:p>
            <a:pPr>
              <a:lnSpc>
                <a:spcPct val="110000"/>
              </a:lnSpc>
              <a:buSzPct val="25000"/>
            </a:pPr>
            <a:r>
              <a:rPr lang="en-US" sz="2400" dirty="0">
                <a:solidFill>
                  <a:srgbClr val="0000FF"/>
                </a:solidFill>
              </a:rPr>
              <a:t>October 10:</a:t>
            </a:r>
            <a:r>
              <a:rPr lang="en-US" sz="2400" dirty="0"/>
              <a:t>  Senate returns to consideration &amp; action</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265</Words>
  <Application>Microsoft Office PowerPoint</Application>
  <PresentationFormat>On-screen Show (4:3)</PresentationFormat>
  <Paragraphs>26</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Nunnemaker, Vickie L</dc:creator>
  <cp:lastModifiedBy>Support</cp:lastModifiedBy>
  <cp:revision>5</cp:revision>
  <dcterms:modified xsi:type="dcterms:W3CDTF">2013-10-10T18:33:41Z</dcterms:modified>
</cp:coreProperties>
</file>