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6" r:id="rId2"/>
    <p:sldId id="263" r:id="rId3"/>
    <p:sldId id="267" r:id="rId4"/>
    <p:sldId id="269" r:id="rId5"/>
    <p:sldId id="271" r:id="rId6"/>
    <p:sldId id="268" r:id="rId7"/>
    <p:sldId id="272" r:id="rId8"/>
    <p:sldId id="270" r:id="rId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Palatino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Palatino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Palatino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Palatino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0E0C0A"/>
    <a:srgbClr val="FF9900"/>
    <a:srgbClr val="FCFFFF"/>
    <a:srgbClr val="C6C0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 snapToObjects="1">
      <p:cViewPr>
        <p:scale>
          <a:sx n="74" d="100"/>
          <a:sy n="74" d="100"/>
        </p:scale>
        <p:origin x="-67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Benefits%20Presentation%20-%204-15-13\OE%20Summary%2020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Open Enrollment PY 2014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3856228951417371"/>
          <c:y val="0.11590911473839363"/>
          <c:w val="0.83481944067336411"/>
          <c:h val="0.7963058410236345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 sz="1400" b="1">
                    <a:solidFill>
                      <a:schemeClr val="tx1">
                        <a:lumMod val="50000"/>
                      </a:schemeClr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Sheet1!$K$29:$K$36</c:f>
              <c:numCache>
                <c:formatCode>mm/dd</c:formatCode>
                <c:ptCount val="8"/>
                <c:pt idx="1">
                  <c:v>41547</c:v>
                </c:pt>
                <c:pt idx="2">
                  <c:v>41556</c:v>
                </c:pt>
                <c:pt idx="3">
                  <c:v>41557</c:v>
                </c:pt>
                <c:pt idx="4">
                  <c:v>41561</c:v>
                </c:pt>
                <c:pt idx="5">
                  <c:v>41568</c:v>
                </c:pt>
                <c:pt idx="6">
                  <c:v>41575</c:v>
                </c:pt>
                <c:pt idx="7">
                  <c:v>41578</c:v>
                </c:pt>
              </c:numCache>
            </c:numRef>
          </c:cat>
          <c:val>
            <c:numRef>
              <c:f>Sheet1!$L$29:$L$36</c:f>
              <c:numCache>
                <c:formatCode>General</c:formatCode>
                <c:ptCount val="8"/>
                <c:pt idx="1">
                  <c:v>1599</c:v>
                </c:pt>
                <c:pt idx="2">
                  <c:v>2442</c:v>
                </c:pt>
                <c:pt idx="3">
                  <c:v>2608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8177408"/>
        <c:axId val="98180096"/>
      </c:barChart>
      <c:catAx>
        <c:axId val="98177408"/>
        <c:scaling>
          <c:orientation val="minMax"/>
        </c:scaling>
        <c:delete val="0"/>
        <c:axPos val="b"/>
        <c:numFmt formatCode="mm/dd" sourceLinked="0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98180096"/>
        <c:crosses val="autoZero"/>
        <c:auto val="0"/>
        <c:lblAlgn val="ctr"/>
        <c:lblOffset val="100"/>
        <c:noMultiLvlLbl val="0"/>
      </c:catAx>
      <c:valAx>
        <c:axId val="98180096"/>
        <c:scaling>
          <c:orientation val="minMax"/>
          <c:max val="4727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# Enrolled</a:t>
                </a:r>
              </a:p>
            </c:rich>
          </c:tx>
          <c:layout>
            <c:manualLayout>
              <c:xMode val="edge"/>
              <c:yMode val="edge"/>
              <c:x val="1.4084504438929349E-2"/>
              <c:y val="0.37201415040511243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9817740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AB042B8-BBF2-4055-9F76-B969EAF50FD5}" type="datetimeFigureOut">
              <a:rPr lang="en-US" altLang="en-US"/>
              <a:pPr/>
              <a:t>10/10/2013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6695C81-C502-48B3-8FFE-20C51105223D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511848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7BF5F92-2977-47B1-8DCC-39F38150BA7F}" type="datetimeFigureOut">
              <a:rPr lang="en-US" altLang="en-US"/>
              <a:pPr/>
              <a:t>10/10/2013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2B86CC40-D45D-47EB-8DA3-6976D7BA1CB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45074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227013"/>
            <a:ext cx="9144000" cy="3201987"/>
          </a:xfrm>
          <a:prstGeom prst="rect">
            <a:avLst/>
          </a:prstGeom>
          <a:solidFill>
            <a:srgbClr val="F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9pPr>
          </a:lstStyle>
          <a:p>
            <a:pPr defTabSz="914400" eaLnBrk="0" hangingPunct="0"/>
            <a:endParaRPr lang="en-US" altLang="en-US" sz="2400" dirty="0">
              <a:solidFill>
                <a:srgbClr val="999999"/>
              </a:solidFill>
              <a:latin typeface="Arial" pitchFamily="34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0" y="3429000"/>
            <a:ext cx="9144000" cy="3429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9pPr>
          </a:lstStyle>
          <a:p>
            <a:pPr defTabSz="914400" eaLnBrk="0" hangingPunct="0"/>
            <a:endParaRPr lang="en-US" altLang="en-US" sz="2400" dirty="0">
              <a:solidFill>
                <a:srgbClr val="999999"/>
              </a:solidFill>
              <a:latin typeface="Arial" pitchFamily="34" charset="0"/>
            </a:endParaRPr>
          </a:p>
        </p:txBody>
      </p:sp>
      <p:pic>
        <p:nvPicPr>
          <p:cNvPr id="6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0"/>
            <a:ext cx="1298575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828800"/>
            <a:ext cx="8229600" cy="1371600"/>
          </a:xfrm>
        </p:spPr>
        <p:txBody>
          <a:bodyPr/>
          <a:lstStyle>
            <a:lvl1pPr algn="l">
              <a:defRPr sz="36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229600" cy="1828800"/>
          </a:xfrm>
        </p:spPr>
        <p:txBody>
          <a:bodyPr/>
          <a:lstStyle>
            <a:lvl1pPr marL="0" indent="0" algn="l">
              <a:buFont typeface="Times" pitchFamily="-96" charset="0"/>
              <a:buNone/>
              <a:defRPr sz="2400">
                <a:solidFill>
                  <a:schemeClr val="bg2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019876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w/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4114800" cy="4343400"/>
          </a:xfrm>
        </p:spPr>
        <p:txBody>
          <a:bodyPr/>
          <a:lstStyle>
            <a:lvl1pPr marL="457200" indent="-457200">
              <a:buFont typeface="+mj-lt"/>
              <a:buAutoNum type="arabicPeriod"/>
              <a:defRPr sz="2400"/>
            </a:lvl1pPr>
            <a:lvl2pPr marL="682625" indent="-230188">
              <a:buFont typeface="Arial"/>
              <a:buChar char="•"/>
              <a:defRPr sz="2000"/>
            </a:lvl2pPr>
            <a:lvl3pPr marL="920750" indent="-228600">
              <a:buFont typeface="Arial"/>
              <a:buChar char="•"/>
              <a:defRPr/>
            </a:lvl3pPr>
            <a:lvl4pPr marL="1138238" indent="-228600">
              <a:defRPr/>
            </a:lvl4pPr>
            <a:lvl5pPr marL="1377950" indent="-228600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4800600" y="1371600"/>
            <a:ext cx="3886200" cy="4343400"/>
          </a:xfrm>
        </p:spPr>
        <p:txBody>
          <a:bodyPr>
            <a:normAutofit/>
          </a:bodyPr>
          <a:lstStyle/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FC269288-97B6-49FC-B86D-DFE7C6029E8F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9B66BA-6941-4BE6-A501-00E8EB74B3CB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715397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no bullets and thumbna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5486400" cy="4343400"/>
          </a:xfrm>
        </p:spPr>
        <p:txBody>
          <a:bodyPr/>
          <a:lstStyle>
            <a:lvl1pPr marL="0" algn="l">
              <a:buFontTx/>
              <a:buNone/>
              <a:defRPr sz="2400"/>
            </a:lvl1pPr>
            <a:lvl2pPr marL="0">
              <a:buFontTx/>
              <a:buNone/>
              <a:defRPr sz="2000"/>
            </a:lvl2pPr>
            <a:lvl3pPr marL="0">
              <a:buFontTx/>
              <a:buNone/>
              <a:defRPr/>
            </a:lvl3pPr>
            <a:lvl4pPr marL="0">
              <a:buFontTx/>
              <a:buNone/>
              <a:defRPr/>
            </a:lvl4pPr>
            <a:lvl5pPr marL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6172200" y="1371600"/>
            <a:ext cx="2514600" cy="2057400"/>
          </a:xfrm>
        </p:spPr>
        <p:txBody>
          <a:bodyPr>
            <a:normAutofit/>
          </a:bodyPr>
          <a:lstStyle/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6172200" y="3657600"/>
            <a:ext cx="2514600" cy="2057400"/>
          </a:xfrm>
        </p:spPr>
        <p:txBody>
          <a:bodyPr>
            <a:normAutofit/>
          </a:bodyPr>
          <a:lstStyle/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4C2960AB-CF2B-453E-8E05-3615FE80947B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BFEEB16C-8B8C-443B-A530-2E429DD707AB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1" name="Footer Placeholder 1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093673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w/number and thumbna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5486400" cy="4343400"/>
          </a:xfrm>
        </p:spPr>
        <p:txBody>
          <a:bodyPr/>
          <a:lstStyle>
            <a:lvl1pPr marL="457200" indent="-457200">
              <a:buFont typeface="+mj-lt"/>
              <a:buAutoNum type="arabicPeriod"/>
              <a:defRPr sz="2400"/>
            </a:lvl1pPr>
            <a:lvl2pPr marL="682625" indent="-230188">
              <a:buFont typeface="Arial"/>
              <a:buChar char="•"/>
              <a:defRPr sz="2000"/>
            </a:lvl2pPr>
            <a:lvl3pPr marL="920750" indent="-228600">
              <a:buFont typeface="Arial"/>
              <a:buChar char="•"/>
              <a:defRPr/>
            </a:lvl3pPr>
            <a:lvl4pPr marL="1138238" indent="-228600">
              <a:defRPr/>
            </a:lvl4pPr>
            <a:lvl5pPr marL="1377950" indent="-228600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6172200" y="1371600"/>
            <a:ext cx="2514600" cy="2057400"/>
          </a:xfrm>
        </p:spPr>
        <p:txBody>
          <a:bodyPr>
            <a:normAutofit/>
          </a:bodyPr>
          <a:lstStyle/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6172200" y="3657600"/>
            <a:ext cx="2514600" cy="2057400"/>
          </a:xfrm>
        </p:spPr>
        <p:txBody>
          <a:bodyPr>
            <a:normAutofit/>
          </a:bodyPr>
          <a:lstStyle/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DB327DA-B6B2-40DC-8E95-94E5E0711277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DE7A7D70-880F-40E8-9F93-96A8B2CAB89F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1" name="Footer Placeholder 1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92625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/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4005072" cy="4343400"/>
          </a:xfrm>
        </p:spPr>
        <p:txBody>
          <a:bodyPr/>
          <a:lstStyle>
            <a:lvl1pPr marL="228600" indent="-228600">
              <a:buFont typeface="Arial"/>
              <a:buChar char="•"/>
              <a:defRPr sz="2400"/>
            </a:lvl1pPr>
            <a:lvl2pPr marL="457200" indent="-228600">
              <a:buFont typeface="Arial"/>
              <a:buChar char="•"/>
              <a:defRPr sz="2000"/>
            </a:lvl2pPr>
            <a:lvl3pPr marL="685800" indent="-228600">
              <a:buFont typeface="Arial"/>
              <a:buChar char="•"/>
              <a:defRPr/>
            </a:lvl3pPr>
            <a:lvl4pPr marL="914400" indent="-228600">
              <a:buFont typeface="Arial"/>
              <a:buChar char="•"/>
              <a:defRPr/>
            </a:lvl4pPr>
            <a:lvl5pPr marL="1143000" indent="-228600">
              <a:buFont typeface="Arial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690872" y="1371600"/>
            <a:ext cx="4005072" cy="4343400"/>
          </a:xfrm>
        </p:spPr>
        <p:txBody>
          <a:bodyPr/>
          <a:lstStyle>
            <a:lvl1pPr marL="228600" indent="-228600">
              <a:buFont typeface="Arial"/>
              <a:buChar char="•"/>
              <a:defRPr sz="2400"/>
            </a:lvl1pPr>
            <a:lvl2pPr marL="457200" indent="-228600">
              <a:buFont typeface="Arial"/>
              <a:buChar char="•"/>
              <a:defRPr sz="2000"/>
            </a:lvl2pPr>
            <a:lvl3pPr marL="685800" indent="-228600">
              <a:buFont typeface="Arial"/>
              <a:buChar char="•"/>
              <a:defRPr/>
            </a:lvl3pPr>
            <a:lvl4pPr marL="914400" indent="-228600">
              <a:buFont typeface="Arial"/>
              <a:buChar char="•"/>
              <a:defRPr/>
            </a:lvl4pPr>
            <a:lvl5pPr marL="1143000" indent="-228600">
              <a:buFont typeface="Arial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F106F99-6FD9-43EA-B69A-F6909FFE2A7A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6AC29-4B4E-44B3-8C49-839CCA644CD9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379304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4005072" cy="4343400"/>
          </a:xfrm>
        </p:spPr>
        <p:txBody>
          <a:bodyPr/>
          <a:lstStyle>
            <a:lvl1pPr marL="0" algn="l">
              <a:buFontTx/>
              <a:buNone/>
              <a:defRPr sz="2400"/>
            </a:lvl1pPr>
            <a:lvl2pPr marL="0">
              <a:buFontTx/>
              <a:buNone/>
              <a:defRPr sz="2000"/>
            </a:lvl2pPr>
            <a:lvl3pPr marL="0">
              <a:buFontTx/>
              <a:buNone/>
              <a:defRPr/>
            </a:lvl3pPr>
            <a:lvl4pPr marL="0">
              <a:buFontTx/>
              <a:buNone/>
              <a:defRPr/>
            </a:lvl4pPr>
            <a:lvl5pPr marL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90872" y="1371600"/>
            <a:ext cx="4005072" cy="4343400"/>
          </a:xfrm>
        </p:spPr>
        <p:txBody>
          <a:bodyPr/>
          <a:lstStyle>
            <a:lvl1pPr marL="0" algn="l">
              <a:buFontTx/>
              <a:buNone/>
              <a:defRPr sz="2400"/>
            </a:lvl1pPr>
            <a:lvl2pPr marL="0">
              <a:buFontTx/>
              <a:buNone/>
              <a:defRPr sz="2000"/>
            </a:lvl2pPr>
            <a:lvl3pPr marL="0">
              <a:buFontTx/>
              <a:buNone/>
              <a:defRPr/>
            </a:lvl3pPr>
            <a:lvl4pPr marL="0">
              <a:buFontTx/>
              <a:buNone/>
              <a:defRPr/>
            </a:lvl4pPr>
            <a:lvl5pPr marL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025B0C6-09B1-4477-9F3F-948D784770CF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0E35B-D8D4-4DE7-8AE5-D65A63A6C7B1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66647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/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4005072" cy="4343400"/>
          </a:xfrm>
        </p:spPr>
        <p:txBody>
          <a:bodyPr/>
          <a:lstStyle>
            <a:lvl1pPr marL="457200" indent="-457200">
              <a:buFont typeface="+mj-lt"/>
              <a:buAutoNum type="arabicPeriod"/>
              <a:defRPr sz="2400"/>
            </a:lvl1pPr>
            <a:lvl2pPr marL="682625" indent="-230188">
              <a:buFont typeface="Arial"/>
              <a:buChar char="•"/>
              <a:defRPr sz="2000"/>
            </a:lvl2pPr>
            <a:lvl3pPr marL="920750" indent="-228600">
              <a:buFont typeface="Arial"/>
              <a:buChar char="•"/>
              <a:defRPr/>
            </a:lvl3pPr>
            <a:lvl4pPr marL="1138238" indent="-228600">
              <a:defRPr/>
            </a:lvl4pPr>
            <a:lvl5pPr marL="1377950" indent="-228600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4690872" y="1371600"/>
            <a:ext cx="4005072" cy="4343400"/>
          </a:xfrm>
        </p:spPr>
        <p:txBody>
          <a:bodyPr/>
          <a:lstStyle>
            <a:lvl1pPr marL="457200" indent="-457200">
              <a:buFont typeface="+mj-lt"/>
              <a:buAutoNum type="arabicPeriod"/>
              <a:defRPr sz="2400"/>
            </a:lvl1pPr>
            <a:lvl2pPr marL="682625" indent="-230188">
              <a:buFont typeface="Arial"/>
              <a:buChar char="•"/>
              <a:defRPr sz="2000"/>
            </a:lvl2pPr>
            <a:lvl3pPr marL="920750" indent="-228600">
              <a:buFont typeface="Arial"/>
              <a:buChar char="•"/>
              <a:defRPr/>
            </a:lvl3pPr>
            <a:lvl4pPr marL="1138238" indent="-228600">
              <a:defRPr/>
            </a:lvl4pPr>
            <a:lvl5pPr marL="1377950" indent="-228600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8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EDE6851-E399-44BA-841D-00FADEE5BFD3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9B232D-8958-4B95-AD1F-C9F3C54B1063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0" name="Footer Placeholder 10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933772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2F1240-3264-4A51-B7B4-97D6957EFEF3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DCE679-59B4-4583-A09C-75834BE6EA6E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875566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 No Tag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97765466-9DAD-44EA-91BD-6A326055C6F4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5A7C34-BE39-4B02-95F7-D76D5302364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28480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width w/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43400"/>
          </a:xfrm>
        </p:spPr>
        <p:txBody>
          <a:bodyPr/>
          <a:lstStyle>
            <a:lvl1pPr marL="228600" indent="-228600">
              <a:buFont typeface="Arial"/>
              <a:buChar char="•"/>
              <a:defRPr sz="2400"/>
            </a:lvl1pPr>
            <a:lvl2pPr marL="457200" indent="-228600">
              <a:buFont typeface="Arial"/>
              <a:buChar char="•"/>
              <a:defRPr sz="2000"/>
            </a:lvl2pPr>
            <a:lvl3pPr marL="685800" indent="-228600">
              <a:buFont typeface="Arial"/>
              <a:buChar char="•"/>
              <a:defRPr/>
            </a:lvl3pPr>
            <a:lvl4pPr marL="914400" indent="-228600">
              <a:defRPr/>
            </a:lvl4pPr>
            <a:lvl5pPr marL="1143000" indent="-228600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4DD41E-2E03-43D1-AE72-7C114760B977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1F6C6B-23EC-4418-BCDF-6D38C7D81FA6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04362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w/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4114800" cy="4343400"/>
          </a:xfrm>
        </p:spPr>
        <p:txBody>
          <a:bodyPr/>
          <a:lstStyle>
            <a:lvl1pPr marL="228600" indent="-228600">
              <a:buFont typeface="Arial"/>
              <a:buChar char="•"/>
              <a:defRPr sz="2400"/>
            </a:lvl1pPr>
            <a:lvl2pPr marL="457200" indent="-228600">
              <a:buFont typeface="Arial"/>
              <a:buChar char="•"/>
              <a:defRPr sz="2000"/>
            </a:lvl2pPr>
            <a:lvl3pPr marL="685800" indent="-228600">
              <a:buFont typeface="Arial"/>
              <a:buChar char="•"/>
              <a:defRPr/>
            </a:lvl3pPr>
            <a:lvl4pPr marL="914400" indent="-228600">
              <a:buFont typeface="Arial"/>
              <a:buChar char="•"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4800600" y="1371600"/>
            <a:ext cx="3886200" cy="4343400"/>
          </a:xfrm>
        </p:spPr>
        <p:txBody>
          <a:bodyPr>
            <a:normAutofit/>
          </a:bodyPr>
          <a:lstStyle/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110A9783-BB68-4CA5-ABDD-C59410C7377E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C8BCF-4284-43E6-895A-259690A6C511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0" name="Footer Placeholder 11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326170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column w/bullets and thumbna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5486400" cy="4343400"/>
          </a:xfrm>
        </p:spPr>
        <p:txBody>
          <a:bodyPr/>
          <a:lstStyle>
            <a:lvl1pPr marL="228600" indent="-228600">
              <a:buFont typeface="Arial"/>
              <a:buChar char="•"/>
              <a:defRPr sz="2400"/>
            </a:lvl1pPr>
            <a:lvl2pPr marL="457200" indent="-228600">
              <a:buFont typeface="Arial"/>
              <a:buChar char="•"/>
              <a:defRPr sz="2000"/>
            </a:lvl2pPr>
            <a:lvl3pPr marL="685800" indent="-228600">
              <a:buFont typeface="Arial"/>
              <a:buChar char="•"/>
              <a:defRPr/>
            </a:lvl3pPr>
            <a:lvl4pPr marL="914400" indent="-228600">
              <a:buFont typeface="Arial"/>
              <a:buChar char="•"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6172200" y="1371600"/>
            <a:ext cx="2514600" cy="2057400"/>
          </a:xfrm>
        </p:spPr>
        <p:txBody>
          <a:bodyPr>
            <a:normAutofit/>
          </a:bodyPr>
          <a:lstStyle/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6172200" y="3657600"/>
            <a:ext cx="2514600" cy="2057400"/>
          </a:xfrm>
        </p:spPr>
        <p:txBody>
          <a:bodyPr>
            <a:normAutofit/>
          </a:bodyPr>
          <a:lstStyle/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7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CB1FC36-3E8A-4667-BB2D-E7AF1EA40FB1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9F9F850A-95A9-49DC-AD62-AF57D18850BA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75562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wid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" y="1371599"/>
            <a:ext cx="8229600" cy="4343400"/>
          </a:xfrm>
        </p:spPr>
        <p:txBody>
          <a:bodyPr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4E79010F-D699-4C7B-B308-CA16BE757929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8824B-C490-499E-9F5F-AC15F9E17664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81157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B5DCB9-3CCF-4476-BDF0-C71782B59C00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9414A12-3EFD-47E4-98C4-70A606DD496F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8683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ull width 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43400"/>
          </a:xfrm>
        </p:spPr>
        <p:txBody>
          <a:bodyPr/>
          <a:lstStyle>
            <a:lvl1pPr marL="0" indent="4763">
              <a:buNone/>
              <a:defRPr sz="2400"/>
            </a:lvl1pPr>
            <a:lvl2pPr marL="0" indent="0">
              <a:spcBef>
                <a:spcPts val="900"/>
              </a:spcBef>
              <a:buNone/>
              <a:defRPr sz="2000"/>
            </a:lvl2pPr>
            <a:lvl3pPr marL="0" indent="4763">
              <a:buNone/>
              <a:defRPr/>
            </a:lvl3pPr>
            <a:lvl4pPr marL="3175" indent="-3175">
              <a:buNone/>
              <a:defRPr/>
            </a:lvl4pPr>
            <a:lvl5pPr marL="0" indent="1588" defTabSz="919163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0DC8A4-7AB6-49E3-A66E-DF6AFC2CBE1A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71C797-01C9-4BD5-9E82-528B8FD04039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03972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width w/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43400"/>
          </a:xfrm>
        </p:spPr>
        <p:txBody>
          <a:bodyPr/>
          <a:lstStyle>
            <a:lvl1pPr marL="457200" indent="-457200">
              <a:buFont typeface="+mj-lt"/>
              <a:buAutoNum type="arabicPeriod"/>
              <a:defRPr sz="2400"/>
            </a:lvl1pPr>
            <a:lvl2pPr marL="682625" indent="-230188">
              <a:buFont typeface="Arial"/>
              <a:buChar char="•"/>
              <a:defRPr sz="2000"/>
            </a:lvl2pPr>
            <a:lvl3pPr marL="920750" indent="-228600">
              <a:buFont typeface="Arial"/>
              <a:buChar char="•"/>
              <a:defRPr/>
            </a:lvl3pPr>
            <a:lvl4pPr marL="1138238" indent="-228600">
              <a:defRPr/>
            </a:lvl4pPr>
            <a:lvl5pPr marL="1377950" indent="-228600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0DE677-3876-48F3-9F5E-DB57407AE248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070E0B-CE43-47E2-8377-D037C6E82E31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512980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4114800" cy="4343400"/>
          </a:xfrm>
        </p:spPr>
        <p:txBody>
          <a:bodyPr/>
          <a:lstStyle>
            <a:lvl1pPr marL="0" algn="l">
              <a:buFontTx/>
              <a:buNone/>
              <a:defRPr sz="2400"/>
            </a:lvl1pPr>
            <a:lvl2pPr marL="0">
              <a:buFontTx/>
              <a:buNone/>
              <a:defRPr sz="2000"/>
            </a:lvl2pPr>
            <a:lvl3pPr marL="0">
              <a:buFontTx/>
              <a:buNone/>
              <a:defRPr/>
            </a:lvl3pPr>
            <a:lvl4pPr marL="0">
              <a:buFontTx/>
              <a:buNone/>
              <a:defRPr/>
            </a:lvl4pPr>
            <a:lvl5pPr marL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4800600" y="1371600"/>
            <a:ext cx="3886200" cy="4343400"/>
          </a:xfrm>
        </p:spPr>
        <p:txBody>
          <a:bodyPr>
            <a:normAutofit/>
          </a:bodyPr>
          <a:lstStyle/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00933C69-E2FE-49FF-A2FB-F973EF2A0213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8BA0D-FB2B-4776-A929-76462F385D6B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42214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274638" y="246063"/>
            <a:ext cx="8594725" cy="6362700"/>
          </a:xfrm>
          <a:prstGeom prst="rect">
            <a:avLst/>
          </a:prstGeom>
          <a:solidFill>
            <a:srgbClr val="FDFFF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" charset="0"/>
                <a:ea typeface="MS PGothic" pitchFamily="34" charset="-128"/>
              </a:defRPr>
            </a:lvl9pPr>
          </a:lstStyle>
          <a:p>
            <a:pPr defTabSz="914400" eaLnBrk="0" hangingPunct="0"/>
            <a:endParaRPr lang="en-US" altLang="en-US" sz="2400" dirty="0">
              <a:solidFill>
                <a:srgbClr val="999999"/>
              </a:solidFill>
              <a:latin typeface="Arial" pitchFamily="34" charset="0"/>
            </a:endParaRPr>
          </a:p>
        </p:txBody>
      </p:sp>
      <p:pic>
        <p:nvPicPr>
          <p:cNvPr id="1027" name="Picture 7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600" y="5792788"/>
            <a:ext cx="16478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03238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457200" y="6354763"/>
            <a:ext cx="2895600" cy="182562"/>
          </a:xfrm>
          <a:prstGeom prst="rect">
            <a:avLst/>
          </a:prstGeom>
        </p:spPr>
        <p:txBody>
          <a:bodyPr vert="horz" lIns="91440" tIns="0" rIns="9144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0" i="0" dirty="0">
                <a:solidFill>
                  <a:srgbClr val="717171"/>
                </a:solidFill>
                <a:latin typeface="Calibri"/>
                <a:ea typeface="+mn-ea"/>
                <a:cs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2"/>
          </p:nvPr>
        </p:nvSpPr>
        <p:spPr>
          <a:xfrm>
            <a:off x="457200" y="6172200"/>
            <a:ext cx="1828800" cy="182563"/>
          </a:xfrm>
          <a:prstGeom prst="rect">
            <a:avLst/>
          </a:prstGeom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rgbClr val="717171"/>
                </a:solidFill>
                <a:latin typeface="Calibri" pitchFamily="34" charset="0"/>
              </a:defRPr>
            </a:lvl1pPr>
          </a:lstStyle>
          <a:p>
            <a:fld id="{F676E4E1-82FB-4655-BC4C-2EDB2C2D1CAE}" type="datetime4">
              <a:rPr lang="en-US" altLang="en-US"/>
              <a:pPr/>
              <a:t>October 10, 2013</a:t>
            </a:fld>
            <a:endParaRPr lang="en-US" alt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457200" y="5991225"/>
            <a:ext cx="365125" cy="182563"/>
          </a:xfrm>
          <a:prstGeom prst="rect">
            <a:avLst/>
          </a:prstGeom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rgbClr val="717171"/>
                </a:solidFill>
                <a:latin typeface="Calibri" pitchFamily="34" charset="0"/>
              </a:defRPr>
            </a:lvl1pPr>
          </a:lstStyle>
          <a:p>
            <a:fld id="{EF35A338-8BF8-46CA-AF44-B9D37AB5974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400" b="1" kern="1200" dirty="0">
          <a:solidFill>
            <a:srgbClr val="595959"/>
          </a:solidFill>
          <a:latin typeface="Cambria"/>
          <a:ea typeface="MS PGothic" pitchFamily="34" charset="-128"/>
          <a:cs typeface="Cambria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595959"/>
          </a:solidFill>
          <a:effectLst>
            <a:outerShdw blurRad="38100" dist="38100" dir="2700000" algn="tl">
              <a:srgbClr val="000000"/>
            </a:outerShdw>
          </a:effectLst>
          <a:latin typeface="Cambria" pitchFamily="18" charset="0"/>
          <a:ea typeface="MS PGothic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595959"/>
          </a:solidFill>
          <a:effectLst>
            <a:outerShdw blurRad="38100" dist="38100" dir="2700000" algn="tl">
              <a:srgbClr val="000000"/>
            </a:outerShdw>
          </a:effectLst>
          <a:latin typeface="Cambria" pitchFamily="18" charset="0"/>
          <a:ea typeface="MS PGothic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595959"/>
          </a:solidFill>
          <a:effectLst>
            <a:outerShdw blurRad="38100" dist="38100" dir="2700000" algn="tl">
              <a:srgbClr val="000000"/>
            </a:outerShdw>
          </a:effectLst>
          <a:latin typeface="Cambria" pitchFamily="18" charset="0"/>
          <a:ea typeface="MS PGothic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595959"/>
          </a:solidFill>
          <a:effectLst>
            <a:outerShdw blurRad="38100" dist="38100" dir="2700000" algn="tl">
              <a:srgbClr val="000000"/>
            </a:outerShdw>
          </a:effectLst>
          <a:latin typeface="Cambria" pitchFamily="18" charset="0"/>
          <a:ea typeface="MS PGothic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-96" charset="0"/>
          <a:ea typeface="ＭＳ Ｐゴシック" pitchFamily="-96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-96" charset="0"/>
          <a:ea typeface="ＭＳ Ｐゴシック" pitchFamily="-96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-96" charset="0"/>
          <a:ea typeface="ＭＳ Ｐゴシック" pitchFamily="-96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-96" charset="0"/>
          <a:ea typeface="ＭＳ Ｐゴシック" pitchFamily="-96" charset="-128"/>
        </a:defRPr>
      </a:lvl9pPr>
    </p:titleStyle>
    <p:bodyStyle>
      <a:lvl1pPr marL="233363" indent="-233363" algn="l" rtl="0" eaLnBrk="1" fontAlgn="base" hangingPunct="1">
        <a:spcBef>
          <a:spcPct val="20000"/>
        </a:spcBef>
        <a:spcAft>
          <a:spcPct val="0"/>
        </a:spcAft>
        <a:defRPr lang="en-US" sz="2400" kern="1200" dirty="0">
          <a:solidFill>
            <a:srgbClr val="595959"/>
          </a:solidFill>
          <a:latin typeface="Calibri"/>
          <a:ea typeface="MS PGothic" pitchFamily="34" charset="-128"/>
          <a:cs typeface="Calibri"/>
        </a:defRPr>
      </a:lvl1pPr>
      <a:lvl2pPr marL="460375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lang="en-US" kern="1200" dirty="0">
          <a:solidFill>
            <a:srgbClr val="595959"/>
          </a:solidFill>
          <a:latin typeface="Calibri"/>
          <a:ea typeface="MS PGothic" pitchFamily="34" charset="-128"/>
          <a:cs typeface="Calibri"/>
        </a:defRPr>
      </a:lvl2pPr>
      <a:lvl3pPr marL="687388" indent="-228600" algn="l" rtl="0" eaLnBrk="1" fontAlgn="base" hangingPunct="1">
        <a:spcBef>
          <a:spcPct val="20000"/>
        </a:spcBef>
        <a:spcAft>
          <a:spcPct val="0"/>
        </a:spcAft>
        <a:buChar char="•"/>
        <a:defRPr lang="en-US" kern="1200" dirty="0">
          <a:solidFill>
            <a:srgbClr val="595959"/>
          </a:solidFill>
          <a:latin typeface="Calibri"/>
          <a:ea typeface="MS PGothic" pitchFamily="34" charset="-128"/>
          <a:cs typeface="Calibri"/>
        </a:defRPr>
      </a:lvl3pPr>
      <a:lvl4pPr marL="922338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lang="en-US" kern="1200" dirty="0">
          <a:solidFill>
            <a:srgbClr val="595959"/>
          </a:solidFill>
          <a:latin typeface="Calibri"/>
          <a:ea typeface="MS PGothic" pitchFamily="34" charset="-128"/>
          <a:cs typeface="Calibri"/>
        </a:defRPr>
      </a:lvl4pPr>
      <a:lvl5pPr marL="113665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lang="en-US" kern="1200" dirty="0">
          <a:solidFill>
            <a:srgbClr val="595959"/>
          </a:solidFill>
          <a:latin typeface="Calibri"/>
          <a:ea typeface="MS PGothic" pitchFamily="34" charset="-128"/>
          <a:cs typeface="Calibri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Open Enrollment Plan Year 2014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3645"/>
            <a:ext cx="8229600" cy="5041118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Open Enrollment &amp; HEM Health Assessment : 2-Step Process</a:t>
            </a:r>
          </a:p>
          <a:p>
            <a:pPr marL="0" lvl="0" indent="0">
              <a:spcBef>
                <a:spcPts val="0"/>
              </a:spcBef>
              <a:buNone/>
            </a:pPr>
            <a:endParaRPr lang="en-US" sz="800" b="1" dirty="0" smtClean="0"/>
          </a:p>
          <a:p>
            <a:pPr lvl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b="1" dirty="0" smtClean="0"/>
              <a:t>Step </a:t>
            </a:r>
            <a:r>
              <a:rPr lang="en-US" sz="1800" b="1" dirty="0"/>
              <a:t>1: PEBB Open Enrollment Completion</a:t>
            </a:r>
            <a:r>
              <a:rPr lang="en-US" sz="1800" dirty="0"/>
              <a:t> – confirm your benefit elections, make changes, re-enroll in flexible spending accounts, </a:t>
            </a:r>
            <a:r>
              <a:rPr lang="en-US" sz="1800" b="1" u="sng" dirty="0"/>
              <a:t>AND</a:t>
            </a:r>
            <a:r>
              <a:rPr lang="en-US" sz="1800" dirty="0"/>
              <a:t> indicate your HEM participation status for the 2014 plan year. </a:t>
            </a:r>
            <a:endParaRPr lang="en-US" sz="1800" dirty="0" smtClean="0"/>
          </a:p>
          <a:p>
            <a:pPr marL="0" lvl="0" indent="0">
              <a:spcBef>
                <a:spcPts val="0"/>
              </a:spcBef>
              <a:buNone/>
            </a:pPr>
            <a:endParaRPr lang="en-US" sz="800" dirty="0"/>
          </a:p>
          <a:p>
            <a:pPr lvl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b="1" dirty="0"/>
              <a:t>Step 2: HEM Health Assessment Completion</a:t>
            </a:r>
            <a:r>
              <a:rPr lang="en-US" sz="1800" dirty="0"/>
              <a:t> – If you elect to participate in the HEM for 2014, you </a:t>
            </a:r>
            <a:r>
              <a:rPr lang="en-US" sz="1800" b="1" u="sng" dirty="0"/>
              <a:t>and</a:t>
            </a:r>
            <a:r>
              <a:rPr lang="en-US" sz="1800" dirty="0"/>
              <a:t> your enrolled spouse/domestic partner must complete the HEM Health Assessment again between September 1 and October 31, 2013. </a:t>
            </a:r>
            <a:endParaRPr lang="en-US" sz="1800" dirty="0" smtClean="0"/>
          </a:p>
          <a:p>
            <a:pPr marL="0" lv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Additional Information &amp; Help Sessions:</a:t>
            </a:r>
          </a:p>
          <a:p>
            <a:pPr marL="0" indent="0">
              <a:spcBef>
                <a:spcPts val="0"/>
              </a:spcBef>
              <a:buNone/>
            </a:pPr>
            <a:endParaRPr lang="en-US" sz="800" b="1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b="1" dirty="0" smtClean="0"/>
              <a:t>Employee.Benefits@oregonstate.edu or (541) 737-2805</a:t>
            </a:r>
          </a:p>
          <a:p>
            <a:pPr marL="0" indent="0">
              <a:spcBef>
                <a:spcPts val="0"/>
              </a:spcBef>
              <a:buNone/>
            </a:pPr>
            <a:endParaRPr lang="en-US" sz="500" b="1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b="1" dirty="0" smtClean="0"/>
              <a:t>oregonstate.edu/admin/</a:t>
            </a:r>
            <a:r>
              <a:rPr lang="en-US" sz="1800" b="1" dirty="0" err="1" smtClean="0"/>
              <a:t>hr</a:t>
            </a:r>
            <a:r>
              <a:rPr lang="en-US" sz="1800" b="1" dirty="0" smtClean="0"/>
              <a:t>/</a:t>
            </a:r>
            <a:r>
              <a:rPr lang="en-US" sz="1800" b="1" dirty="0" err="1" smtClean="0"/>
              <a:t>openenrollment</a:t>
            </a:r>
            <a:endParaRPr lang="en-US" sz="1800" b="1" dirty="0" smtClean="0"/>
          </a:p>
          <a:p>
            <a:pPr marL="0" indent="0">
              <a:spcBef>
                <a:spcPts val="0"/>
              </a:spcBef>
              <a:buNone/>
            </a:pPr>
            <a:endParaRPr lang="en-US" sz="500" b="1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b="1" dirty="0" smtClean="0"/>
              <a:t>Help Sessions – Valley Library, Barnard Classroom </a:t>
            </a:r>
          </a:p>
          <a:p>
            <a:pPr marL="347663" lvl="1" indent="-119063">
              <a:spcBef>
                <a:spcPts val="0"/>
              </a:spcBef>
            </a:pPr>
            <a:r>
              <a:rPr lang="en-US" sz="1600" dirty="0"/>
              <a:t>October 16</a:t>
            </a:r>
            <a:r>
              <a:rPr lang="en-US" sz="1600" baseline="30000" dirty="0"/>
              <a:t>th</a:t>
            </a:r>
            <a:r>
              <a:rPr lang="en-US" sz="1600" dirty="0"/>
              <a:t>: 2pm – 4:30pm</a:t>
            </a:r>
          </a:p>
          <a:p>
            <a:pPr marL="347663" lvl="1" indent="-119063">
              <a:spcBef>
                <a:spcPts val="0"/>
              </a:spcBef>
            </a:pPr>
            <a:r>
              <a:rPr lang="en-US" sz="1600" dirty="0" smtClean="0"/>
              <a:t>October </a:t>
            </a:r>
            <a:r>
              <a:rPr lang="en-US" sz="1600" dirty="0"/>
              <a:t>24</a:t>
            </a:r>
            <a:r>
              <a:rPr lang="en-US" sz="1600" baseline="30000" dirty="0"/>
              <a:t>th</a:t>
            </a:r>
            <a:r>
              <a:rPr lang="en-US" sz="1600" dirty="0"/>
              <a:t>: 2pm – 4:30pm</a:t>
            </a:r>
          </a:p>
          <a:p>
            <a:pPr marL="347663" lvl="1" indent="-119063">
              <a:spcBef>
                <a:spcPts val="0"/>
              </a:spcBef>
            </a:pPr>
            <a:r>
              <a:rPr lang="en-US" sz="1600" dirty="0"/>
              <a:t>October 28</a:t>
            </a:r>
            <a:r>
              <a:rPr lang="en-US" sz="1600" baseline="30000" dirty="0"/>
              <a:t>th</a:t>
            </a:r>
            <a:r>
              <a:rPr lang="en-US" sz="1600" dirty="0"/>
              <a:t>: 2pm – 4:30pm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1800" b="1" dirty="0"/>
          </a:p>
          <a:p>
            <a:pPr marL="0" lvl="0" indent="0"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D41E-2E03-43D1-AE72-7C114760B977}" type="datetime4">
              <a:rPr lang="en-US" altLang="en-US" smtClean="0"/>
              <a:pPr/>
              <a:t>October 10, 2013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1F6C6B-23EC-4418-BCDF-6D38C7D81FA6}" type="slidenum">
              <a:rPr lang="en-US" altLang="en-US" smtClean="0"/>
              <a:pPr/>
              <a:t>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643210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DCB9-3CCF-4476-BDF0-C71782B59C00}" type="datetime4">
              <a:rPr lang="en-US" altLang="en-US" smtClean="0"/>
              <a:pPr/>
              <a:t>October 10, 2013</a:t>
            </a:fld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414A12-3EFD-47E4-98C4-70A606DD496F}" type="slidenum">
              <a:rPr lang="en-US" altLang="en-US" smtClean="0"/>
              <a:pPr/>
              <a:t>1</a:t>
            </a:fld>
            <a:endParaRPr lang="en-US" alt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3368031"/>
              </p:ext>
            </p:extLst>
          </p:nvPr>
        </p:nvGraphicFramePr>
        <p:xfrm>
          <a:off x="457200" y="682625"/>
          <a:ext cx="7862888" cy="503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7" descr="http://multiplayerblog.mtv.com/wp-content/uploads/2010/06/target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36" r="21487"/>
          <a:stretch/>
        </p:blipFill>
        <p:spPr bwMode="auto">
          <a:xfrm>
            <a:off x="7262074" y="441327"/>
            <a:ext cx="1600200" cy="1519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14"/>
          <p:cNvSpPr txBox="1"/>
          <p:nvPr/>
        </p:nvSpPr>
        <p:spPr>
          <a:xfrm>
            <a:off x="7734935" y="1029506"/>
            <a:ext cx="932546" cy="34290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tx1">
                    <a:lumMod val="50000"/>
                  </a:schemeClr>
                </a:solidFill>
                <a:latin typeface="Arial Black" panose="020B0A04020102020204" pitchFamily="34" charset="0"/>
              </a:rPr>
              <a:t>4727</a:t>
            </a:r>
          </a:p>
          <a:p>
            <a:endParaRPr lang="en-US" sz="1100" dirty="0"/>
          </a:p>
        </p:txBody>
      </p:sp>
      <p:cxnSp>
        <p:nvCxnSpPr>
          <p:cNvPr id="11" name="Straight Arrow Connector 10"/>
          <p:cNvCxnSpPr>
            <a:endCxn id="10" idx="1"/>
          </p:cNvCxnSpPr>
          <p:nvPr/>
        </p:nvCxnSpPr>
        <p:spPr>
          <a:xfrm flipV="1">
            <a:off x="2131185" y="1200956"/>
            <a:ext cx="5603750" cy="2731304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87638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2013 Legislation - ORP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Optional Retirement Plan (ORP)</a:t>
            </a:r>
          </a:p>
          <a:p>
            <a:pPr marL="463550" indent="-231775"/>
            <a:r>
              <a:rPr lang="en-US" dirty="0" smtClean="0"/>
              <a:t>Senate Bill 269</a:t>
            </a:r>
          </a:p>
          <a:p>
            <a:pPr marL="463550" indent="-231775"/>
            <a:r>
              <a:rPr lang="en-US" dirty="0" smtClean="0"/>
              <a:t>Recommendations from OUS ORP Committee</a:t>
            </a:r>
          </a:p>
          <a:p>
            <a:pPr marL="463550" indent="-231775"/>
            <a:r>
              <a:rPr lang="en-US" dirty="0" smtClean="0"/>
              <a:t>Creation of ORP Tier 4</a:t>
            </a:r>
          </a:p>
          <a:p>
            <a:pPr marL="463550" indent="-231775"/>
            <a:r>
              <a:rPr lang="en-US" dirty="0" smtClean="0"/>
              <a:t>Effective for new hires on or after July 1, 2014</a:t>
            </a:r>
          </a:p>
          <a:p>
            <a:pPr marL="463550" indent="-231775"/>
            <a:r>
              <a:rPr lang="en-US" dirty="0" smtClean="0"/>
              <a:t>No longer tied to PERS</a:t>
            </a:r>
          </a:p>
          <a:p>
            <a:pPr marL="463550" indent="-231775"/>
            <a:r>
              <a:rPr lang="en-US" dirty="0" smtClean="0"/>
              <a:t>Employer Contribution 8%</a:t>
            </a:r>
          </a:p>
          <a:p>
            <a:pPr marL="463550" indent="-231775"/>
            <a:r>
              <a:rPr lang="en-US" dirty="0" smtClean="0"/>
              <a:t>Employer Matching up to 4%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D41E-2E03-43D1-AE72-7C114760B977}" type="datetime4">
              <a:rPr lang="en-US" altLang="en-US" smtClean="0"/>
              <a:pPr/>
              <a:t>October 10, 2013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1F6C6B-23EC-4418-BCDF-6D38C7D81FA6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078128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2013 Legislation - </a:t>
            </a:r>
            <a:r>
              <a:rPr lang="en-US" dirty="0" smtClean="0"/>
              <a:t>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43000"/>
            <a:ext cx="8403465" cy="50292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 smtClean="0"/>
              <a:t>Senate Bill 822 </a:t>
            </a:r>
            <a:r>
              <a:rPr lang="en-US" sz="1800" b="1" i="1" dirty="0" smtClean="0"/>
              <a:t>(Regular Session)</a:t>
            </a:r>
            <a:endParaRPr lang="en-US" b="1" dirty="0" smtClean="0"/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b="1" dirty="0" smtClean="0"/>
              <a:t>Amends Cost of Living </a:t>
            </a:r>
            <a:r>
              <a:rPr lang="en-US" dirty="0" smtClean="0"/>
              <a:t>– impacts </a:t>
            </a:r>
            <a:r>
              <a:rPr lang="en-US" b="1" u="sng" dirty="0" smtClean="0"/>
              <a:t>ALL</a:t>
            </a:r>
            <a:r>
              <a:rPr lang="en-US" dirty="0" smtClean="0"/>
              <a:t> retirees </a:t>
            </a:r>
            <a:r>
              <a:rPr lang="en-US" sz="1800" i="1" dirty="0" smtClean="0"/>
              <a:t>(current &amp; new), </a:t>
            </a:r>
            <a:r>
              <a:rPr lang="en-US" dirty="0" smtClean="0"/>
              <a:t>all Tiers</a:t>
            </a:r>
          </a:p>
          <a:p>
            <a:pPr lvl="2">
              <a:spcBef>
                <a:spcPts val="0"/>
              </a:spcBef>
              <a:buFont typeface="Calibri" panose="020F0502020204030204" pitchFamily="34" charset="0"/>
              <a:buChar char="»"/>
            </a:pPr>
            <a:r>
              <a:rPr lang="en-US" dirty="0"/>
              <a:t>1.5% on a benefit that is between $20,001 and $40,000,</a:t>
            </a:r>
          </a:p>
          <a:p>
            <a:pPr lvl="2">
              <a:spcBef>
                <a:spcPts val="0"/>
              </a:spcBef>
              <a:buFont typeface="Calibri" panose="020F0502020204030204" pitchFamily="34" charset="0"/>
              <a:buChar char="»"/>
            </a:pPr>
            <a:r>
              <a:rPr lang="en-US" dirty="0"/>
              <a:t>1% on a benefit that is from $40,001 to $60,000; and </a:t>
            </a:r>
          </a:p>
          <a:p>
            <a:pPr lvl="2">
              <a:spcBef>
                <a:spcPts val="0"/>
              </a:spcBef>
              <a:buFont typeface="Calibri" panose="020F0502020204030204" pitchFamily="34" charset="0"/>
              <a:buChar char="»"/>
            </a:pPr>
            <a:r>
              <a:rPr lang="en-US" dirty="0"/>
              <a:t>0.25% on all benefits above $60,000. </a:t>
            </a:r>
            <a:endParaRPr lang="en-US" dirty="0" smtClean="0"/>
          </a:p>
          <a:p>
            <a:pPr marL="457200" lvl="2" indent="0">
              <a:spcBef>
                <a:spcPts val="0"/>
              </a:spcBef>
              <a:buNone/>
            </a:pPr>
            <a:endParaRPr lang="en-US" sz="500" dirty="0"/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b="1" dirty="0" smtClean="0"/>
              <a:t>Eliminates Tax Remedy </a:t>
            </a:r>
            <a:r>
              <a:rPr lang="en-US" dirty="0" smtClean="0"/>
              <a:t>– impacts </a:t>
            </a:r>
            <a:r>
              <a:rPr lang="en-US" b="1" u="sng" dirty="0" smtClean="0"/>
              <a:t>CURRENT </a:t>
            </a:r>
            <a:r>
              <a:rPr lang="en-US" dirty="0" smtClean="0"/>
              <a:t>retirees </a:t>
            </a:r>
            <a:r>
              <a:rPr lang="en-US" sz="1600" i="1" dirty="0" smtClean="0"/>
              <a:t>(retired prior to 1/1/2012)</a:t>
            </a:r>
          </a:p>
          <a:p>
            <a:pPr marL="228600" lvl="1" indent="0">
              <a:spcBef>
                <a:spcPts val="0"/>
              </a:spcBef>
              <a:buNone/>
            </a:pPr>
            <a:endParaRPr lang="en-US" sz="1000" dirty="0" smtClean="0"/>
          </a:p>
          <a:p>
            <a:pPr marL="228600" lvl="1" indent="0">
              <a:spcBef>
                <a:spcPts val="0"/>
              </a:spcBef>
              <a:buNone/>
            </a:pPr>
            <a:endParaRPr lang="en-US" sz="1000" dirty="0"/>
          </a:p>
          <a:p>
            <a:pPr>
              <a:spcBef>
                <a:spcPts val="0"/>
              </a:spcBef>
            </a:pPr>
            <a:r>
              <a:rPr lang="en-US" b="1" dirty="0"/>
              <a:t>Senate Bill </a:t>
            </a:r>
            <a:r>
              <a:rPr lang="en-US" b="1" dirty="0" smtClean="0"/>
              <a:t>862 </a:t>
            </a:r>
            <a:r>
              <a:rPr lang="en-US" sz="1800" b="1" i="1" dirty="0" smtClean="0"/>
              <a:t>(Special </a:t>
            </a:r>
            <a:r>
              <a:rPr lang="en-US" sz="1800" b="1" i="1" dirty="0"/>
              <a:t>Session)</a:t>
            </a:r>
            <a:endParaRPr lang="en-US" sz="1800" b="1" dirty="0"/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dirty="0"/>
              <a:t>Prevents “spiking” of </a:t>
            </a:r>
            <a:r>
              <a:rPr lang="en-US" i="1" dirty="0"/>
              <a:t>Average Ending Salary </a:t>
            </a:r>
            <a:r>
              <a:rPr lang="en-US" dirty="0"/>
              <a:t>for health insurance coverage for OSPRP members – does </a:t>
            </a:r>
            <a:r>
              <a:rPr lang="en-US" b="1" u="sng" dirty="0">
                <a:solidFill>
                  <a:schemeClr val="tx1">
                    <a:lumMod val="50000"/>
                  </a:schemeClr>
                </a:solidFill>
              </a:rPr>
              <a:t>NOT</a:t>
            </a:r>
            <a:r>
              <a:rPr lang="en-US" dirty="0"/>
              <a:t> impact OSU retirees</a:t>
            </a:r>
          </a:p>
          <a:p>
            <a:pPr marL="228600" lvl="1" indent="0">
              <a:spcBef>
                <a:spcPts val="0"/>
              </a:spcBef>
              <a:buNone/>
            </a:pPr>
            <a:endParaRPr lang="en-US" sz="500" dirty="0"/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dirty="0"/>
              <a:t>Allows for garnishment of PERS pension for restitution or compensatory damages if convicted of a </a:t>
            </a:r>
            <a:r>
              <a:rPr lang="en-US" dirty="0" smtClean="0"/>
              <a:t>felony</a:t>
            </a:r>
          </a:p>
          <a:p>
            <a:pPr marL="228600" lvl="1" indent="0">
              <a:spcBef>
                <a:spcPts val="0"/>
              </a:spcBef>
              <a:buNone/>
            </a:pPr>
            <a:endParaRPr lang="en-US" sz="500" dirty="0"/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dirty="0"/>
              <a:t>Prohibits most new legislators from becoming members of </a:t>
            </a:r>
            <a:r>
              <a:rPr lang="en-US" dirty="0" smtClean="0"/>
              <a:t>PERS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D41E-2E03-43D1-AE72-7C114760B977}" type="datetime4">
              <a:rPr lang="en-US" altLang="en-US" smtClean="0"/>
              <a:pPr/>
              <a:t>October 10, 2013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1F6C6B-23EC-4418-BCDF-6D38C7D81FA6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24109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2013 Legislation - PERS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1970157"/>
              </p:ext>
            </p:extLst>
          </p:nvPr>
        </p:nvGraphicFramePr>
        <p:xfrm>
          <a:off x="457200" y="3161763"/>
          <a:ext cx="8229213" cy="24290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9707"/>
                <a:gridCol w="1284176"/>
                <a:gridCol w="1159053"/>
                <a:gridCol w="1551744"/>
                <a:gridCol w="2504533"/>
              </a:tblGrid>
              <a:tr h="4121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SB 861 (replaces SB 822)</a:t>
                      </a:r>
                      <a:endParaRPr lang="en-US" sz="1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50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Yearly Benefit</a:t>
                      </a:r>
                      <a:endParaRPr lang="en-US" sz="1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SB 822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COLA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Supplement #1*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Supplement #2 for yearly benefits $20,000 or less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5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&lt;$20,000</a:t>
                      </a:r>
                      <a:endParaRPr lang="en-US" sz="1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2.00%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1.25%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0.25%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0.25%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5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$20,000 - $40,000</a:t>
                      </a:r>
                      <a:endParaRPr lang="en-US" sz="1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1.50%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1.25%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0.25%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---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5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$40,000 - $60,000</a:t>
                      </a:r>
                      <a:endParaRPr lang="en-US" sz="1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1.00%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1.25%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0.25%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---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5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&gt; $60,000</a:t>
                      </a:r>
                      <a:endParaRPr lang="en-US" sz="1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0.25%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0.15%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$150 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 ---</a:t>
                      </a:r>
                      <a:endParaRPr lang="en-US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778" marR="6977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D41E-2E03-43D1-AE72-7C114760B977}" type="datetime4">
              <a:rPr lang="en-US" altLang="en-US" smtClean="0"/>
              <a:pPr/>
              <a:t>October 10, 2013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1F6C6B-23EC-4418-BCDF-6D38C7D81FA6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1125399"/>
            <a:ext cx="808149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595959"/>
                </a:solidFill>
                <a:latin typeface="Calibri" panose="020F0502020204030204" pitchFamily="34" charset="0"/>
              </a:rPr>
              <a:t>Senate Bill 861 </a:t>
            </a:r>
            <a:r>
              <a:rPr lang="en-US" sz="2200" b="1" i="1" dirty="0">
                <a:solidFill>
                  <a:srgbClr val="595959"/>
                </a:solidFill>
                <a:latin typeface="Calibri" panose="020F0502020204030204" pitchFamily="34" charset="0"/>
              </a:rPr>
              <a:t>(Special Session</a:t>
            </a:r>
            <a:r>
              <a:rPr lang="en-US" sz="2200" b="1" i="1" dirty="0" smtClean="0">
                <a:solidFill>
                  <a:srgbClr val="595959"/>
                </a:solidFill>
                <a:latin typeface="Calibri" panose="020F0502020204030204" pitchFamily="34" charset="0"/>
              </a:rPr>
              <a:t>)</a:t>
            </a:r>
          </a:p>
          <a:p>
            <a:endParaRPr lang="en-US" sz="500" b="1" dirty="0">
              <a:solidFill>
                <a:srgbClr val="595959"/>
              </a:solidFill>
              <a:latin typeface="Calibri" panose="020F0502020204030204" pitchFamily="34" charset="0"/>
            </a:endParaRPr>
          </a:p>
          <a:p>
            <a:pPr marL="463550" lvl="1" indent="-231775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sz="2000" dirty="0">
                <a:solidFill>
                  <a:srgbClr val="595959"/>
                </a:solidFill>
                <a:latin typeface="Calibri" panose="020F0502020204030204" pitchFamily="34" charset="0"/>
              </a:rPr>
              <a:t>Further reduces Cost of Living  – impacts </a:t>
            </a:r>
            <a:r>
              <a:rPr lang="en-US" sz="2000" b="1" u="sng" dirty="0">
                <a:solidFill>
                  <a:srgbClr val="595959"/>
                </a:solidFill>
                <a:latin typeface="Calibri" panose="020F0502020204030204" pitchFamily="34" charset="0"/>
              </a:rPr>
              <a:t>ALL</a:t>
            </a:r>
            <a:r>
              <a:rPr lang="en-US" sz="2000" dirty="0">
                <a:solidFill>
                  <a:srgbClr val="595959"/>
                </a:solidFill>
                <a:latin typeface="Calibri" panose="020F0502020204030204" pitchFamily="34" charset="0"/>
              </a:rPr>
              <a:t> retirees</a:t>
            </a:r>
            <a:r>
              <a:rPr lang="en-US" sz="2000" i="1" dirty="0">
                <a:solidFill>
                  <a:srgbClr val="595959"/>
                </a:solidFill>
                <a:latin typeface="Calibri" panose="020F0502020204030204" pitchFamily="34" charset="0"/>
              </a:rPr>
              <a:t>, </a:t>
            </a:r>
            <a:r>
              <a:rPr lang="en-US" sz="2000" dirty="0">
                <a:solidFill>
                  <a:srgbClr val="595959"/>
                </a:solidFill>
                <a:latin typeface="Calibri" panose="020F0502020204030204" pitchFamily="34" charset="0"/>
              </a:rPr>
              <a:t>all Tiers</a:t>
            </a:r>
          </a:p>
          <a:p>
            <a:pPr marL="798513" lvl="2" indent="-231775">
              <a:spcBef>
                <a:spcPts val="0"/>
              </a:spcBef>
              <a:buFont typeface="Calibri" panose="020F0502020204030204" pitchFamily="34" charset="0"/>
              <a:buChar char="»"/>
            </a:pPr>
            <a:r>
              <a:rPr lang="en-US" sz="2000" dirty="0">
                <a:solidFill>
                  <a:srgbClr val="595959"/>
                </a:solidFill>
                <a:latin typeface="Calibri" panose="020F0502020204030204" pitchFamily="34" charset="0"/>
              </a:rPr>
              <a:t>1.25% on a benefit that is between to $60,000;</a:t>
            </a:r>
          </a:p>
          <a:p>
            <a:pPr marL="798513" lvl="2" indent="-231775">
              <a:spcBef>
                <a:spcPts val="0"/>
              </a:spcBef>
              <a:buFont typeface="Calibri" panose="020F0502020204030204" pitchFamily="34" charset="0"/>
              <a:buChar char="»"/>
            </a:pPr>
            <a:r>
              <a:rPr lang="en-US" sz="2000" dirty="0">
                <a:solidFill>
                  <a:srgbClr val="595959"/>
                </a:solidFill>
                <a:latin typeface="Calibri" panose="020F0502020204030204" pitchFamily="34" charset="0"/>
              </a:rPr>
              <a:t>0.15% on all benefits above $60,000; and</a:t>
            </a:r>
          </a:p>
          <a:p>
            <a:pPr marL="798513" lvl="2" indent="-231775">
              <a:spcBef>
                <a:spcPts val="0"/>
              </a:spcBef>
              <a:buFont typeface="Calibri" panose="020F0502020204030204" pitchFamily="34" charset="0"/>
              <a:buChar char="»"/>
            </a:pPr>
            <a:r>
              <a:rPr lang="en-US" sz="2000" dirty="0">
                <a:solidFill>
                  <a:srgbClr val="595959"/>
                </a:solidFill>
                <a:latin typeface="Calibri" panose="020F0502020204030204" pitchFamily="34" charset="0"/>
              </a:rPr>
              <a:t>Supplemental Payments</a:t>
            </a:r>
          </a:p>
        </p:txBody>
      </p:sp>
    </p:spTree>
    <p:extLst>
      <p:ext uri="{BB962C8B-B14F-4D97-AF65-F5344CB8AC3E}">
        <p14:creationId xmlns:p14="http://schemas.microsoft.com/office/powerpoint/2010/main" val="42841266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2014 – PERS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7279"/>
            <a:ext cx="8229600" cy="4971245"/>
          </a:xfrm>
        </p:spPr>
        <p:txBody>
          <a:bodyPr/>
          <a:lstStyle/>
          <a:p>
            <a:r>
              <a:rPr lang="en-US" b="1" dirty="0" smtClean="0"/>
              <a:t>Assumed Rate – 7.75% </a:t>
            </a:r>
            <a:r>
              <a:rPr lang="en-US" sz="2000" i="1" dirty="0" smtClean="0"/>
              <a:t>(from 8%)</a:t>
            </a:r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dirty="0"/>
              <a:t>Regular Tier 1 member accounts – earnings rate</a:t>
            </a:r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dirty="0"/>
              <a:t>Rate has not been adjusted since </a:t>
            </a:r>
            <a:r>
              <a:rPr lang="en-US" dirty="0" smtClean="0"/>
              <a:t>the 1980s</a:t>
            </a:r>
            <a:endParaRPr lang="en-US" dirty="0"/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dirty="0" smtClean="0"/>
              <a:t>Used </a:t>
            </a:r>
            <a:r>
              <a:rPr lang="en-US" dirty="0"/>
              <a:t>to annuitize Money Match and </a:t>
            </a:r>
            <a:r>
              <a:rPr lang="en-US" dirty="0" err="1" smtClean="0"/>
              <a:t>Formula+Annuity</a:t>
            </a:r>
            <a:r>
              <a:rPr lang="en-US" dirty="0" smtClean="0"/>
              <a:t> </a:t>
            </a:r>
            <a:r>
              <a:rPr lang="en-US" dirty="0"/>
              <a:t>pension </a:t>
            </a:r>
            <a:r>
              <a:rPr lang="en-US" dirty="0" smtClean="0"/>
              <a:t>calculations for Tier 1 members </a:t>
            </a:r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dirty="0" smtClean="0"/>
              <a:t>Example </a:t>
            </a:r>
            <a:r>
              <a:rPr lang="en-US" dirty="0"/>
              <a:t>of impact:  If employee did not retire on 12/01/2013, would need to work an additional three months in order to receive the same level of benefit</a:t>
            </a:r>
          </a:p>
          <a:p>
            <a:pPr marL="0" indent="0">
              <a:buNone/>
            </a:pPr>
            <a:endParaRPr lang="en-US" sz="1000" i="1" dirty="0" smtClean="0"/>
          </a:p>
          <a:p>
            <a:r>
              <a:rPr lang="en-US" b="1" dirty="0" smtClean="0"/>
              <a:t>Actuarial Equivalency Factors (AEFs)</a:t>
            </a:r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dirty="0" smtClean="0"/>
              <a:t>Updated every two years</a:t>
            </a:r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dirty="0" smtClean="0"/>
              <a:t>Used to annuitize the pension benefit over the retiree’s estimated life expectancy (Money Match and </a:t>
            </a:r>
            <a:r>
              <a:rPr lang="en-US" dirty="0" err="1" smtClean="0"/>
              <a:t>Formula+Annuity</a:t>
            </a:r>
            <a:r>
              <a:rPr lang="en-US" dirty="0" smtClean="0"/>
              <a:t>)</a:t>
            </a:r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dirty="0" smtClean="0"/>
              <a:t>In the past, changes to AEFs would have required an employee to work 2 to 4 months longer to receive the same level of benefit</a:t>
            </a:r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dirty="0" smtClean="0"/>
              <a:t>Scheduled to be adopted in November 2013</a:t>
            </a:r>
          </a:p>
          <a:p>
            <a:pPr marL="228600" lvl="1" indent="0">
              <a:spcBef>
                <a:spcPts val="0"/>
              </a:spcBef>
              <a:buNone/>
            </a:pPr>
            <a:endParaRPr lang="en-US" dirty="0" smtClean="0"/>
          </a:p>
          <a:p>
            <a:pPr marL="228600" lvl="1" indent="0">
              <a:spcBef>
                <a:spcPts val="0"/>
              </a:spcBef>
              <a:buNone/>
            </a:pPr>
            <a:endParaRPr lang="en-US" dirty="0" smtClean="0"/>
          </a:p>
          <a:p>
            <a:pPr lvl="1">
              <a:spcBef>
                <a:spcPts val="0"/>
              </a:spcBef>
            </a:pPr>
            <a:endParaRPr lang="en-US" dirty="0" smtClean="0"/>
          </a:p>
          <a:p>
            <a:pPr marL="457200" lvl="2" indent="0">
              <a:spcBef>
                <a:spcPts val="0"/>
              </a:spcBef>
              <a:buNone/>
            </a:pPr>
            <a:endParaRPr lang="en-US" dirty="0" smtClean="0"/>
          </a:p>
          <a:p>
            <a:pPr marL="457200" lvl="2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D41E-2E03-43D1-AE72-7C114760B977}" type="datetime4">
              <a:rPr lang="en-US" altLang="en-US" smtClean="0"/>
              <a:pPr/>
              <a:t>October 10, 2013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1F6C6B-23EC-4418-BCDF-6D38C7D81FA6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8088" y="1514475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220" tIns="7541424" rIns="47610" bIns="685584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0179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2014 – PERS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7279"/>
            <a:ext cx="8229600" cy="4971245"/>
          </a:xfrm>
        </p:spPr>
        <p:txBody>
          <a:bodyPr/>
          <a:lstStyle/>
          <a:p>
            <a:r>
              <a:rPr lang="en-US" b="1" dirty="0" smtClean="0"/>
              <a:t>Combined impact of the Assumed Rate to 7.75% and subsequent change in AEFs</a:t>
            </a:r>
          </a:p>
          <a:p>
            <a:pPr marL="0" indent="0">
              <a:buNone/>
            </a:pPr>
            <a:endParaRPr lang="en-US" sz="500" b="1" dirty="0" smtClean="0"/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dirty="0" smtClean="0"/>
              <a:t>Impacts Tier 1 members retiring under either the Money Match or </a:t>
            </a:r>
            <a:r>
              <a:rPr lang="en-US" dirty="0" err="1" smtClean="0"/>
              <a:t>Formula+Annuity</a:t>
            </a:r>
            <a:r>
              <a:rPr lang="en-US" dirty="0" smtClean="0"/>
              <a:t> pension calculation</a:t>
            </a:r>
            <a:endParaRPr lang="en-US" sz="500" dirty="0" smtClean="0"/>
          </a:p>
          <a:p>
            <a:pPr marL="228600" lvl="1" indent="0">
              <a:spcBef>
                <a:spcPts val="0"/>
              </a:spcBef>
              <a:buNone/>
            </a:pPr>
            <a:r>
              <a:rPr lang="en-US" sz="500" dirty="0" smtClean="0"/>
              <a:t> </a:t>
            </a:r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dirty="0" smtClean="0"/>
              <a:t>Does not impact PERS members retiring under the Full Formula calculation</a:t>
            </a:r>
          </a:p>
          <a:p>
            <a:pPr marL="228600" lvl="1" indent="0">
              <a:spcBef>
                <a:spcPts val="0"/>
              </a:spcBef>
              <a:buNone/>
            </a:pPr>
            <a:endParaRPr lang="en-US" sz="500" dirty="0" smtClean="0"/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dirty="0" smtClean="0"/>
              <a:t>Benefits would be reduced by approximately</a:t>
            </a:r>
            <a:endParaRPr lang="en-US" dirty="0"/>
          </a:p>
          <a:p>
            <a:pPr lvl="2">
              <a:spcBef>
                <a:spcPts val="0"/>
              </a:spcBef>
              <a:buFont typeface="Calibri" panose="020F0502020204030204" pitchFamily="34" charset="0"/>
              <a:buChar char="»"/>
            </a:pPr>
            <a:r>
              <a:rPr lang="en-US" dirty="0" smtClean="0"/>
              <a:t>2.3% for a Tier 1 member retiring at age 55 – Money Match </a:t>
            </a:r>
          </a:p>
          <a:p>
            <a:pPr lvl="2">
              <a:spcBef>
                <a:spcPts val="0"/>
              </a:spcBef>
              <a:buFont typeface="Calibri" panose="020F0502020204030204" pitchFamily="34" charset="0"/>
              <a:buChar char="»"/>
            </a:pPr>
            <a:r>
              <a:rPr lang="en-US" dirty="0" smtClean="0"/>
              <a:t>1.9% for a Tier 1 member retiring at age 65 – Money Match</a:t>
            </a:r>
          </a:p>
          <a:p>
            <a:pPr lvl="2">
              <a:spcBef>
                <a:spcPts val="0"/>
              </a:spcBef>
              <a:buFont typeface="Calibri" panose="020F0502020204030204" pitchFamily="34" charset="0"/>
              <a:buChar char="»"/>
            </a:pPr>
            <a:r>
              <a:rPr lang="en-US" dirty="0" err="1" smtClean="0"/>
              <a:t>Formula+Annuity</a:t>
            </a:r>
            <a:r>
              <a:rPr lang="en-US" dirty="0" smtClean="0"/>
              <a:t> benefits is impacted approximately half as much as the Money Match benefits</a:t>
            </a:r>
          </a:p>
          <a:p>
            <a:pPr marL="457200" lvl="2" indent="0">
              <a:spcBef>
                <a:spcPts val="0"/>
              </a:spcBef>
              <a:buNone/>
            </a:pPr>
            <a:endParaRPr lang="en-US" sz="500" dirty="0"/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r>
              <a:rPr lang="en-US" dirty="0" smtClean="0"/>
              <a:t>Employee not retiring on December 1, 2013, would need to work approximately 6 months longer to get the same level of benefit </a:t>
            </a:r>
            <a:r>
              <a:rPr lang="en-US" sz="1800" i="1" dirty="0" smtClean="0"/>
              <a:t>(</a:t>
            </a:r>
            <a:r>
              <a:rPr lang="en-US" sz="1800" b="1" i="1" dirty="0" smtClean="0"/>
              <a:t>estimate only</a:t>
            </a:r>
            <a:r>
              <a:rPr lang="en-US" sz="1800" i="1" dirty="0" smtClean="0"/>
              <a:t> based on prior impact of AEF changes + impact of Assumed Rate changes  PERS has not published estimates yet, most likely to be posted in November 2013)</a:t>
            </a:r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endParaRPr lang="en-US" dirty="0" smtClean="0"/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&gt;"/>
            </a:pPr>
            <a:endParaRPr lang="en-US" dirty="0"/>
          </a:p>
          <a:p>
            <a:pPr marL="228600" lvl="1" indent="0">
              <a:spcBef>
                <a:spcPts val="0"/>
              </a:spcBef>
              <a:buNone/>
            </a:pPr>
            <a:endParaRPr lang="en-US" dirty="0" smtClean="0"/>
          </a:p>
          <a:p>
            <a:pPr lvl="1">
              <a:spcBef>
                <a:spcPts val="0"/>
              </a:spcBef>
            </a:pPr>
            <a:endParaRPr lang="en-US" dirty="0" smtClean="0"/>
          </a:p>
          <a:p>
            <a:pPr marL="457200" lvl="2" indent="0">
              <a:spcBef>
                <a:spcPts val="0"/>
              </a:spcBef>
              <a:buNone/>
            </a:pPr>
            <a:endParaRPr lang="en-US" dirty="0" smtClean="0"/>
          </a:p>
          <a:p>
            <a:pPr marL="457200" lvl="2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D41E-2E03-43D1-AE72-7C114760B977}" type="datetime4">
              <a:rPr lang="en-US" altLang="en-US" smtClean="0"/>
              <a:pPr/>
              <a:t>October 10, 2013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1F6C6B-23EC-4418-BCDF-6D38C7D81FA6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8088" y="1514475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220" tIns="7541424" rIns="47610" bIns="685584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7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b="1" dirty="0" smtClean="0"/>
              <a:t>http://oregonstate.edu/admin/hr/benefits/pers-update</a:t>
            </a:r>
          </a:p>
          <a:p>
            <a:pPr marL="0" indent="0" algn="ctr">
              <a:buNone/>
            </a:pPr>
            <a:endParaRPr lang="en-US" sz="2200" b="1" dirty="0"/>
          </a:p>
          <a:p>
            <a:r>
              <a:rPr lang="en-US" sz="2200" b="1" dirty="0"/>
              <a:t>http://www.oregon.gov/pers/Pages/section/general_information/Special-Session-Legislative-Concepts.aspx</a:t>
            </a:r>
            <a:endParaRPr lang="en-US" sz="2200" b="1" dirty="0" smtClean="0"/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b="1" dirty="0"/>
              <a:t>http://</a:t>
            </a:r>
            <a:r>
              <a:rPr lang="en-US" sz="2200" b="1" dirty="0" smtClean="0"/>
              <a:t>www.oregonlegislature.gov/bills_laws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D41E-2E03-43D1-AE72-7C114760B977}" type="datetime4">
              <a:rPr lang="en-US" altLang="en-US" smtClean="0"/>
              <a:pPr/>
              <a:t>October 10, 2013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1F6C6B-23EC-4418-BCDF-6D38C7D81FA6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335688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SU_Template_1_unlocked">
  <a:themeElements>
    <a:clrScheme name="OSU Color Palette">
      <a:dk1>
        <a:srgbClr val="D85A1A"/>
      </a:dk1>
      <a:lt1>
        <a:srgbClr val="615042"/>
      </a:lt1>
      <a:dk2>
        <a:srgbClr val="9D601E"/>
      </a:dk2>
      <a:lt2>
        <a:srgbClr val="ABADA4"/>
      </a:lt2>
      <a:accent1>
        <a:srgbClr val="C6C0B7"/>
      </a:accent1>
      <a:accent2>
        <a:srgbClr val="6B859E"/>
      </a:accent2>
      <a:accent3>
        <a:srgbClr val="A7C4C9"/>
      </a:accent3>
      <a:accent4>
        <a:srgbClr val="F3D08E"/>
      </a:accent4>
      <a:accent5>
        <a:srgbClr val="B3BA35"/>
      </a:accent5>
      <a:accent6>
        <a:srgbClr val="561F4B"/>
      </a:accent6>
      <a:hlink>
        <a:srgbClr val="000000"/>
      </a:hlink>
      <a:folHlink>
        <a:srgbClr val="000000"/>
      </a:folHlink>
    </a:clrScheme>
    <a:fontScheme name="Blank Presentation">
      <a:majorFont>
        <a:latin typeface="Tahoma"/>
        <a:ea typeface="ＭＳ Ｐゴシック"/>
        <a:cs typeface=""/>
      </a:majorFont>
      <a:minorFont>
        <a:latin typeface="Palatino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OSU_Template_1_unlocked</Template>
  <TotalTime>447</TotalTime>
  <Words>659</Words>
  <Application>Microsoft Office PowerPoint</Application>
  <PresentationFormat>On-screen Show (4:3)</PresentationFormat>
  <Paragraphs>136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OSU_Template_1_unlocked</vt:lpstr>
      <vt:lpstr>Open Enrollment Plan Year 2014 </vt:lpstr>
      <vt:lpstr>PowerPoint Presentation</vt:lpstr>
      <vt:lpstr>2013 Legislation - ORP </vt:lpstr>
      <vt:lpstr>2013 Legislation - PERS</vt:lpstr>
      <vt:lpstr>2013 Legislation - PERS</vt:lpstr>
      <vt:lpstr>2014 – PERS Changes</vt:lpstr>
      <vt:lpstr>2014 – PERS Changes</vt:lpstr>
      <vt:lpstr>Resources</vt:lpstr>
    </vt:vector>
  </TitlesOfParts>
  <Company>Oregon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Affordable Care Act (ACA)</dc:title>
  <dc:creator>Support</dc:creator>
  <cp:lastModifiedBy>Vickie</cp:lastModifiedBy>
  <cp:revision>41</cp:revision>
  <dcterms:created xsi:type="dcterms:W3CDTF">2013-10-01T06:24:43Z</dcterms:created>
  <dcterms:modified xsi:type="dcterms:W3CDTF">2013-10-10T17:51:43Z</dcterms:modified>
</cp:coreProperties>
</file>