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6" r:id="rId3"/>
    <p:sldId id="257" r:id="rId4"/>
    <p:sldId id="258" r:id="rId5"/>
    <p:sldId id="259" r:id="rId6"/>
  </p:sldIdLst>
  <p:sldSz cx="9144000" cy="6858000" type="screen4x3"/>
  <p:notesSz cx="7077075" cy="90519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80" d="100"/>
          <a:sy n="80" d="100"/>
        </p:scale>
        <p:origin x="-1134" y="-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49682-EC4A-4B90-B8AE-409A5A68888A}" type="datetimeFigureOut">
              <a:rPr lang="en-US" smtClean="0"/>
              <a:t>1/9/2013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437C1-8A88-4E21-9322-9ED268F9AE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05867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49682-EC4A-4B90-B8AE-409A5A68888A}" type="datetimeFigureOut">
              <a:rPr lang="en-US" smtClean="0"/>
              <a:t>1/9/2013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437C1-8A88-4E21-9322-9ED268F9AE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0378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49682-EC4A-4B90-B8AE-409A5A68888A}" type="datetimeFigureOut">
              <a:rPr lang="en-US" smtClean="0"/>
              <a:t>1/9/2013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437C1-8A88-4E21-9322-9ED268F9AE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33389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49682-EC4A-4B90-B8AE-409A5A68888A}" type="datetimeFigureOut">
              <a:rPr lang="en-US" smtClean="0"/>
              <a:t>1/9/2013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437C1-8A88-4E21-9322-9ED268F9AE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74057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49682-EC4A-4B90-B8AE-409A5A68888A}" type="datetimeFigureOut">
              <a:rPr lang="en-US" smtClean="0"/>
              <a:t>1/9/2013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437C1-8A88-4E21-9322-9ED268F9AE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0030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49682-EC4A-4B90-B8AE-409A5A68888A}" type="datetimeFigureOut">
              <a:rPr lang="en-US" smtClean="0"/>
              <a:t>1/9/2013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437C1-8A88-4E21-9322-9ED268F9AE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853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49682-EC4A-4B90-B8AE-409A5A68888A}" type="datetimeFigureOut">
              <a:rPr lang="en-US" smtClean="0"/>
              <a:t>1/9/2013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437C1-8A88-4E21-9322-9ED268F9AE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79174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49682-EC4A-4B90-B8AE-409A5A68888A}" type="datetimeFigureOut">
              <a:rPr lang="en-US" smtClean="0"/>
              <a:t>1/9/2013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437C1-8A88-4E21-9322-9ED268F9AE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59422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49682-EC4A-4B90-B8AE-409A5A68888A}" type="datetimeFigureOut">
              <a:rPr lang="en-US" smtClean="0"/>
              <a:t>1/9/2013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437C1-8A88-4E21-9322-9ED268F9AE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78992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49682-EC4A-4B90-B8AE-409A5A68888A}" type="datetimeFigureOut">
              <a:rPr lang="en-US" smtClean="0"/>
              <a:t>1/9/2013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437C1-8A88-4E21-9322-9ED268F9AE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0477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49682-EC4A-4B90-B8AE-409A5A68888A}" type="datetimeFigureOut">
              <a:rPr lang="en-US" smtClean="0"/>
              <a:t>1/9/2013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437C1-8A88-4E21-9322-9ED268F9AE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86790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D49682-EC4A-4B90-B8AE-409A5A68888A}" type="datetimeFigureOut">
              <a:rPr lang="en-US" smtClean="0"/>
              <a:t>1/9/2013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B437C1-8A88-4E21-9322-9ED268F9AE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1127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secure.oregonstate.edu/facultysenate/committees/ec/promotion_ten/comment.php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Assigned work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Faculty Senate</a:t>
            </a:r>
          </a:p>
          <a:p>
            <a:r>
              <a:rPr lang="en-US" dirty="0" smtClean="0"/>
              <a:t>January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3918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Line Callout 3 (Border and Accent Bar) 24"/>
          <p:cNvSpPr/>
          <p:nvPr/>
        </p:nvSpPr>
        <p:spPr>
          <a:xfrm>
            <a:off x="5029200" y="425474"/>
            <a:ext cx="3344849" cy="612648"/>
          </a:xfrm>
          <a:prstGeom prst="accentBorderCallout3">
            <a:avLst>
              <a:gd name="adj1" fmla="val 48601"/>
              <a:gd name="adj2" fmla="val 99050"/>
              <a:gd name="adj3" fmla="val 48601"/>
              <a:gd name="adj4" fmla="val 111802"/>
              <a:gd name="adj5" fmla="val 376214"/>
              <a:gd name="adj6" fmla="val 111036"/>
              <a:gd name="adj7" fmla="val 377798"/>
              <a:gd name="adj8" fmla="val 82240"/>
            </a:avLst>
          </a:prstGeom>
          <a:solidFill>
            <a:srgbClr val="FF0000">
              <a:alpha val="51000"/>
            </a:srgbClr>
          </a:solidFill>
          <a:ln w="63500">
            <a:solidFill>
              <a:srgbClr val="FF0000"/>
            </a:solidFill>
            <a:headEnd type="oval"/>
            <a:tailEnd type="stealt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Line Callout 3 (Border and Accent Bar) 23"/>
          <p:cNvSpPr/>
          <p:nvPr/>
        </p:nvSpPr>
        <p:spPr>
          <a:xfrm>
            <a:off x="719234" y="565666"/>
            <a:ext cx="3547966" cy="457200"/>
          </a:xfrm>
          <a:prstGeom prst="accentBorderCallout3">
            <a:avLst>
              <a:gd name="adj1" fmla="val 52083"/>
              <a:gd name="adj2" fmla="val -325"/>
              <a:gd name="adj3" fmla="val 52084"/>
              <a:gd name="adj4" fmla="val -9566"/>
              <a:gd name="adj5" fmla="val 952911"/>
              <a:gd name="adj6" fmla="val -8407"/>
              <a:gd name="adj7" fmla="val 950010"/>
              <a:gd name="adj8" fmla="val 26576"/>
            </a:avLst>
          </a:prstGeom>
          <a:solidFill>
            <a:srgbClr val="00B0F0">
              <a:alpha val="51000"/>
            </a:srgbClr>
          </a:solidFill>
          <a:ln w="82550">
            <a:headEnd type="oval"/>
            <a:tailEnd type="stealt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676400" y="2860835"/>
            <a:ext cx="513410" cy="3539965"/>
          </a:xfrm>
          <a:prstGeom prst="rect">
            <a:avLst/>
          </a:prstGeom>
          <a:solidFill>
            <a:srgbClr val="00B0F0">
              <a:alpha val="49000"/>
            </a:srgbClr>
          </a:solidFill>
          <a:ln>
            <a:solidFill>
              <a:schemeClr val="accent1"/>
            </a:solidFill>
          </a:ln>
        </p:spPr>
        <p:txBody>
          <a:bodyPr vert="wordArtVert" wrap="square" rtlCol="0">
            <a:spAutoFit/>
          </a:bodyPr>
          <a:lstStyle/>
          <a:p>
            <a:r>
              <a:rPr lang="en-US" dirty="0" smtClean="0"/>
              <a:t>Teaching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743200" y="2860835"/>
            <a:ext cx="513410" cy="3539965"/>
          </a:xfrm>
          <a:prstGeom prst="rect">
            <a:avLst/>
          </a:prstGeom>
          <a:solidFill>
            <a:srgbClr val="00B0F0">
              <a:alpha val="49000"/>
            </a:srgbClr>
          </a:solidFill>
          <a:ln>
            <a:solidFill>
              <a:schemeClr val="accent1"/>
            </a:solidFill>
          </a:ln>
        </p:spPr>
        <p:txBody>
          <a:bodyPr vert="wordArtVert" wrap="square" rtlCol="0">
            <a:spAutoFit/>
          </a:bodyPr>
          <a:lstStyle/>
          <a:p>
            <a:r>
              <a:rPr lang="en-US" dirty="0" smtClean="0"/>
              <a:t>Advising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3886200" y="2860835"/>
            <a:ext cx="513410" cy="3539965"/>
          </a:xfrm>
          <a:prstGeom prst="rect">
            <a:avLst/>
          </a:prstGeom>
          <a:solidFill>
            <a:srgbClr val="00B0F0">
              <a:alpha val="49000"/>
            </a:srgbClr>
          </a:solidFill>
          <a:ln>
            <a:solidFill>
              <a:schemeClr val="accent1"/>
            </a:solidFill>
          </a:ln>
        </p:spPr>
        <p:txBody>
          <a:bodyPr vert="wordArtVert" wrap="square" rtlCol="0">
            <a:spAutoFit/>
          </a:bodyPr>
          <a:lstStyle/>
          <a:p>
            <a:r>
              <a:rPr lang="en-US" dirty="0" smtClean="0"/>
              <a:t>Research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029200" y="2860835"/>
            <a:ext cx="513410" cy="3539965"/>
          </a:xfrm>
          <a:prstGeom prst="rect">
            <a:avLst/>
          </a:prstGeom>
          <a:solidFill>
            <a:srgbClr val="00B0F0">
              <a:alpha val="49000"/>
            </a:srgbClr>
          </a:solidFill>
          <a:ln>
            <a:solidFill>
              <a:schemeClr val="accent1"/>
            </a:solidFill>
          </a:ln>
        </p:spPr>
        <p:txBody>
          <a:bodyPr vert="wordArtVert" wrap="square" rtlCol="0">
            <a:spAutoFit/>
          </a:bodyPr>
          <a:lstStyle/>
          <a:p>
            <a:r>
              <a:rPr lang="en-US" dirty="0" smtClean="0"/>
              <a:t>Extension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6172200" y="2860835"/>
            <a:ext cx="513410" cy="3539965"/>
          </a:xfrm>
          <a:prstGeom prst="rect">
            <a:avLst/>
          </a:prstGeom>
          <a:solidFill>
            <a:srgbClr val="00B0F0">
              <a:alpha val="49000"/>
            </a:srgbClr>
          </a:solidFill>
          <a:ln>
            <a:solidFill>
              <a:schemeClr val="accent1"/>
            </a:solidFill>
          </a:ln>
        </p:spPr>
        <p:txBody>
          <a:bodyPr vert="wordArtVert" wrap="square" rtlCol="0">
            <a:spAutoFit/>
          </a:bodyPr>
          <a:lstStyle/>
          <a:p>
            <a:r>
              <a:rPr lang="en-US" dirty="0" smtClean="0"/>
              <a:t>Service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990600" y="1676400"/>
            <a:ext cx="72390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1676400" y="2362200"/>
            <a:ext cx="6076010" cy="923330"/>
          </a:xfrm>
          <a:prstGeom prst="rect">
            <a:avLst/>
          </a:prstGeom>
          <a:solidFill>
            <a:srgbClr val="FF0000">
              <a:alpha val="52000"/>
            </a:srgbClr>
          </a:solidFill>
          <a:ln>
            <a:solidFill>
              <a:schemeClr val="accent1"/>
            </a:solidFill>
          </a:ln>
        </p:spPr>
        <p:txBody>
          <a:bodyPr wrap="square" rtlCol="0" anchor="ctr" anchorCtr="1">
            <a:spAutoFit/>
          </a:bodyPr>
          <a:lstStyle/>
          <a:p>
            <a:r>
              <a:rPr lang="en-US" dirty="0" smtClean="0"/>
              <a:t>Scholarship and Creative Activity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7239000" y="2860835"/>
            <a:ext cx="513410" cy="3539965"/>
          </a:xfrm>
          <a:prstGeom prst="rect">
            <a:avLst/>
          </a:prstGeom>
          <a:solidFill>
            <a:srgbClr val="00B0F0">
              <a:alpha val="49000"/>
            </a:srgbClr>
          </a:solidFill>
          <a:ln>
            <a:solidFill>
              <a:schemeClr val="accent1"/>
            </a:solidFill>
          </a:ln>
        </p:spPr>
        <p:txBody>
          <a:bodyPr vert="wordArtVert" wrap="square" rtlCol="0">
            <a:spAutoFit/>
          </a:bodyPr>
          <a:lstStyle/>
          <a:p>
            <a:r>
              <a:rPr lang="en-US" dirty="0" smtClean="0"/>
              <a:t>Other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3256610" y="1834634"/>
            <a:ext cx="23512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Faculty Responsibilities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1153657" y="609600"/>
            <a:ext cx="27325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Assigned to a total of 100%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5885882" y="565666"/>
            <a:ext cx="19352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Select at least 15%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2112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72446" y="2209800"/>
            <a:ext cx="842154" cy="4038600"/>
          </a:xfrm>
          <a:prstGeom prst="rect">
            <a:avLst/>
          </a:prstGeom>
          <a:solidFill>
            <a:schemeClr val="accent1">
              <a:alpha val="51000"/>
            </a:schemeClr>
          </a:solidFill>
          <a:ln>
            <a:solidFill>
              <a:schemeClr val="accent1"/>
            </a:solidFill>
          </a:ln>
        </p:spPr>
        <p:txBody>
          <a:bodyPr vert="wordArtVert" wrap="square" rtlCol="0">
            <a:spAutoFit/>
          </a:bodyPr>
          <a:lstStyle/>
          <a:p>
            <a:r>
              <a:rPr lang="en-US" dirty="0" smtClean="0"/>
              <a:t>Instruction+ Advising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782102" y="2209800"/>
            <a:ext cx="1170898" cy="4038600"/>
          </a:xfrm>
          <a:prstGeom prst="rect">
            <a:avLst/>
          </a:prstGeom>
          <a:solidFill>
            <a:schemeClr val="accent1">
              <a:alpha val="51000"/>
            </a:schemeClr>
          </a:solidFill>
          <a:ln>
            <a:solidFill>
              <a:schemeClr val="accent1"/>
            </a:solidFill>
          </a:ln>
        </p:spPr>
        <p:txBody>
          <a:bodyPr vert="wordArtVert" wrap="square" rtlCol="0">
            <a:spAutoFit/>
          </a:bodyPr>
          <a:lstStyle/>
          <a:p>
            <a:r>
              <a:rPr lang="en-US" dirty="0" smtClean="0"/>
              <a:t>Scholarship + Creative </a:t>
            </a:r>
          </a:p>
          <a:p>
            <a:r>
              <a:rPr lang="en-US" dirty="0"/>
              <a:t> </a:t>
            </a:r>
            <a:r>
              <a:rPr lang="en-US" dirty="0" smtClean="0"/>
              <a:t> Activities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248400" y="2209800"/>
            <a:ext cx="842154" cy="4038600"/>
          </a:xfrm>
          <a:prstGeom prst="rect">
            <a:avLst/>
          </a:prstGeom>
          <a:solidFill>
            <a:schemeClr val="accent1">
              <a:alpha val="51000"/>
            </a:schemeClr>
          </a:solidFill>
          <a:ln>
            <a:solidFill>
              <a:schemeClr val="accent1"/>
            </a:solidFill>
          </a:ln>
        </p:spPr>
        <p:txBody>
          <a:bodyPr vert="wordArtVert" wrap="square" rtlCol="0">
            <a:spAutoFit/>
          </a:bodyPr>
          <a:lstStyle/>
          <a:p>
            <a:r>
              <a:rPr lang="en-US" dirty="0" smtClean="0"/>
              <a:t>Service + </a:t>
            </a:r>
          </a:p>
          <a:p>
            <a:r>
              <a:rPr lang="en-US" dirty="0"/>
              <a:t> </a:t>
            </a:r>
            <a:r>
              <a:rPr lang="en-US" dirty="0" smtClean="0"/>
              <a:t>Leadership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748051" y="1524000"/>
            <a:ext cx="72390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191908" y="1682234"/>
            <a:ext cx="23512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Faculty Responsibilities</a:t>
            </a:r>
            <a:endParaRPr lang="en-US" dirty="0"/>
          </a:p>
        </p:txBody>
      </p:sp>
      <p:sp>
        <p:nvSpPr>
          <p:cNvPr id="7" name="Line Callout 3 (Border and Accent Bar) 6"/>
          <p:cNvSpPr/>
          <p:nvPr/>
        </p:nvSpPr>
        <p:spPr>
          <a:xfrm>
            <a:off x="719234" y="565666"/>
            <a:ext cx="3547966" cy="457200"/>
          </a:xfrm>
          <a:prstGeom prst="accentBorderCallout3">
            <a:avLst>
              <a:gd name="adj1" fmla="val 52083"/>
              <a:gd name="adj2" fmla="val -325"/>
              <a:gd name="adj3" fmla="val 52084"/>
              <a:gd name="adj4" fmla="val -9566"/>
              <a:gd name="adj5" fmla="val 720000"/>
              <a:gd name="adj6" fmla="val -9059"/>
              <a:gd name="adj7" fmla="val 719630"/>
              <a:gd name="adj8" fmla="val 21683"/>
            </a:avLst>
          </a:prstGeom>
          <a:solidFill>
            <a:srgbClr val="00B0F0">
              <a:alpha val="51000"/>
            </a:srgbClr>
          </a:solidFill>
          <a:ln w="82550">
            <a:headEnd type="oval"/>
            <a:tailEnd type="stealt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153657" y="609600"/>
            <a:ext cx="27325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Assigned to a total of 100%</a:t>
            </a:r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4214150" y="2209800"/>
            <a:ext cx="0" cy="4038600"/>
          </a:xfrm>
          <a:prstGeom prst="line">
            <a:avLst/>
          </a:prstGeom>
          <a:ln w="508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2110450" y="2209800"/>
            <a:ext cx="0" cy="4038600"/>
          </a:xfrm>
          <a:prstGeom prst="line">
            <a:avLst/>
          </a:prstGeom>
          <a:ln w="508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6652550" y="2209800"/>
            <a:ext cx="0" cy="4038600"/>
          </a:xfrm>
          <a:prstGeom prst="line">
            <a:avLst/>
          </a:prstGeom>
          <a:ln w="508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5225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64155" y="1295400"/>
            <a:ext cx="7034233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Instruction and advising:</a:t>
            </a:r>
          </a:p>
          <a:p>
            <a:endParaRPr lang="en-US" dirty="0"/>
          </a:p>
          <a:p>
            <a:r>
              <a:rPr lang="en-US" dirty="0" smtClean="0"/>
              <a:t>Interactions </a:t>
            </a:r>
            <a:r>
              <a:rPr lang="en-US" dirty="0"/>
              <a:t>with learners  to help them gain knowledge or acquire </a:t>
            </a:r>
            <a:r>
              <a:rPr lang="en-US" dirty="0" smtClean="0"/>
              <a:t>skills. </a:t>
            </a:r>
          </a:p>
          <a:p>
            <a:endParaRPr lang="en-US" dirty="0"/>
          </a:p>
          <a:p>
            <a:pPr algn="ctr"/>
            <a:r>
              <a:rPr lang="en-US" sz="2400" dirty="0" smtClean="0"/>
              <a:t>Scholarship and creative activities:</a:t>
            </a:r>
          </a:p>
          <a:p>
            <a:endParaRPr lang="en-US" dirty="0"/>
          </a:p>
          <a:p>
            <a:r>
              <a:rPr lang="en-US" dirty="0" smtClean="0"/>
              <a:t>Interactions </a:t>
            </a:r>
            <a:r>
              <a:rPr lang="en-US" dirty="0"/>
              <a:t>with people in </a:t>
            </a:r>
            <a:r>
              <a:rPr lang="en-US" dirty="0" smtClean="0"/>
              <a:t>field </a:t>
            </a:r>
            <a:r>
              <a:rPr lang="en-US" dirty="0"/>
              <a:t>of expertise with the goal </a:t>
            </a:r>
            <a:endParaRPr lang="en-US" dirty="0" smtClean="0"/>
          </a:p>
          <a:p>
            <a:r>
              <a:rPr lang="en-US" dirty="0" smtClean="0"/>
              <a:t>of </a:t>
            </a:r>
            <a:r>
              <a:rPr lang="en-US" dirty="0"/>
              <a:t>creating new knowledge or developing new skills. </a:t>
            </a:r>
            <a:r>
              <a:rPr lang="en-US" dirty="0" smtClean="0"/>
              <a:t> Peer reviewed.</a:t>
            </a:r>
          </a:p>
          <a:p>
            <a:endParaRPr lang="en-US" dirty="0"/>
          </a:p>
          <a:p>
            <a:pPr algn="ctr"/>
            <a:r>
              <a:rPr lang="en-US" sz="2400" dirty="0" smtClean="0"/>
              <a:t>Service and leadership:</a:t>
            </a:r>
          </a:p>
          <a:p>
            <a:endParaRPr lang="en-US" dirty="0" smtClean="0"/>
          </a:p>
          <a:p>
            <a:r>
              <a:rPr lang="en-US" dirty="0" smtClean="0"/>
              <a:t>Interactions to keep </a:t>
            </a:r>
            <a:r>
              <a:rPr lang="en-US" dirty="0"/>
              <a:t>OSU, </a:t>
            </a:r>
            <a:r>
              <a:rPr lang="en-US" dirty="0" smtClean="0"/>
              <a:t>professional </a:t>
            </a:r>
            <a:r>
              <a:rPr lang="en-US" dirty="0" smtClean="0"/>
              <a:t>societies, </a:t>
            </a:r>
            <a:r>
              <a:rPr lang="en-US" dirty="0" smtClean="0"/>
              <a:t>or in </a:t>
            </a:r>
            <a:r>
              <a:rPr lang="en-US" dirty="0"/>
              <a:t>some cases </a:t>
            </a:r>
            <a:endParaRPr lang="en-US" dirty="0" smtClean="0"/>
          </a:p>
          <a:p>
            <a:r>
              <a:rPr lang="en-US" dirty="0" smtClean="0"/>
              <a:t>the community </a:t>
            </a:r>
            <a:r>
              <a:rPr lang="en-US" dirty="0"/>
              <a:t>running. 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92261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457200"/>
            <a:ext cx="77724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Attached document is intended to start discussion, it is not a final document.</a:t>
            </a:r>
          </a:p>
          <a:p>
            <a:endParaRPr lang="en-US" sz="2400" dirty="0"/>
          </a:p>
          <a:p>
            <a:pPr lvl="3"/>
            <a:r>
              <a:rPr lang="en-US" sz="2400" dirty="0" smtClean="0"/>
              <a:t>Questions:</a:t>
            </a:r>
          </a:p>
          <a:p>
            <a:pPr marL="1657350" lvl="3" indent="-285750">
              <a:buFont typeface="Arial" pitchFamily="34" charset="0"/>
              <a:buChar char="•"/>
            </a:pPr>
            <a:r>
              <a:rPr lang="en-US" sz="2400" dirty="0" smtClean="0"/>
              <a:t>Does this work</a:t>
            </a:r>
            <a:r>
              <a:rPr lang="en-US" sz="2400" dirty="0"/>
              <a:t>? </a:t>
            </a:r>
            <a:endParaRPr lang="en-US" sz="2400" dirty="0" smtClean="0"/>
          </a:p>
          <a:p>
            <a:pPr marL="1657350" lvl="3" indent="-285750">
              <a:buFont typeface="Arial" pitchFamily="34" charset="0"/>
              <a:buChar char="•"/>
            </a:pPr>
            <a:r>
              <a:rPr lang="en-US" sz="2400" dirty="0" smtClean="0"/>
              <a:t>What </a:t>
            </a:r>
            <a:r>
              <a:rPr lang="en-US" sz="2400" dirty="0"/>
              <a:t>is missing</a:t>
            </a:r>
            <a:r>
              <a:rPr lang="en-US" sz="2400" dirty="0" smtClean="0"/>
              <a:t>?</a:t>
            </a:r>
          </a:p>
          <a:p>
            <a:pPr marL="1657350" lvl="3" indent="-285750">
              <a:buFont typeface="Arial" pitchFamily="34" charset="0"/>
              <a:buChar char="•"/>
            </a:pPr>
            <a:r>
              <a:rPr lang="en-US" sz="2400" dirty="0" smtClean="0"/>
              <a:t>No double counting?</a:t>
            </a:r>
          </a:p>
          <a:p>
            <a:pPr lvl="3"/>
            <a:endParaRPr lang="en-US" sz="2400" dirty="0"/>
          </a:p>
          <a:p>
            <a:pPr lvl="3"/>
            <a:r>
              <a:rPr lang="en-US" sz="2400" dirty="0" smtClean="0"/>
              <a:t>Feedback mechanism: </a:t>
            </a:r>
            <a:r>
              <a:rPr lang="en-US" sz="2400" dirty="0" smtClean="0">
                <a:hlinkClick r:id="rId2"/>
              </a:rPr>
              <a:t>https</a:t>
            </a:r>
            <a:r>
              <a:rPr lang="en-US" sz="2400" dirty="0">
                <a:hlinkClick r:id="rId2"/>
              </a:rPr>
              <a:t>://</a:t>
            </a:r>
            <a:r>
              <a:rPr lang="en-US" sz="2400" dirty="0" smtClean="0">
                <a:hlinkClick r:id="rId2"/>
              </a:rPr>
              <a:t>secure.oregonstate.edu/facultysenate/committees/ec/promotion_ten/comment.php</a:t>
            </a:r>
            <a:endParaRPr lang="en-US" sz="2400" dirty="0" smtClean="0"/>
          </a:p>
          <a:p>
            <a:pPr lvl="3"/>
            <a:r>
              <a:rPr lang="en-US" sz="2400" dirty="0" smtClean="0"/>
              <a:t>Link available from </a:t>
            </a:r>
            <a:r>
              <a:rPr lang="en-US" sz="2400" smtClean="0"/>
              <a:t>FS website.</a:t>
            </a:r>
          </a:p>
          <a:p>
            <a:pPr lvl="3"/>
            <a:endParaRPr lang="en-US" sz="2400" dirty="0"/>
          </a:p>
          <a:p>
            <a:pPr lvl="3"/>
            <a:r>
              <a:rPr lang="en-US" sz="2400" dirty="0" smtClean="0"/>
              <a:t>Feedback requested by January 25.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0024279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189</TotalTime>
  <Words>161</Words>
  <Application>Microsoft Office PowerPoint</Application>
  <PresentationFormat>On-screen Show (4:3)</PresentationFormat>
  <Paragraphs>44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Assigned work</vt:lpstr>
      <vt:lpstr>PowerPoint Presentation</vt:lpstr>
      <vt:lpstr>PowerPoint Presentation</vt:lpstr>
      <vt:lpstr>PowerPoint Presentation</vt:lpstr>
      <vt:lpstr>PowerPoint Presentation</vt:lpstr>
    </vt:vector>
  </TitlesOfParts>
  <Company>Oregon State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Chair, Physics - COS</dc:creator>
  <cp:lastModifiedBy>Vickie Nunnemaker</cp:lastModifiedBy>
  <cp:revision>22</cp:revision>
  <cp:lastPrinted>2012-11-29T18:43:35Z</cp:lastPrinted>
  <dcterms:created xsi:type="dcterms:W3CDTF">2012-11-29T18:10:46Z</dcterms:created>
  <dcterms:modified xsi:type="dcterms:W3CDTF">2013-01-10T06:17:53Z</dcterms:modified>
</cp:coreProperties>
</file>