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7077075" cy="9051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134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9682-EC4A-4B90-B8AE-409A5A68888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7C1-8A88-4E21-9322-9ED268F9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8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9682-EC4A-4B90-B8AE-409A5A68888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7C1-8A88-4E21-9322-9ED268F9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3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9682-EC4A-4B90-B8AE-409A5A68888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7C1-8A88-4E21-9322-9ED268F9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3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9682-EC4A-4B90-B8AE-409A5A68888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7C1-8A88-4E21-9322-9ED268F9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0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9682-EC4A-4B90-B8AE-409A5A68888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7C1-8A88-4E21-9322-9ED268F9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0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9682-EC4A-4B90-B8AE-409A5A68888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7C1-8A88-4E21-9322-9ED268F9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5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9682-EC4A-4B90-B8AE-409A5A68888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7C1-8A88-4E21-9322-9ED268F9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9682-EC4A-4B90-B8AE-409A5A68888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7C1-8A88-4E21-9322-9ED268F9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42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9682-EC4A-4B90-B8AE-409A5A68888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7C1-8A88-4E21-9322-9ED268F9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9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9682-EC4A-4B90-B8AE-409A5A68888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7C1-8A88-4E21-9322-9ED268F9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9682-EC4A-4B90-B8AE-409A5A68888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7C1-8A88-4E21-9322-9ED268F9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49682-EC4A-4B90-B8AE-409A5A68888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437C1-8A88-4E21-9322-9ED268F9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1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ecure.oregonstate.edu/facultysenate/committees/ec/promotion_ten/comment.ph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Assigned 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Faculty Senate</a:t>
            </a:r>
          </a:p>
          <a:p>
            <a:r>
              <a:rPr lang="en-US" dirty="0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Line Callout 3 (Border and Accent Bar) 24"/>
          <p:cNvSpPr/>
          <p:nvPr/>
        </p:nvSpPr>
        <p:spPr>
          <a:xfrm>
            <a:off x="5029200" y="425474"/>
            <a:ext cx="3344849" cy="612648"/>
          </a:xfrm>
          <a:prstGeom prst="accentBorderCallout3">
            <a:avLst>
              <a:gd name="adj1" fmla="val 48601"/>
              <a:gd name="adj2" fmla="val 99050"/>
              <a:gd name="adj3" fmla="val 48601"/>
              <a:gd name="adj4" fmla="val 111802"/>
              <a:gd name="adj5" fmla="val 376214"/>
              <a:gd name="adj6" fmla="val 111036"/>
              <a:gd name="adj7" fmla="val 377798"/>
              <a:gd name="adj8" fmla="val 82240"/>
            </a:avLst>
          </a:prstGeom>
          <a:solidFill>
            <a:srgbClr val="FF0000">
              <a:alpha val="51000"/>
            </a:srgbClr>
          </a:solidFill>
          <a:ln w="63500">
            <a:solidFill>
              <a:srgbClr val="FF0000"/>
            </a:solidFill>
            <a:headEnd type="oval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ine Callout 3 (Border and Accent Bar) 23"/>
          <p:cNvSpPr/>
          <p:nvPr/>
        </p:nvSpPr>
        <p:spPr>
          <a:xfrm>
            <a:off x="719234" y="565666"/>
            <a:ext cx="3547966" cy="457200"/>
          </a:xfrm>
          <a:prstGeom prst="accentBorderCallout3">
            <a:avLst>
              <a:gd name="adj1" fmla="val 52083"/>
              <a:gd name="adj2" fmla="val -325"/>
              <a:gd name="adj3" fmla="val 52084"/>
              <a:gd name="adj4" fmla="val -9566"/>
              <a:gd name="adj5" fmla="val 952911"/>
              <a:gd name="adj6" fmla="val -8407"/>
              <a:gd name="adj7" fmla="val 950010"/>
              <a:gd name="adj8" fmla="val 26576"/>
            </a:avLst>
          </a:prstGeom>
          <a:solidFill>
            <a:srgbClr val="00B0F0">
              <a:alpha val="51000"/>
            </a:srgbClr>
          </a:solidFill>
          <a:ln w="82550">
            <a:headEnd type="oval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76400" y="2860835"/>
            <a:ext cx="513410" cy="3539965"/>
          </a:xfrm>
          <a:prstGeom prst="rect">
            <a:avLst/>
          </a:prstGeom>
          <a:solidFill>
            <a:srgbClr val="00B0F0">
              <a:alpha val="49000"/>
            </a:srgbClr>
          </a:solidFill>
          <a:ln>
            <a:solidFill>
              <a:schemeClr val="accent1"/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en-US" dirty="0" smtClean="0"/>
              <a:t>Teaching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43200" y="2860835"/>
            <a:ext cx="513410" cy="3539965"/>
          </a:xfrm>
          <a:prstGeom prst="rect">
            <a:avLst/>
          </a:prstGeom>
          <a:solidFill>
            <a:srgbClr val="00B0F0">
              <a:alpha val="49000"/>
            </a:srgbClr>
          </a:solidFill>
          <a:ln>
            <a:solidFill>
              <a:schemeClr val="accent1"/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en-US" dirty="0" smtClean="0"/>
              <a:t>Advising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200" y="2860835"/>
            <a:ext cx="513410" cy="3539965"/>
          </a:xfrm>
          <a:prstGeom prst="rect">
            <a:avLst/>
          </a:prstGeom>
          <a:solidFill>
            <a:srgbClr val="00B0F0">
              <a:alpha val="49000"/>
            </a:srgbClr>
          </a:solidFill>
          <a:ln>
            <a:solidFill>
              <a:schemeClr val="accent1"/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2860835"/>
            <a:ext cx="513410" cy="3539965"/>
          </a:xfrm>
          <a:prstGeom prst="rect">
            <a:avLst/>
          </a:prstGeom>
          <a:solidFill>
            <a:srgbClr val="00B0F0">
              <a:alpha val="49000"/>
            </a:srgbClr>
          </a:solidFill>
          <a:ln>
            <a:solidFill>
              <a:schemeClr val="accent1"/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en-US" dirty="0" smtClean="0"/>
              <a:t>Extension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172200" y="2860835"/>
            <a:ext cx="513410" cy="3539965"/>
          </a:xfrm>
          <a:prstGeom prst="rect">
            <a:avLst/>
          </a:prstGeom>
          <a:solidFill>
            <a:srgbClr val="00B0F0">
              <a:alpha val="49000"/>
            </a:srgbClr>
          </a:solidFill>
          <a:ln>
            <a:solidFill>
              <a:schemeClr val="accent1"/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en-US" dirty="0" smtClean="0"/>
              <a:t>Service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990600" y="1676400"/>
            <a:ext cx="7239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676400" y="2362200"/>
            <a:ext cx="6076010" cy="923330"/>
          </a:xfrm>
          <a:prstGeom prst="rect">
            <a:avLst/>
          </a:prstGeom>
          <a:solidFill>
            <a:srgbClr val="FF0000">
              <a:alpha val="52000"/>
            </a:srgbClr>
          </a:solidFill>
          <a:ln>
            <a:solidFill>
              <a:schemeClr val="accent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 smtClean="0"/>
              <a:t>Scholarship and Creative Activity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239000" y="2860835"/>
            <a:ext cx="513410" cy="3539965"/>
          </a:xfrm>
          <a:prstGeom prst="rect">
            <a:avLst/>
          </a:prstGeom>
          <a:solidFill>
            <a:srgbClr val="00B0F0">
              <a:alpha val="49000"/>
            </a:srgbClr>
          </a:solidFill>
          <a:ln>
            <a:solidFill>
              <a:schemeClr val="accent1"/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256610" y="1834634"/>
            <a:ext cx="2351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Faculty Responsibilities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153657" y="609600"/>
            <a:ext cx="2732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Assigned to a total of 100%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885882" y="565666"/>
            <a:ext cx="1935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at least 15%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11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2446" y="2209800"/>
            <a:ext cx="842154" cy="4038600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solidFill>
              <a:schemeClr val="accent1"/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en-US" dirty="0" smtClean="0"/>
              <a:t>Instruction+ Advising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82102" y="2209800"/>
            <a:ext cx="1170898" cy="4038600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solidFill>
              <a:schemeClr val="accent1"/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en-US" dirty="0" smtClean="0"/>
              <a:t>Scholarship + Creative </a:t>
            </a:r>
          </a:p>
          <a:p>
            <a:r>
              <a:rPr lang="en-US" dirty="0"/>
              <a:t> </a:t>
            </a:r>
            <a:r>
              <a:rPr lang="en-US" dirty="0" smtClean="0"/>
              <a:t> Activities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0" y="2209800"/>
            <a:ext cx="842154" cy="4038600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solidFill>
              <a:schemeClr val="accent1"/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en-US" dirty="0" smtClean="0"/>
              <a:t>Service + </a:t>
            </a:r>
          </a:p>
          <a:p>
            <a:r>
              <a:rPr lang="en-US" dirty="0"/>
              <a:t> </a:t>
            </a:r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48051" y="1524000"/>
            <a:ext cx="7239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91908" y="1682234"/>
            <a:ext cx="2351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Faculty Responsibilities</a:t>
            </a:r>
            <a:endParaRPr lang="en-US" dirty="0"/>
          </a:p>
        </p:txBody>
      </p:sp>
      <p:sp>
        <p:nvSpPr>
          <p:cNvPr id="7" name="Line Callout 3 (Border and Accent Bar) 6"/>
          <p:cNvSpPr/>
          <p:nvPr/>
        </p:nvSpPr>
        <p:spPr>
          <a:xfrm>
            <a:off x="719234" y="565666"/>
            <a:ext cx="3547966" cy="457200"/>
          </a:xfrm>
          <a:prstGeom prst="accentBorderCallout3">
            <a:avLst>
              <a:gd name="adj1" fmla="val 52083"/>
              <a:gd name="adj2" fmla="val -325"/>
              <a:gd name="adj3" fmla="val 52084"/>
              <a:gd name="adj4" fmla="val -9566"/>
              <a:gd name="adj5" fmla="val 720000"/>
              <a:gd name="adj6" fmla="val -9059"/>
              <a:gd name="adj7" fmla="val 719630"/>
              <a:gd name="adj8" fmla="val 21683"/>
            </a:avLst>
          </a:prstGeom>
          <a:solidFill>
            <a:srgbClr val="00B0F0">
              <a:alpha val="51000"/>
            </a:srgbClr>
          </a:solidFill>
          <a:ln w="82550">
            <a:headEnd type="oval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53657" y="609600"/>
            <a:ext cx="2732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Assigned to a total of 100%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214150" y="2209800"/>
            <a:ext cx="0" cy="4038600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10450" y="2209800"/>
            <a:ext cx="0" cy="4038600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652550" y="2209800"/>
            <a:ext cx="0" cy="4038600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2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4155" y="1295400"/>
            <a:ext cx="703423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Instruction and advising:</a:t>
            </a:r>
          </a:p>
          <a:p>
            <a:endParaRPr lang="en-US" dirty="0"/>
          </a:p>
          <a:p>
            <a:r>
              <a:rPr lang="en-US" dirty="0" smtClean="0"/>
              <a:t>Interactions </a:t>
            </a:r>
            <a:r>
              <a:rPr lang="en-US" dirty="0"/>
              <a:t>with learners  to help them gain knowledge or acquire </a:t>
            </a:r>
            <a:r>
              <a:rPr lang="en-US" dirty="0" smtClean="0"/>
              <a:t>skills. </a:t>
            </a:r>
          </a:p>
          <a:p>
            <a:endParaRPr lang="en-US" dirty="0"/>
          </a:p>
          <a:p>
            <a:pPr algn="ctr"/>
            <a:r>
              <a:rPr lang="en-US" sz="2400" dirty="0" smtClean="0"/>
              <a:t>Scholarship and creative activities:</a:t>
            </a:r>
          </a:p>
          <a:p>
            <a:endParaRPr lang="en-US" dirty="0"/>
          </a:p>
          <a:p>
            <a:r>
              <a:rPr lang="en-US" dirty="0" smtClean="0"/>
              <a:t>Interactions </a:t>
            </a:r>
            <a:r>
              <a:rPr lang="en-US" dirty="0"/>
              <a:t>with people in </a:t>
            </a:r>
            <a:r>
              <a:rPr lang="en-US" dirty="0" smtClean="0"/>
              <a:t>field </a:t>
            </a:r>
            <a:r>
              <a:rPr lang="en-US" dirty="0"/>
              <a:t>of expertise with the goal </a:t>
            </a:r>
            <a:endParaRPr lang="en-US" dirty="0" smtClean="0"/>
          </a:p>
          <a:p>
            <a:r>
              <a:rPr lang="en-US" dirty="0" smtClean="0"/>
              <a:t>of </a:t>
            </a:r>
            <a:r>
              <a:rPr lang="en-US" dirty="0"/>
              <a:t>creating new knowledge or developing new skills. </a:t>
            </a:r>
            <a:r>
              <a:rPr lang="en-US" dirty="0" smtClean="0"/>
              <a:t> Peer reviewed.</a:t>
            </a:r>
          </a:p>
          <a:p>
            <a:endParaRPr lang="en-US" dirty="0"/>
          </a:p>
          <a:p>
            <a:pPr algn="ctr"/>
            <a:r>
              <a:rPr lang="en-US" sz="2400" dirty="0" smtClean="0"/>
              <a:t>Service and leadership:</a:t>
            </a:r>
          </a:p>
          <a:p>
            <a:endParaRPr lang="en-US" dirty="0" smtClean="0"/>
          </a:p>
          <a:p>
            <a:r>
              <a:rPr lang="en-US" dirty="0" smtClean="0"/>
              <a:t>Interactions to keep </a:t>
            </a:r>
            <a:r>
              <a:rPr lang="en-US" dirty="0"/>
              <a:t>OSU, </a:t>
            </a:r>
            <a:r>
              <a:rPr lang="en-US" dirty="0" smtClean="0"/>
              <a:t>professional </a:t>
            </a:r>
            <a:r>
              <a:rPr lang="en-US" dirty="0" smtClean="0"/>
              <a:t>societies, </a:t>
            </a:r>
            <a:r>
              <a:rPr lang="en-US" dirty="0" smtClean="0"/>
              <a:t>or in </a:t>
            </a:r>
            <a:r>
              <a:rPr lang="en-US" dirty="0"/>
              <a:t>some cases </a:t>
            </a:r>
            <a:endParaRPr lang="en-US" dirty="0" smtClean="0"/>
          </a:p>
          <a:p>
            <a:r>
              <a:rPr lang="en-US" dirty="0" smtClean="0"/>
              <a:t>the community </a:t>
            </a:r>
            <a:r>
              <a:rPr lang="en-US" dirty="0"/>
              <a:t>running.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22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7772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Attached document is intended to start discussion, it is not a final document.</a:t>
            </a:r>
          </a:p>
          <a:p>
            <a:endParaRPr lang="en-US" sz="2400" dirty="0"/>
          </a:p>
          <a:p>
            <a:pPr lvl="3"/>
            <a:r>
              <a:rPr lang="en-US" sz="2400" dirty="0" smtClean="0"/>
              <a:t>Questions: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en-US" sz="2400" dirty="0" smtClean="0"/>
              <a:t>Does this work</a:t>
            </a:r>
            <a:r>
              <a:rPr lang="en-US" sz="2400" dirty="0"/>
              <a:t>? </a:t>
            </a:r>
            <a:endParaRPr lang="en-US" sz="2400" dirty="0" smtClean="0"/>
          </a:p>
          <a:p>
            <a:pPr marL="1657350" lvl="3" indent="-285750">
              <a:buFont typeface="Arial" pitchFamily="34" charset="0"/>
              <a:buChar char="•"/>
            </a:pPr>
            <a:r>
              <a:rPr lang="en-US" sz="2400" dirty="0" smtClean="0"/>
              <a:t>What </a:t>
            </a:r>
            <a:r>
              <a:rPr lang="en-US" sz="2400" dirty="0"/>
              <a:t>is missing</a:t>
            </a:r>
            <a:r>
              <a:rPr lang="en-US" sz="2400" dirty="0" smtClean="0"/>
              <a:t>?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en-US" sz="2400" dirty="0" smtClean="0"/>
              <a:t>No double counting?</a:t>
            </a:r>
          </a:p>
          <a:p>
            <a:pPr lvl="3"/>
            <a:endParaRPr lang="en-US" sz="2400" dirty="0"/>
          </a:p>
          <a:p>
            <a:pPr lvl="3"/>
            <a:r>
              <a:rPr lang="en-US" sz="2400" dirty="0" smtClean="0"/>
              <a:t>Feedback mechanism: </a:t>
            </a: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secure.oregonstate.edu/facultysenate/committees/ec/promotion_ten/comment.php</a:t>
            </a:r>
            <a:endParaRPr lang="en-US" sz="2400" dirty="0" smtClean="0"/>
          </a:p>
          <a:p>
            <a:pPr lvl="3"/>
            <a:r>
              <a:rPr lang="en-US" sz="2400" dirty="0" smtClean="0"/>
              <a:t>Link available from </a:t>
            </a:r>
            <a:r>
              <a:rPr lang="en-US" sz="2400" smtClean="0"/>
              <a:t>FS website.</a:t>
            </a:r>
          </a:p>
          <a:p>
            <a:pPr lvl="3"/>
            <a:endParaRPr lang="en-US" sz="2400" dirty="0"/>
          </a:p>
          <a:p>
            <a:pPr lvl="3"/>
            <a:r>
              <a:rPr lang="en-US" sz="2400" dirty="0" smtClean="0"/>
              <a:t>Feedback requested by January 25.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2427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161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Assigned work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Chair, Physics - COS</dc:creator>
  <cp:lastModifiedBy>Vickie Nunnemaker</cp:lastModifiedBy>
  <cp:revision>22</cp:revision>
  <cp:lastPrinted>2012-11-29T18:43:35Z</cp:lastPrinted>
  <dcterms:created xsi:type="dcterms:W3CDTF">2012-11-29T18:10:46Z</dcterms:created>
  <dcterms:modified xsi:type="dcterms:W3CDTF">2013-01-10T06:17:53Z</dcterms:modified>
</cp:coreProperties>
</file>