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7077075" cy="9051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350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8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3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3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0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0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4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9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7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7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49682-EC4A-4B90-B8AE-409A5A68888A}" type="datetimeFigureOut">
              <a:rPr lang="en-US" smtClean="0"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437C1-8A88-4E21-9322-9ED268F9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1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ecure.oregonstate.edu/facultysenate/committees/ec/promotion_ten/comment.php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Assigned 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Faculty Senate</a:t>
            </a:r>
          </a:p>
          <a:p>
            <a:r>
              <a:rPr lang="en-US" dirty="0" smtClean="0"/>
              <a:t>January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Line Callout 3 (Border and Accent Bar) 24"/>
          <p:cNvSpPr/>
          <p:nvPr/>
        </p:nvSpPr>
        <p:spPr>
          <a:xfrm>
            <a:off x="5029200" y="425474"/>
            <a:ext cx="3344849" cy="612648"/>
          </a:xfrm>
          <a:prstGeom prst="accentBorderCallout3">
            <a:avLst>
              <a:gd name="adj1" fmla="val 48601"/>
              <a:gd name="adj2" fmla="val 99050"/>
              <a:gd name="adj3" fmla="val 48601"/>
              <a:gd name="adj4" fmla="val 111802"/>
              <a:gd name="adj5" fmla="val 376214"/>
              <a:gd name="adj6" fmla="val 111036"/>
              <a:gd name="adj7" fmla="val 377798"/>
              <a:gd name="adj8" fmla="val 82240"/>
            </a:avLst>
          </a:prstGeom>
          <a:solidFill>
            <a:srgbClr val="FF0000">
              <a:alpha val="51000"/>
            </a:srgbClr>
          </a:solidFill>
          <a:ln w="63500">
            <a:solidFill>
              <a:srgbClr val="FF0000"/>
            </a:solidFill>
            <a:headEnd type="oval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ine Callout 3 (Border and Accent Bar) 23"/>
          <p:cNvSpPr/>
          <p:nvPr/>
        </p:nvSpPr>
        <p:spPr>
          <a:xfrm>
            <a:off x="719234" y="565666"/>
            <a:ext cx="3547966" cy="457200"/>
          </a:xfrm>
          <a:prstGeom prst="accentBorderCallout3">
            <a:avLst>
              <a:gd name="adj1" fmla="val 52083"/>
              <a:gd name="adj2" fmla="val -325"/>
              <a:gd name="adj3" fmla="val 52084"/>
              <a:gd name="adj4" fmla="val -9566"/>
              <a:gd name="adj5" fmla="val 952911"/>
              <a:gd name="adj6" fmla="val -8407"/>
              <a:gd name="adj7" fmla="val 950010"/>
              <a:gd name="adj8" fmla="val 26576"/>
            </a:avLst>
          </a:prstGeom>
          <a:solidFill>
            <a:srgbClr val="00B0F0">
              <a:alpha val="51000"/>
            </a:srgbClr>
          </a:solidFill>
          <a:ln w="82550">
            <a:headEnd type="oval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76400" y="2860835"/>
            <a:ext cx="513410" cy="3539965"/>
          </a:xfrm>
          <a:prstGeom prst="rect">
            <a:avLst/>
          </a:prstGeom>
          <a:solidFill>
            <a:srgbClr val="00B0F0">
              <a:alpha val="49000"/>
            </a:srgb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43200" y="2860835"/>
            <a:ext cx="513410" cy="3539965"/>
          </a:xfrm>
          <a:prstGeom prst="rect">
            <a:avLst/>
          </a:prstGeom>
          <a:solidFill>
            <a:srgbClr val="00B0F0">
              <a:alpha val="49000"/>
            </a:srgb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Advising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200" y="2860835"/>
            <a:ext cx="513410" cy="3539965"/>
          </a:xfrm>
          <a:prstGeom prst="rect">
            <a:avLst/>
          </a:prstGeom>
          <a:solidFill>
            <a:srgbClr val="00B0F0">
              <a:alpha val="49000"/>
            </a:srgb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29200" y="2860835"/>
            <a:ext cx="513410" cy="3539965"/>
          </a:xfrm>
          <a:prstGeom prst="rect">
            <a:avLst/>
          </a:prstGeom>
          <a:solidFill>
            <a:srgbClr val="00B0F0">
              <a:alpha val="49000"/>
            </a:srgb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Extension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172200" y="2860835"/>
            <a:ext cx="513410" cy="3539965"/>
          </a:xfrm>
          <a:prstGeom prst="rect">
            <a:avLst/>
          </a:prstGeom>
          <a:solidFill>
            <a:srgbClr val="00B0F0">
              <a:alpha val="49000"/>
            </a:srgb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1676400"/>
            <a:ext cx="7239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676400" y="2362200"/>
            <a:ext cx="6076010" cy="923330"/>
          </a:xfrm>
          <a:prstGeom prst="rect">
            <a:avLst/>
          </a:prstGeom>
          <a:solidFill>
            <a:srgbClr val="FF0000">
              <a:alpha val="52000"/>
            </a:srgbClr>
          </a:solidFill>
          <a:ln>
            <a:solidFill>
              <a:schemeClr val="accent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 smtClean="0"/>
              <a:t>Scholarship and Creative Activity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39000" y="2860835"/>
            <a:ext cx="513410" cy="3539965"/>
          </a:xfrm>
          <a:prstGeom prst="rect">
            <a:avLst/>
          </a:prstGeom>
          <a:solidFill>
            <a:srgbClr val="00B0F0">
              <a:alpha val="49000"/>
            </a:srgb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56610" y="1834634"/>
            <a:ext cx="2351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Faculty Responsibilities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53657" y="609600"/>
            <a:ext cx="273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Assigned to a total of 100%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885882" y="565666"/>
            <a:ext cx="1935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at least 15%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11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2446" y="2209800"/>
            <a:ext cx="842154" cy="4038600"/>
          </a:xfrm>
          <a:prstGeom prst="rect">
            <a:avLst/>
          </a:prstGeom>
          <a:solidFill>
            <a:schemeClr val="accent1">
              <a:alpha val="51000"/>
            </a:scheme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Instruction+ Advising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82102" y="2209800"/>
            <a:ext cx="1170898" cy="4038600"/>
          </a:xfrm>
          <a:prstGeom prst="rect">
            <a:avLst/>
          </a:prstGeom>
          <a:solidFill>
            <a:schemeClr val="accent1">
              <a:alpha val="51000"/>
            </a:scheme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Scholarship + Creative </a:t>
            </a:r>
          </a:p>
          <a:p>
            <a:r>
              <a:rPr lang="en-US" dirty="0"/>
              <a:t> </a:t>
            </a:r>
            <a:r>
              <a:rPr lang="en-US" dirty="0" smtClean="0"/>
              <a:t> Activities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2209800"/>
            <a:ext cx="842154" cy="4038600"/>
          </a:xfrm>
          <a:prstGeom prst="rect">
            <a:avLst/>
          </a:prstGeom>
          <a:solidFill>
            <a:schemeClr val="accent1">
              <a:alpha val="51000"/>
            </a:schemeClr>
          </a:solidFill>
          <a:ln>
            <a:solidFill>
              <a:schemeClr val="accent1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en-US" dirty="0" smtClean="0"/>
              <a:t>Service + </a:t>
            </a:r>
          </a:p>
          <a:p>
            <a:r>
              <a:rPr lang="en-US" dirty="0"/>
              <a:t> </a:t>
            </a:r>
            <a:r>
              <a:rPr lang="en-US" dirty="0" smtClean="0"/>
              <a:t>Leadership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48051" y="1524000"/>
            <a:ext cx="7239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91908" y="1682234"/>
            <a:ext cx="2351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Faculty Responsibilities</a:t>
            </a:r>
            <a:endParaRPr lang="en-US" dirty="0"/>
          </a:p>
        </p:txBody>
      </p:sp>
      <p:sp>
        <p:nvSpPr>
          <p:cNvPr id="7" name="Line Callout 3 (Border and Accent Bar) 6"/>
          <p:cNvSpPr/>
          <p:nvPr/>
        </p:nvSpPr>
        <p:spPr>
          <a:xfrm>
            <a:off x="719234" y="565666"/>
            <a:ext cx="3547966" cy="457200"/>
          </a:xfrm>
          <a:prstGeom prst="accentBorderCallout3">
            <a:avLst>
              <a:gd name="adj1" fmla="val 52083"/>
              <a:gd name="adj2" fmla="val -325"/>
              <a:gd name="adj3" fmla="val 52084"/>
              <a:gd name="adj4" fmla="val -9566"/>
              <a:gd name="adj5" fmla="val 720000"/>
              <a:gd name="adj6" fmla="val -9059"/>
              <a:gd name="adj7" fmla="val 719630"/>
              <a:gd name="adj8" fmla="val 21683"/>
            </a:avLst>
          </a:prstGeom>
          <a:solidFill>
            <a:srgbClr val="00B0F0">
              <a:alpha val="51000"/>
            </a:srgbClr>
          </a:solidFill>
          <a:ln w="82550">
            <a:headEnd type="oval"/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53657" y="609600"/>
            <a:ext cx="273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Assigned to a total of 100%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214150" y="2209800"/>
            <a:ext cx="0" cy="403860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110450" y="2209800"/>
            <a:ext cx="0" cy="403860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52550" y="2209800"/>
            <a:ext cx="0" cy="4038600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2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155" y="1295400"/>
            <a:ext cx="703423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Instruction and advising:</a:t>
            </a:r>
          </a:p>
          <a:p>
            <a:endParaRPr lang="en-US" dirty="0"/>
          </a:p>
          <a:p>
            <a:r>
              <a:rPr lang="en-US" dirty="0" smtClean="0"/>
              <a:t>Interactions </a:t>
            </a:r>
            <a:r>
              <a:rPr lang="en-US" dirty="0"/>
              <a:t>with learners  to help them gain knowledge or acquire </a:t>
            </a:r>
            <a:r>
              <a:rPr lang="en-US" dirty="0" smtClean="0"/>
              <a:t>skills. </a:t>
            </a:r>
          </a:p>
          <a:p>
            <a:endParaRPr lang="en-US" dirty="0"/>
          </a:p>
          <a:p>
            <a:pPr algn="ctr"/>
            <a:r>
              <a:rPr lang="en-US" sz="2400" dirty="0" smtClean="0"/>
              <a:t>Scholarship and creative activities:</a:t>
            </a:r>
          </a:p>
          <a:p>
            <a:endParaRPr lang="en-US" dirty="0"/>
          </a:p>
          <a:p>
            <a:r>
              <a:rPr lang="en-US" dirty="0" smtClean="0"/>
              <a:t>Interactions </a:t>
            </a:r>
            <a:r>
              <a:rPr lang="en-US" dirty="0"/>
              <a:t>with people in </a:t>
            </a:r>
            <a:r>
              <a:rPr lang="en-US" dirty="0" smtClean="0"/>
              <a:t>field </a:t>
            </a:r>
            <a:r>
              <a:rPr lang="en-US" dirty="0"/>
              <a:t>of expertise with the goal </a:t>
            </a:r>
            <a:endParaRPr lang="en-US" dirty="0" smtClean="0"/>
          </a:p>
          <a:p>
            <a:r>
              <a:rPr lang="en-US" dirty="0" smtClean="0"/>
              <a:t>of </a:t>
            </a:r>
            <a:r>
              <a:rPr lang="en-US" dirty="0"/>
              <a:t>creating new knowledge or developing new skills. </a:t>
            </a:r>
            <a:r>
              <a:rPr lang="en-US" dirty="0" smtClean="0"/>
              <a:t> Peer reviewed.</a:t>
            </a:r>
          </a:p>
          <a:p>
            <a:endParaRPr lang="en-US" dirty="0"/>
          </a:p>
          <a:p>
            <a:pPr algn="ctr"/>
            <a:r>
              <a:rPr lang="en-US" sz="2400" dirty="0" smtClean="0"/>
              <a:t>Service and leadership:</a:t>
            </a:r>
          </a:p>
          <a:p>
            <a:endParaRPr lang="en-US" dirty="0" smtClean="0"/>
          </a:p>
          <a:p>
            <a:r>
              <a:rPr lang="en-US" dirty="0" smtClean="0"/>
              <a:t>Interactions to keep </a:t>
            </a:r>
            <a:r>
              <a:rPr lang="en-US" dirty="0"/>
              <a:t>OSU, </a:t>
            </a:r>
            <a:r>
              <a:rPr lang="en-US" dirty="0" smtClean="0"/>
              <a:t>professional </a:t>
            </a:r>
            <a:r>
              <a:rPr lang="en-US" dirty="0"/>
              <a:t>societies </a:t>
            </a:r>
            <a:r>
              <a:rPr lang="en-US" dirty="0" smtClean="0"/>
              <a:t>, or in </a:t>
            </a:r>
            <a:r>
              <a:rPr lang="en-US" dirty="0"/>
              <a:t>some cases </a:t>
            </a:r>
            <a:endParaRPr lang="en-US" dirty="0" smtClean="0"/>
          </a:p>
          <a:p>
            <a:r>
              <a:rPr lang="en-US" dirty="0" smtClean="0"/>
              <a:t>the community </a:t>
            </a:r>
            <a:r>
              <a:rPr lang="en-US" dirty="0"/>
              <a:t>running.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2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772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Attached document is intended to start discussion, it is not a final document.</a:t>
            </a:r>
          </a:p>
          <a:p>
            <a:endParaRPr lang="en-US" sz="2400" dirty="0"/>
          </a:p>
          <a:p>
            <a:pPr lvl="3"/>
            <a:r>
              <a:rPr lang="en-US" sz="2400" dirty="0" smtClean="0"/>
              <a:t>Questions: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2400" dirty="0" smtClean="0"/>
              <a:t>Does this work</a:t>
            </a:r>
            <a:r>
              <a:rPr lang="en-US" sz="2400" dirty="0"/>
              <a:t>? </a:t>
            </a:r>
            <a:endParaRPr lang="en-US" sz="2400" dirty="0" smtClean="0"/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2400" dirty="0" smtClean="0"/>
              <a:t>What </a:t>
            </a:r>
            <a:r>
              <a:rPr lang="en-US" sz="2400" dirty="0"/>
              <a:t>is missing</a:t>
            </a:r>
            <a:r>
              <a:rPr lang="en-US" sz="2400" dirty="0" smtClean="0"/>
              <a:t>?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2400" dirty="0" smtClean="0"/>
              <a:t>No double counting?</a:t>
            </a:r>
          </a:p>
          <a:p>
            <a:pPr lvl="3"/>
            <a:endParaRPr lang="en-US" sz="2400" dirty="0"/>
          </a:p>
          <a:p>
            <a:pPr lvl="3"/>
            <a:r>
              <a:rPr lang="en-US" sz="2400" dirty="0" smtClean="0"/>
              <a:t>Feedback mechanism: </a:t>
            </a: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secure.oregonstate.edu/facultysenate/committees/ec/promotion_ten/comment.php</a:t>
            </a:r>
            <a:endParaRPr lang="en-US" sz="2400" dirty="0" smtClean="0"/>
          </a:p>
          <a:p>
            <a:pPr lvl="3"/>
            <a:r>
              <a:rPr lang="en-US" sz="2400" dirty="0" smtClean="0"/>
              <a:t>Link available from </a:t>
            </a:r>
            <a:r>
              <a:rPr lang="en-US" sz="2400" smtClean="0"/>
              <a:t>FS website.</a:t>
            </a:r>
          </a:p>
          <a:p>
            <a:pPr lvl="3"/>
            <a:endParaRPr lang="en-US" sz="2400" dirty="0"/>
          </a:p>
          <a:p>
            <a:pPr lvl="3"/>
            <a:r>
              <a:rPr lang="en-US" sz="2400" dirty="0" smtClean="0"/>
              <a:t>Feedback requested by January 25.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2427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82A8C138D6E45B419EB66A85AD00B" ma:contentTypeVersion="4" ma:contentTypeDescription="Create a new document." ma:contentTypeScope="" ma:versionID="0e65be8b068fa743ce3e9aadea4d09bd">
  <xsd:schema xmlns:xsd="http://www.w3.org/2001/XMLSchema" xmlns:xs="http://www.w3.org/2001/XMLSchema" xmlns:p="http://schemas.microsoft.com/office/2006/metadata/properties" xmlns:ns2="3ac55db1-c963-4c06-a9b3-5cf5d73669ba" xmlns:ns3="3dd240f0-3f21-4896-a911-9142d340d0f5" targetNamespace="http://schemas.microsoft.com/office/2006/metadata/properties" ma:root="true" ma:fieldsID="4d200eb5541027884afce90d837e617e" ns2:_="" ns3:_="">
    <xsd:import namespace="3ac55db1-c963-4c06-a9b3-5cf5d73669ba"/>
    <xsd:import namespace="3dd240f0-3f21-4896-a911-9142d340d0f5"/>
    <xsd:element name="properties">
      <xsd:complexType>
        <xsd:sequence>
          <xsd:element name="documentManagement">
            <xsd:complexType>
              <xsd:all>
                <xsd:element ref="ns2:Committee" minOccurs="0"/>
                <xsd:element ref="ns2:Content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c55db1-c963-4c06-a9b3-5cf5d73669ba" elementFormDefault="qualified">
    <xsd:import namespace="http://schemas.microsoft.com/office/2006/documentManagement/types"/>
    <xsd:import namespace="http://schemas.microsoft.com/office/infopath/2007/PartnerControls"/>
    <xsd:element name="Committee" ma:index="2" nillable="true" ma:displayName="Committee" ma:default="Academic Advising Council" ma:description="Select committee the document belongs to." ma:format="Dropdown" ma:internalName="Committee">
      <xsd:simpleType>
        <xsd:restriction base="dms:Choice">
          <xsd:enumeration value="Academic Advising Council"/>
          <xsd:enumeration value="Academic Regulations Committee"/>
          <xsd:enumeration value="Academic Requirements Committee"/>
          <xsd:enumeration value="Academic Standing Committee"/>
          <xsd:enumeration value="Administrative Appointments Committee"/>
          <xsd:enumeration value="Advancement of Teaching Committee"/>
          <xsd:enumeration value="Baccalaureate Core Committee"/>
          <xsd:enumeration value="Budgets &amp; Fiscal Planning Committee"/>
          <xsd:enumeration value="Bylaws and Nominations Committee"/>
          <xsd:enumeration value="Committee on Committees"/>
          <xsd:enumeration value="Computing Resources Committee"/>
          <xsd:enumeration value="Curriculum Council"/>
          <xsd:enumeration value="Diversity Council"/>
          <xsd:enumeration value="Faculty Consultative Group"/>
          <xsd:enumeration value="Faculty Economic Welfare and Retirement Committee"/>
          <xsd:enumeration value="Faculty Grievance Committee"/>
          <xsd:enumeration value="Faculty Mediation Committee"/>
          <xsd:enumeration value="Faculty Panels for Hearing Committee"/>
          <xsd:enumeration value="Faculty Recognition and Awards Committee"/>
          <xsd:enumeration value="Faculty Senate"/>
          <xsd:enumeration value="Faculty Status Committee"/>
          <xsd:enumeration value="Graduate Admissions Committee"/>
          <xsd:enumeration value="Graduate Council"/>
          <xsd:enumeration value="Interinstitutional Faculty Senate"/>
          <xsd:enumeration value="Library Committee"/>
          <xsd:enumeration value="Online Education Committee"/>
          <xsd:enumeration value="Past President's Council"/>
          <xsd:enumeration value="Promotion &amp; Tenure Committee"/>
          <xsd:enumeration value="Research Council"/>
          <xsd:enumeration value="Student Recognition &amp; Awards Committee"/>
          <xsd:enumeration value="Undergraduate Admissions Committee"/>
          <xsd:enumeration value="University Honors College Council"/>
        </xsd:restriction>
      </xsd:simpleType>
    </xsd:element>
    <xsd:element name="Content" ma:index="3" nillable="true" ma:displayName="Content" ma:format="Dropdown" ma:internalName="Content">
      <xsd:simpleType>
        <xsd:restriction base="dms:Choice">
          <xsd:enumeration value="Agenda"/>
          <xsd:enumeration value="Agenda Revision"/>
          <xsd:enumeration value="Annual Report"/>
          <xsd:enumeration value="IFS Report"/>
          <xsd:enumeration value="Minutes"/>
          <xsd:enumeration value="Scheduled Meeting"/>
          <xsd:enumeration value="Website/ Conte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d240f0-3f21-4896-a911-9142d340d0f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ittee xmlns="3ac55db1-c963-4c06-a9b3-5cf5d73669ba">Promotion &amp; Tenure Committee</Committee>
    <Content xmlns="3ac55db1-c963-4c06-a9b3-5cf5d73669ba">Agenda</Content>
  </documentManagement>
</p:properties>
</file>

<file path=customXml/itemProps1.xml><?xml version="1.0" encoding="utf-8"?>
<ds:datastoreItem xmlns:ds="http://schemas.openxmlformats.org/officeDocument/2006/customXml" ds:itemID="{1AE268BA-9367-4332-863D-92E077282548}"/>
</file>

<file path=customXml/itemProps2.xml><?xml version="1.0" encoding="utf-8"?>
<ds:datastoreItem xmlns:ds="http://schemas.openxmlformats.org/officeDocument/2006/customXml" ds:itemID="{89A3BF3B-26B9-45D2-AA79-3A56FB1CCCCA}"/>
</file>

<file path=customXml/itemProps3.xml><?xml version="1.0" encoding="utf-8"?>
<ds:datastoreItem xmlns:ds="http://schemas.openxmlformats.org/officeDocument/2006/customXml" ds:itemID="{58C711C7-8202-4BF1-9C4A-12A482A2DD17}"/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161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Assigned work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 Elements</dc:title>
  <dc:creator>Chair, Physics - COS</dc:creator>
  <cp:lastModifiedBy>Vickie</cp:lastModifiedBy>
  <cp:revision>21</cp:revision>
  <cp:lastPrinted>2012-11-29T18:43:35Z</cp:lastPrinted>
  <dcterms:created xsi:type="dcterms:W3CDTF">2012-11-29T18:10:46Z</dcterms:created>
  <dcterms:modified xsi:type="dcterms:W3CDTF">2015-03-17T19:42:32Z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0x01010043F82A8C138D6E45B419EB66A85AD00B</vt:lpwstr>
  </property>
</Properties>
</file>