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6" autoAdjust="0"/>
    <p:restoredTop sz="94660"/>
  </p:normalViewPr>
  <p:slideViewPr>
    <p:cSldViewPr snapToGrid="0">
      <p:cViewPr varScale="1">
        <p:scale>
          <a:sx n="84" d="100"/>
          <a:sy n="84" d="100"/>
        </p:scale>
        <p:origin x="355"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04B19-7820-4FE2-A7C2-359629133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2BDACF-B4AD-429A-81CB-FF900F2321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54FD0-B599-4E5B-B018-64559F54068F}"/>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5" name="Footer Placeholder 4">
            <a:extLst>
              <a:ext uri="{FF2B5EF4-FFF2-40B4-BE49-F238E27FC236}">
                <a16:creationId xmlns:a16="http://schemas.microsoft.com/office/drawing/2014/main" id="{407E7839-F036-4133-A7A0-7034C43CD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01ACC-8F28-49C0-98B3-DF1656C9F8FE}"/>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1177376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D22D1-942D-4B76-8FFC-89A3D0DDEC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A3364A-C879-472F-818F-E3144F3D93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2F5A93-9139-4B19-BC99-1F32AE0271F1}"/>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5" name="Footer Placeholder 4">
            <a:extLst>
              <a:ext uri="{FF2B5EF4-FFF2-40B4-BE49-F238E27FC236}">
                <a16:creationId xmlns:a16="http://schemas.microsoft.com/office/drawing/2014/main" id="{47F43FC3-EC2F-4218-9E4F-65853B83F5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459991-C168-4530-B984-E6C6E5B555F0}"/>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170642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2B3597-9F16-4EA8-9DDF-F9C70C29DF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8F1D15-C7EF-4E38-879B-27495F046D1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3726C9-2692-4521-B79D-CE606587567C}"/>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5" name="Footer Placeholder 4">
            <a:extLst>
              <a:ext uri="{FF2B5EF4-FFF2-40B4-BE49-F238E27FC236}">
                <a16:creationId xmlns:a16="http://schemas.microsoft.com/office/drawing/2014/main" id="{61B6F259-BB68-46BC-B6F1-D6230366D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EBD41-91FA-4398-8981-4CA54BD57D98}"/>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2398782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D2DCF-0637-49DE-B250-AF1B120B0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399B4C-416A-49A7-819B-0424C74D16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9E39A-E953-4071-A807-7F4CE2538429}"/>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5" name="Footer Placeholder 4">
            <a:extLst>
              <a:ext uri="{FF2B5EF4-FFF2-40B4-BE49-F238E27FC236}">
                <a16:creationId xmlns:a16="http://schemas.microsoft.com/office/drawing/2014/main" id="{05B9C75E-1BFC-464D-A88F-1D5452B50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18803-91E2-4064-9373-11A4E5DC2BCE}"/>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2277283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36130-0A43-4CB5-BCA4-0D2ABF97D9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BC6086-FA4D-43AD-934D-604A0E9C63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B67FC78-E4AF-4F6E-B8F8-58E4B2B589CF}"/>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5" name="Footer Placeholder 4">
            <a:extLst>
              <a:ext uri="{FF2B5EF4-FFF2-40B4-BE49-F238E27FC236}">
                <a16:creationId xmlns:a16="http://schemas.microsoft.com/office/drawing/2014/main" id="{472A9492-5A9E-44DD-BBC8-1C0A1F5F83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88564F-B050-4E96-B56D-E16C146B9330}"/>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203628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F1852-3F34-4741-9781-4ABDFCEC55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F7D788-FDBE-430E-AA89-F6EDB452FC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D35EF4-0D45-4BB1-A4CA-7806C1CBEC3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B90F66D-2EB2-46B3-AE35-0F8AC52384D9}"/>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6" name="Footer Placeholder 5">
            <a:extLst>
              <a:ext uri="{FF2B5EF4-FFF2-40B4-BE49-F238E27FC236}">
                <a16:creationId xmlns:a16="http://schemas.microsoft.com/office/drawing/2014/main" id="{1859CC52-51E5-4386-B8F2-F40DB36C3F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3DE7A5-617E-43F8-921E-0CDF5515076A}"/>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1481403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18AE8-8220-4AB6-BFB7-E172B6C825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21C449-97D4-4169-814B-619F426AEC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898A999-DF22-484C-88A0-AACADC46ED0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E56B6A-68B0-4958-923E-8DC816E8AC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2836381-B0FF-49F4-B802-3A12E7D65B6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F1DC79-8DFA-4648-9D3E-6AFC13C68218}"/>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8" name="Footer Placeholder 7">
            <a:extLst>
              <a:ext uri="{FF2B5EF4-FFF2-40B4-BE49-F238E27FC236}">
                <a16:creationId xmlns:a16="http://schemas.microsoft.com/office/drawing/2014/main" id="{9385E816-4A03-4168-AC17-9236E09649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C0B074-54DB-4D66-83F0-9298CF6EEBAC}"/>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1508951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2F0E2-B5EF-43DE-8553-B60FA537BC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9F214-B99D-41DA-BD03-E14174102EF7}"/>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4" name="Footer Placeholder 3">
            <a:extLst>
              <a:ext uri="{FF2B5EF4-FFF2-40B4-BE49-F238E27FC236}">
                <a16:creationId xmlns:a16="http://schemas.microsoft.com/office/drawing/2014/main" id="{0BEF8172-73AE-46C2-9999-2B2E416E35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06A5F1-DFF2-41E7-BDCB-AAECF26A7E36}"/>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2883430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B1747A-66F4-4D6F-91DC-2FA0F20ED012}"/>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3" name="Footer Placeholder 2">
            <a:extLst>
              <a:ext uri="{FF2B5EF4-FFF2-40B4-BE49-F238E27FC236}">
                <a16:creationId xmlns:a16="http://schemas.microsoft.com/office/drawing/2014/main" id="{CE72B546-2CA9-4416-AA7E-4E622FE728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2B6925-100B-4D92-9FC4-0F8B3A191D0A}"/>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377806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D944D-B6C5-4704-AE73-C77A3AE78F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D45C80-9CBA-47D1-A90C-79E6628292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703E56-3A65-4581-9C12-939D74E0DD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D2ED1-AA43-4BC1-AFBA-8B33C68059B1}"/>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6" name="Footer Placeholder 5">
            <a:extLst>
              <a:ext uri="{FF2B5EF4-FFF2-40B4-BE49-F238E27FC236}">
                <a16:creationId xmlns:a16="http://schemas.microsoft.com/office/drawing/2014/main" id="{5AAEEA61-0DD0-4AE9-BDD4-812CE45E23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CA61B5-AA92-4F66-B4AB-5C8D0F123AE2}"/>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405660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D8BC8-2707-4CBC-B4F1-7F8BC5B2BF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84BE94-4721-4C8F-895F-52E3FDA192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3FAF7B-CE92-4FF0-8FEF-4E9D072145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D05CC4-6800-4B5E-8511-0F7926E33316}"/>
              </a:ext>
            </a:extLst>
          </p:cNvPr>
          <p:cNvSpPr>
            <a:spLocks noGrp="1"/>
          </p:cNvSpPr>
          <p:nvPr>
            <p:ph type="dt" sz="half" idx="10"/>
          </p:nvPr>
        </p:nvSpPr>
        <p:spPr/>
        <p:txBody>
          <a:bodyPr/>
          <a:lstStyle/>
          <a:p>
            <a:fld id="{8D27B82A-B708-4B29-8C3E-3B88BEC276B4}" type="datetimeFigureOut">
              <a:rPr lang="en-US" smtClean="0"/>
              <a:t>3/1/2021</a:t>
            </a:fld>
            <a:endParaRPr lang="en-US"/>
          </a:p>
        </p:txBody>
      </p:sp>
      <p:sp>
        <p:nvSpPr>
          <p:cNvPr id="6" name="Footer Placeholder 5">
            <a:extLst>
              <a:ext uri="{FF2B5EF4-FFF2-40B4-BE49-F238E27FC236}">
                <a16:creationId xmlns:a16="http://schemas.microsoft.com/office/drawing/2014/main" id="{D9BD4E26-B0FF-4D15-B6A1-8CA62ECD79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2FA9DA-F649-45A5-A552-7ED5A35A30FD}"/>
              </a:ext>
            </a:extLst>
          </p:cNvPr>
          <p:cNvSpPr>
            <a:spLocks noGrp="1"/>
          </p:cNvSpPr>
          <p:nvPr>
            <p:ph type="sldNum" sz="quarter" idx="12"/>
          </p:nvPr>
        </p:nvSpPr>
        <p:spPr/>
        <p:txBody>
          <a:bodyPr/>
          <a:lstStyle/>
          <a:p>
            <a:fld id="{75031296-E7DF-4B2C-AC46-99CF283003F9}" type="slidenum">
              <a:rPr lang="en-US" smtClean="0"/>
              <a:t>‹#›</a:t>
            </a:fld>
            <a:endParaRPr lang="en-US"/>
          </a:p>
        </p:txBody>
      </p:sp>
    </p:spTree>
    <p:extLst>
      <p:ext uri="{BB962C8B-B14F-4D97-AF65-F5344CB8AC3E}">
        <p14:creationId xmlns:p14="http://schemas.microsoft.com/office/powerpoint/2010/main" val="38635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78FA77-7B0F-44D9-94D9-72FAA67A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0A659A-219B-4732-AC80-137B54E0EE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1524CD-0582-4B0C-AFC9-EA16128D48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27B82A-B708-4B29-8C3E-3B88BEC276B4}" type="datetimeFigureOut">
              <a:rPr lang="en-US" smtClean="0"/>
              <a:t>3/1/2021</a:t>
            </a:fld>
            <a:endParaRPr lang="en-US"/>
          </a:p>
        </p:txBody>
      </p:sp>
      <p:sp>
        <p:nvSpPr>
          <p:cNvPr id="5" name="Footer Placeholder 4">
            <a:extLst>
              <a:ext uri="{FF2B5EF4-FFF2-40B4-BE49-F238E27FC236}">
                <a16:creationId xmlns:a16="http://schemas.microsoft.com/office/drawing/2014/main" id="{2B8F5D52-F9BC-4EAA-8C25-1E89A7071B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8EA826-B91F-4279-9538-C21EB1A2EB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31296-E7DF-4B2C-AC46-99CF283003F9}" type="slidenum">
              <a:rPr lang="en-US" smtClean="0"/>
              <a:t>‹#›</a:t>
            </a:fld>
            <a:endParaRPr lang="en-US"/>
          </a:p>
        </p:txBody>
      </p:sp>
    </p:spTree>
    <p:extLst>
      <p:ext uri="{BB962C8B-B14F-4D97-AF65-F5344CB8AC3E}">
        <p14:creationId xmlns:p14="http://schemas.microsoft.com/office/powerpoint/2010/main" val="2741541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s.oregonstate.edu/" TargetMode="External"/><Relationship Id="rId2" Type="http://schemas.openxmlformats.org/officeDocument/2006/relationships/hyperlink" Target="https://registrar.oregonstate.edu/osu-academic-calendar" TargetMode="External"/><Relationship Id="rId1" Type="http://schemas.openxmlformats.org/officeDocument/2006/relationships/slideLayout" Target="../slideLayouts/slideLayout2.xml"/><Relationship Id="rId6" Type="http://schemas.openxmlformats.org/officeDocument/2006/relationships/hyperlink" Target="https://apa.oregonstate.edu/syllabus-minimum-requirements#Ecampus_Reach_Out_for_Success" TargetMode="External"/><Relationship Id="rId5" Type="http://schemas.openxmlformats.org/officeDocument/2006/relationships/hyperlink" Target="https://counseling.oregonstate.edu/reach-out-success" TargetMode="External"/><Relationship Id="rId4" Type="http://schemas.openxmlformats.org/officeDocument/2006/relationships/hyperlink" Target="https://beav.es/codeofconduc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3347D-60B3-492D-BA7C-F724E3EB8FE4}"/>
              </a:ext>
            </a:extLst>
          </p:cNvPr>
          <p:cNvSpPr>
            <a:spLocks noGrp="1"/>
          </p:cNvSpPr>
          <p:nvPr>
            <p:ph type="title"/>
          </p:nvPr>
        </p:nvSpPr>
        <p:spPr>
          <a:xfrm>
            <a:off x="838200" y="18255"/>
            <a:ext cx="10515600" cy="1325563"/>
          </a:xfrm>
        </p:spPr>
        <p:txBody>
          <a:bodyPr/>
          <a:lstStyle/>
          <a:p>
            <a:r>
              <a:rPr lang="en-US" dirty="0"/>
              <a:t>Mandatory Syllabus Elements</a:t>
            </a:r>
          </a:p>
        </p:txBody>
      </p:sp>
      <p:sp>
        <p:nvSpPr>
          <p:cNvPr id="3" name="Content Placeholder 2">
            <a:extLst>
              <a:ext uri="{FF2B5EF4-FFF2-40B4-BE49-F238E27FC236}">
                <a16:creationId xmlns:a16="http://schemas.microsoft.com/office/drawing/2014/main" id="{276EA046-F9BB-4BA5-8A0D-C5FBD302A853}"/>
              </a:ext>
            </a:extLst>
          </p:cNvPr>
          <p:cNvSpPr>
            <a:spLocks noGrp="1"/>
          </p:cNvSpPr>
          <p:nvPr>
            <p:ph idx="1"/>
          </p:nvPr>
        </p:nvSpPr>
        <p:spPr>
          <a:xfrm>
            <a:off x="838200" y="1075765"/>
            <a:ext cx="10515600" cy="5763980"/>
          </a:xfrm>
        </p:spPr>
        <p:txBody>
          <a:bodyPr>
            <a:normAutofit fontScale="55000" lnSpcReduction="20000"/>
          </a:bodyPr>
          <a:lstStyle/>
          <a:p>
            <a:pPr>
              <a:lnSpc>
                <a:spcPct val="120000"/>
              </a:lnSpc>
            </a:pPr>
            <a:r>
              <a:rPr lang="en-US" sz="2900" b="1" dirty="0"/>
              <a:t>Four compulsory University-wide course policies:</a:t>
            </a:r>
            <a:r>
              <a:rPr lang="en-US" sz="2900" dirty="0"/>
              <a:t> </a:t>
            </a:r>
          </a:p>
          <a:p>
            <a:pPr lvl="1">
              <a:lnSpc>
                <a:spcPct val="120000"/>
              </a:lnSpc>
            </a:pPr>
            <a:r>
              <a:rPr lang="en-US" sz="2900" b="1" dirty="0"/>
              <a:t>Academic Calendar</a:t>
            </a:r>
            <a:r>
              <a:rPr lang="en-US" sz="2900" dirty="0"/>
              <a:t/>
            </a:r>
            <a:br>
              <a:rPr lang="en-US" sz="2900" dirty="0"/>
            </a:br>
            <a:r>
              <a:rPr lang="en-US" sz="2900" dirty="0"/>
              <a:t>All students are subject to the registration and refund deadlines as stated in the Academic Calendar: </a:t>
            </a:r>
            <a:r>
              <a:rPr lang="en-US" sz="2900" dirty="0">
                <a:hlinkClick r:id="rId2"/>
              </a:rPr>
              <a:t>https://registrar.oregonstate.edu/osu-academic-calendar</a:t>
            </a:r>
            <a:endParaRPr lang="en-US" sz="2900" dirty="0"/>
          </a:p>
          <a:p>
            <a:pPr lvl="1">
              <a:lnSpc>
                <a:spcPct val="120000"/>
              </a:lnSpc>
            </a:pPr>
            <a:r>
              <a:rPr lang="en-US" sz="2900" b="1" dirty="0"/>
              <a:t>Statement Regarding Students with Disabilities</a:t>
            </a:r>
            <a:r>
              <a:rPr lang="en-US" sz="2900" dirty="0"/>
              <a:t/>
            </a:r>
            <a:br>
              <a:rPr lang="en-US" sz="2900" dirty="0"/>
            </a:br>
            <a:r>
              <a:rPr lang="en-US" sz="2900" dirty="0"/>
              <a:t>Accommodations for students with disabilities are determined and approved by Disability Access Services (DAS). If you, as a student, believe you are eligible for accommodations but have not obtained approval please contact DAS immediately at 541-737-4098 or at </a:t>
            </a:r>
            <a:r>
              <a:rPr lang="en-US" sz="2900" dirty="0">
                <a:hlinkClick r:id="rId3"/>
              </a:rPr>
              <a:t>http://ds.oregonstate.edu</a:t>
            </a:r>
            <a:r>
              <a:rPr lang="en-US" sz="2900" dirty="0"/>
              <a:t>. DAS notifies students and faculty members of approved academic accommodations and coordinates implementation of those accommodations. While not required, students and faculty members are encouraged to discuss details of the implementation of individual accommodations."</a:t>
            </a:r>
          </a:p>
          <a:p>
            <a:pPr lvl="1">
              <a:lnSpc>
                <a:spcPct val="120000"/>
              </a:lnSpc>
            </a:pPr>
            <a:r>
              <a:rPr lang="en-US" sz="2900" b="1" dirty="0"/>
              <a:t>Student Conduct</a:t>
            </a:r>
            <a:r>
              <a:rPr lang="en-US" sz="2900" dirty="0"/>
              <a:t> </a:t>
            </a:r>
            <a:r>
              <a:rPr lang="en-US" sz="2900" b="1" dirty="0"/>
              <a:t>Expectations link</a:t>
            </a:r>
            <a:r>
              <a:rPr lang="en-US" sz="2900" dirty="0"/>
              <a:t>:  </a:t>
            </a:r>
            <a:r>
              <a:rPr lang="en-US" sz="2900" dirty="0">
                <a:hlinkClick r:id="rId4"/>
              </a:rPr>
              <a:t>https://beav.es/codeofconduct</a:t>
            </a:r>
            <a:r>
              <a:rPr lang="en-US" sz="2900" dirty="0"/>
              <a:t/>
            </a:r>
            <a:br>
              <a:rPr lang="en-US" sz="2900" dirty="0"/>
            </a:br>
            <a:r>
              <a:rPr lang="en-US" sz="2900" dirty="0"/>
              <a:t>(URL must be shown)</a:t>
            </a:r>
          </a:p>
          <a:p>
            <a:pPr lvl="1">
              <a:lnSpc>
                <a:spcPct val="120000"/>
              </a:lnSpc>
            </a:pPr>
            <a:r>
              <a:rPr lang="en-US" sz="2900" b="1" dirty="0"/>
              <a:t>Reach Out for Success*</a:t>
            </a:r>
            <a:r>
              <a:rPr lang="en-US" sz="2900" dirty="0"/>
              <a:t/>
            </a:r>
            <a:br>
              <a:rPr lang="en-US" sz="2900" dirty="0"/>
            </a:br>
            <a:r>
              <a:rPr lang="en-US" sz="2900" dirty="0"/>
              <a:t>University students encounter setbacks from time to time. If you encounter difficulties and need assistance, it’s important to reach out. Consider discussing the situation with an instructor or academic advisor. Learn about resources that assist with wellness and academic success at </a:t>
            </a:r>
            <a:r>
              <a:rPr lang="en-US" sz="2900" dirty="0">
                <a:hlinkClick r:id="rId5"/>
              </a:rPr>
              <a:t>oregonstate.edu/</a:t>
            </a:r>
            <a:r>
              <a:rPr lang="en-US" sz="2900" dirty="0" err="1">
                <a:hlinkClick r:id="rId5"/>
              </a:rPr>
              <a:t>ReachOut</a:t>
            </a:r>
            <a:r>
              <a:rPr lang="en-US" sz="2900" dirty="0"/>
              <a:t>. If you are in immediate crisis, please contact the Crisis Text Line by texting OREGON to 741-741 or call the National Suicide Prevention Lifeline at 1-800-273-TALK (8255)</a:t>
            </a:r>
          </a:p>
          <a:p>
            <a:pPr>
              <a:lnSpc>
                <a:spcPct val="120000"/>
              </a:lnSpc>
            </a:pPr>
            <a:r>
              <a:rPr lang="en-US" sz="2900" dirty="0">
                <a:effectLst/>
              </a:rPr>
              <a:t>*For online or hybrid courses, use the </a:t>
            </a:r>
            <a:r>
              <a:rPr lang="en-US" sz="2900" dirty="0">
                <a:effectLst/>
                <a:hlinkClick r:id="rId6"/>
              </a:rPr>
              <a:t>Ecampus Reach Out for Success</a:t>
            </a:r>
            <a:r>
              <a:rPr lang="en-US" sz="2900" dirty="0">
                <a:effectLst/>
              </a:rPr>
              <a:t> statement instead.</a:t>
            </a:r>
          </a:p>
          <a:p>
            <a:pPr marL="0" indent="0">
              <a:buNone/>
            </a:pPr>
            <a:endParaRPr lang="en-US" dirty="0"/>
          </a:p>
        </p:txBody>
      </p:sp>
      <p:sp>
        <p:nvSpPr>
          <p:cNvPr id="4" name="Rectangle 3"/>
          <p:cNvSpPr/>
          <p:nvPr/>
        </p:nvSpPr>
        <p:spPr>
          <a:xfrm>
            <a:off x="109728" y="18255"/>
            <a:ext cx="11923776" cy="27435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1440" y="46387"/>
            <a:ext cx="11942064" cy="246221"/>
          </a:xfrm>
          <a:prstGeom prst="rect">
            <a:avLst/>
          </a:prstGeom>
          <a:noFill/>
        </p:spPr>
        <p:txBody>
          <a:bodyPr wrap="square" rtlCol="0">
            <a:spAutoFit/>
          </a:bodyPr>
          <a:lstStyle/>
          <a:p>
            <a:r>
              <a:rPr lang="en-US" sz="1000" b="1" i="1" dirty="0" smtClean="0">
                <a:latin typeface="Constantia" panose="02030602050306030303" pitchFamily="18" charset="0"/>
              </a:rPr>
              <a:t>Materials linked from the March 1, 2021 Curriculum Council agenda.</a:t>
            </a:r>
            <a:endParaRPr lang="en-US" sz="1000" b="1" i="1" dirty="0">
              <a:latin typeface="Constantia" panose="02030602050306030303" pitchFamily="18" charset="0"/>
            </a:endParaRPr>
          </a:p>
        </p:txBody>
      </p:sp>
    </p:spTree>
    <p:extLst>
      <p:ext uri="{BB962C8B-B14F-4D97-AF65-F5344CB8AC3E}">
        <p14:creationId xmlns:p14="http://schemas.microsoft.com/office/powerpoint/2010/main" val="339851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3347D-60B3-492D-BA7C-F724E3EB8FE4}"/>
              </a:ext>
            </a:extLst>
          </p:cNvPr>
          <p:cNvSpPr>
            <a:spLocks noGrp="1"/>
          </p:cNvSpPr>
          <p:nvPr>
            <p:ph type="title"/>
          </p:nvPr>
        </p:nvSpPr>
        <p:spPr>
          <a:xfrm>
            <a:off x="838200" y="18255"/>
            <a:ext cx="10515600" cy="1325563"/>
          </a:xfrm>
        </p:spPr>
        <p:txBody>
          <a:bodyPr/>
          <a:lstStyle/>
          <a:p>
            <a:r>
              <a:rPr lang="en-US" dirty="0"/>
              <a:t>Optional Syllabus Elements</a:t>
            </a:r>
          </a:p>
        </p:txBody>
      </p:sp>
      <p:sp>
        <p:nvSpPr>
          <p:cNvPr id="3" name="Content Placeholder 2">
            <a:extLst>
              <a:ext uri="{FF2B5EF4-FFF2-40B4-BE49-F238E27FC236}">
                <a16:creationId xmlns:a16="http://schemas.microsoft.com/office/drawing/2014/main" id="{276EA046-F9BB-4BA5-8A0D-C5FBD302A853}"/>
              </a:ext>
            </a:extLst>
          </p:cNvPr>
          <p:cNvSpPr>
            <a:spLocks noGrp="1"/>
          </p:cNvSpPr>
          <p:nvPr>
            <p:ph idx="1"/>
          </p:nvPr>
        </p:nvSpPr>
        <p:spPr>
          <a:xfrm>
            <a:off x="838200" y="1075765"/>
            <a:ext cx="10515600" cy="5763980"/>
          </a:xfrm>
        </p:spPr>
        <p:txBody>
          <a:bodyPr>
            <a:normAutofit/>
          </a:bodyPr>
          <a:lstStyle/>
          <a:p>
            <a:pPr marL="457200" lvl="1" indent="0">
              <a:buNone/>
            </a:pPr>
            <a:r>
              <a:rPr lang="en-US" sz="2800" b="1" dirty="0"/>
              <a:t>Student Evaluation of Courses</a:t>
            </a:r>
            <a:r>
              <a:rPr lang="en-US" sz="2800" dirty="0"/>
              <a:t/>
            </a:r>
            <a:br>
              <a:rPr lang="en-US" sz="2800" dirty="0"/>
            </a:br>
            <a:r>
              <a:rPr lang="en-US" sz="2800" dirty="0"/>
              <a:t>During Fall, Winter, and Spring term the online Student Evaluation of Teaching system opens to students the Wednesday of week 8 and closes the Sunday before Finals Week. Students will receive notification, instructions and the link through their ONID email. They may also log into the system via Online Services. Course evaluation results are extremely important and used to help improve courses and the learning experience of future students. Responses are anonymous (unless a student chooses to “sign” their comments, agreeing to relinquish anonymity) and unavailable to instructors until after grades have been posted. The results of scaled questions and signed comments go to both the instructor and their unit head/supervisor. Anonymous (unsigned) comments go to the instructor only.</a:t>
            </a:r>
          </a:p>
        </p:txBody>
      </p:sp>
    </p:spTree>
    <p:extLst>
      <p:ext uri="{BB962C8B-B14F-4D97-AF65-F5344CB8AC3E}">
        <p14:creationId xmlns:p14="http://schemas.microsoft.com/office/powerpoint/2010/main" val="1831548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3347D-60B3-492D-BA7C-F724E3EB8FE4}"/>
              </a:ext>
            </a:extLst>
          </p:cNvPr>
          <p:cNvSpPr>
            <a:spLocks noGrp="1"/>
          </p:cNvSpPr>
          <p:nvPr>
            <p:ph type="title"/>
          </p:nvPr>
        </p:nvSpPr>
        <p:spPr>
          <a:xfrm>
            <a:off x="838200" y="18255"/>
            <a:ext cx="10515600" cy="1325563"/>
          </a:xfrm>
        </p:spPr>
        <p:txBody>
          <a:bodyPr/>
          <a:lstStyle/>
          <a:p>
            <a:r>
              <a:rPr lang="en-US" dirty="0"/>
              <a:t>Options for Adding to Canvas</a:t>
            </a:r>
          </a:p>
        </p:txBody>
      </p:sp>
      <p:pic>
        <p:nvPicPr>
          <p:cNvPr id="7" name="Picture 6">
            <a:extLst>
              <a:ext uri="{FF2B5EF4-FFF2-40B4-BE49-F238E27FC236}">
                <a16:creationId xmlns:a16="http://schemas.microsoft.com/office/drawing/2014/main" id="{BB8CD2C9-6D7C-4428-92DA-6DCC6807B4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6238" y="263679"/>
            <a:ext cx="2151456" cy="6330641"/>
          </a:xfrm>
          <a:prstGeom prst="rect">
            <a:avLst/>
          </a:prstGeom>
        </p:spPr>
      </p:pic>
      <p:pic>
        <p:nvPicPr>
          <p:cNvPr id="1026" name="Picture 1" descr="image001">
            <a:extLst>
              <a:ext uri="{FF2B5EF4-FFF2-40B4-BE49-F238E27FC236}">
                <a16:creationId xmlns:a16="http://schemas.microsoft.com/office/drawing/2014/main" id="{A055CCB9-2F43-4EB0-AEBF-149089FB90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133" y="1200383"/>
            <a:ext cx="5405961" cy="4990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277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E01A5-5B1D-4B08-83AA-DA53FE971031}"/>
              </a:ext>
            </a:extLst>
          </p:cNvPr>
          <p:cNvSpPr>
            <a:spLocks noGrp="1"/>
          </p:cNvSpPr>
          <p:nvPr>
            <p:ph type="title"/>
          </p:nvPr>
        </p:nvSpPr>
        <p:spPr/>
        <p:txBody>
          <a:bodyPr/>
          <a:lstStyle/>
          <a:p>
            <a:r>
              <a:rPr lang="en-US" dirty="0"/>
              <a:t>Option: Academic Policies Link </a:t>
            </a:r>
          </a:p>
        </p:txBody>
      </p:sp>
      <p:sp>
        <p:nvSpPr>
          <p:cNvPr id="3" name="Content Placeholder 2">
            <a:extLst>
              <a:ext uri="{FF2B5EF4-FFF2-40B4-BE49-F238E27FC236}">
                <a16:creationId xmlns:a16="http://schemas.microsoft.com/office/drawing/2014/main" id="{379CB38A-1664-4B55-82BA-9922F2A9E17B}"/>
              </a:ext>
            </a:extLst>
          </p:cNvPr>
          <p:cNvSpPr>
            <a:spLocks noGrp="1"/>
          </p:cNvSpPr>
          <p:nvPr>
            <p:ph idx="1"/>
          </p:nvPr>
        </p:nvSpPr>
        <p:spPr/>
        <p:txBody>
          <a:bodyPr/>
          <a:lstStyle/>
          <a:p>
            <a:r>
              <a:rPr lang="en-US" dirty="0"/>
              <a:t>Create a landing page that would be maintained by APA </a:t>
            </a:r>
          </a:p>
          <a:p>
            <a:r>
              <a:rPr lang="en-US" dirty="0"/>
              <a:t>Would include the mandatory syllabus statements, plus information about </a:t>
            </a:r>
            <a:r>
              <a:rPr lang="en-US" dirty="0" err="1"/>
              <a:t>eSETs</a:t>
            </a:r>
            <a:r>
              <a:rPr lang="en-US" dirty="0"/>
              <a:t>, plus links to OSU Academic Regulations </a:t>
            </a:r>
          </a:p>
          <a:p>
            <a:r>
              <a:rPr lang="en-US" dirty="0"/>
              <a:t>What to do to make sure Reach for Success is still highlighted for students? </a:t>
            </a:r>
          </a:p>
        </p:txBody>
      </p:sp>
    </p:spTree>
    <p:extLst>
      <p:ext uri="{BB962C8B-B14F-4D97-AF65-F5344CB8AC3E}">
        <p14:creationId xmlns:p14="http://schemas.microsoft.com/office/powerpoint/2010/main" val="1900736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451</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Constantia</vt:lpstr>
      <vt:lpstr>Office Theme</vt:lpstr>
      <vt:lpstr>Mandatory Syllabus Elements</vt:lpstr>
      <vt:lpstr>Optional Syllabus Elements</vt:lpstr>
      <vt:lpstr>Options for Adding to Canvas</vt:lpstr>
      <vt:lpstr>Option: Academic Policies Link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Mandatory Syllabus Elements</dc:title>
  <dc:creator>Scott, Inara - COB</dc:creator>
  <cp:lastModifiedBy>Calascibetta, Caitlin</cp:lastModifiedBy>
  <cp:revision>5</cp:revision>
  <dcterms:created xsi:type="dcterms:W3CDTF">2021-02-26T21:13:55Z</dcterms:created>
  <dcterms:modified xsi:type="dcterms:W3CDTF">2021-03-01T16:22:37Z</dcterms:modified>
</cp:coreProperties>
</file>