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19"/>
  </p:notesMasterIdLst>
  <p:handoutMasterIdLst>
    <p:handoutMasterId r:id="rId20"/>
  </p:handoutMasterIdLst>
  <p:sldIdLst>
    <p:sldId id="261" r:id="rId2"/>
    <p:sldId id="273" r:id="rId3"/>
    <p:sldId id="274" r:id="rId4"/>
    <p:sldId id="276" r:id="rId5"/>
    <p:sldId id="275" r:id="rId6"/>
    <p:sldId id="277" r:id="rId7"/>
    <p:sldId id="278" r:id="rId8"/>
    <p:sldId id="281" r:id="rId9"/>
    <p:sldId id="280" r:id="rId10"/>
    <p:sldId id="279" r:id="rId11"/>
    <p:sldId id="282" r:id="rId12"/>
    <p:sldId id="283" r:id="rId13"/>
    <p:sldId id="286" r:id="rId14"/>
    <p:sldId id="292" r:id="rId15"/>
    <p:sldId id="293" r:id="rId16"/>
    <p:sldId id="294" r:id="rId17"/>
    <p:sldId id="29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8916" autoAdjust="0"/>
    <p:restoredTop sz="94660"/>
  </p:normalViewPr>
  <p:slideViewPr>
    <p:cSldViewPr snapToGrid="0" snapToObjects="1">
      <p:cViewPr varScale="1">
        <p:scale>
          <a:sx n="94" d="100"/>
          <a:sy n="94" d="100"/>
        </p:scale>
        <p:origin x="-2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4F3D4E-B6A5-4C40-8D22-38EAD0A0BC88}" type="datetimeFigureOut">
              <a:rPr lang="en-US" smtClean="0"/>
              <a:pPr/>
              <a:t>3/13/2013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D8419A-972E-C94D-8C1A-EF576930903B}" type="slidenum">
              <a:rPr lang="en-US" smtClean="0"/>
              <a:pPr/>
              <a:t>‹#›</a:t>
            </a:fld>
            <a:endParaRPr lang="en-US"/>
          </a:p>
        </p:txBody>
      </p:sp>
    </p:spTree>
    <p:extLst>
      <p:ext uri="{BB962C8B-B14F-4D97-AF65-F5344CB8AC3E}">
        <p14:creationId xmlns:p14="http://schemas.microsoft.com/office/powerpoint/2010/main" val="10039414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5FD90-5CF3-8E47-BAA2-F1C24D32FADE}" type="datetimeFigureOut">
              <a:rPr lang="en-US" smtClean="0"/>
              <a:pPr/>
              <a:t>3/13/2013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B29A70-522C-3A41-B132-651B32078DD9}" type="slidenum">
              <a:rPr lang="en-US" smtClean="0"/>
              <a:pPr/>
              <a:t>‹#›</a:t>
            </a:fld>
            <a:endParaRPr lang="en-US"/>
          </a:p>
        </p:txBody>
      </p:sp>
    </p:spTree>
    <p:extLst>
      <p:ext uri="{BB962C8B-B14F-4D97-AF65-F5344CB8AC3E}">
        <p14:creationId xmlns:p14="http://schemas.microsoft.com/office/powerpoint/2010/main" val="15931129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2003429" y="1243250"/>
            <a:ext cx="6683371" cy="357770"/>
          </a:xfrm>
        </p:spPr>
        <p:txBody>
          <a:bodyPr/>
          <a:lstStyle>
            <a:lvl1pPr algn="r">
              <a:defRPr sz="1600" spc="300">
                <a:effectLst/>
                <a:latin typeface="LeituraSans-Grot 1"/>
                <a:cs typeface="LeituraSans-Grot 1"/>
              </a:defRPr>
            </a:lvl1pPr>
          </a:lstStyle>
          <a:p>
            <a:r>
              <a:rPr lang="en-US" dirty="0" smtClean="0"/>
              <a:t>COLLEGE OF PUBLIC HEALTH AND HUMAN SCIENCES</a:t>
            </a:r>
            <a:endParaRPr lang="en-US" dirty="0"/>
          </a:p>
        </p:txBody>
      </p:sp>
      <p:sp>
        <p:nvSpPr>
          <p:cNvPr id="3075" name="Rectangle 3"/>
          <p:cNvSpPr>
            <a:spLocks noGrp="1" noChangeArrowheads="1"/>
          </p:cNvSpPr>
          <p:nvPr>
            <p:ph type="subTitle" idx="1"/>
          </p:nvPr>
        </p:nvSpPr>
        <p:spPr>
          <a:xfrm>
            <a:off x="457200" y="2066121"/>
            <a:ext cx="8229600" cy="733428"/>
          </a:xfrm>
        </p:spPr>
        <p:txBody>
          <a:bodyPr>
            <a:normAutofit/>
          </a:bodyPr>
          <a:lstStyle>
            <a:lvl1pPr marL="0" indent="0" algn="l">
              <a:buFont typeface="Times" pitchFamily="-96" charset="0"/>
              <a:buNone/>
              <a:defRPr sz="3200" b="1">
                <a:solidFill>
                  <a:schemeClr val="bg2">
                    <a:lumMod val="50000"/>
                  </a:schemeClr>
                </a:solidFill>
                <a:effectLst/>
                <a:latin typeface="Soho Std"/>
                <a:cs typeface="Soho Std"/>
              </a:defRPr>
            </a:lvl1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6" name="Date Placeholder 5"/>
          <p:cNvSpPr>
            <a:spLocks noGrp="1"/>
          </p:cNvSpPr>
          <p:nvPr>
            <p:ph type="dt" sz="half" idx="11"/>
          </p:nvPr>
        </p:nvSpPr>
        <p:spPr/>
        <p:txBody>
          <a:bodyPr/>
          <a:lstStyle/>
          <a:p>
            <a:fld id="{45691D9D-B151-42A8-8203-2F4A2C67BEA5}" type="datetime4">
              <a:rPr lang="en-US" smtClean="0"/>
              <a:pPr/>
              <a:t>March 13, 2013</a:t>
            </a:fld>
            <a:endParaRPr lang="en-US"/>
          </a:p>
        </p:txBody>
      </p:sp>
      <p:sp>
        <p:nvSpPr>
          <p:cNvPr id="7" name="Slide Number Placeholder 6"/>
          <p:cNvSpPr>
            <a:spLocks noGrp="1"/>
          </p:cNvSpPr>
          <p:nvPr>
            <p:ph type="sldNum" sz="quarter" idx="12"/>
          </p:nvPr>
        </p:nvSpPr>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a:p>
        </p:txBody>
      </p:sp>
      <p:sp>
        <p:nvSpPr>
          <p:cNvPr id="10"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7" name="Date Placeholder 6"/>
          <p:cNvSpPr>
            <a:spLocks noGrp="1"/>
          </p:cNvSpPr>
          <p:nvPr>
            <p:ph type="dt" sz="half" idx="12"/>
          </p:nvPr>
        </p:nvSpPr>
        <p:spPr/>
        <p:txBody>
          <a:bodyPr/>
          <a:lstStyle/>
          <a:p>
            <a:fld id="{61CF2EA0-3352-4516-9E27-97C88A0B6624}" type="datetime4">
              <a:rPr lang="en-US" smtClean="0"/>
              <a:pPr/>
              <a:t>March 13, 2013</a:t>
            </a:fld>
            <a:endParaRPr lang="en-US"/>
          </a:p>
        </p:txBody>
      </p:sp>
      <p:sp>
        <p:nvSpPr>
          <p:cNvPr id="12" name="Slide Number Placeholder 11"/>
          <p:cNvSpPr>
            <a:spLocks noGrp="1"/>
          </p:cNvSpPr>
          <p:nvPr>
            <p:ph type="sldNum" sz="quarter" idx="13"/>
          </p:nvPr>
        </p:nvSpPr>
        <p:spPr/>
        <p:txBody>
          <a:bodyPr/>
          <a:lstStyle/>
          <a:p>
            <a:fld id="{43183C4C-EBF1-1A4D-90EC-74EBA7EEE60F}" type="slidenum">
              <a:rPr lang="en-US" smtClean="0"/>
              <a:pPr/>
              <a:t>‹#›</a:t>
            </a:fld>
            <a:endParaRPr lang="en-US" dirty="0"/>
          </a:p>
        </p:txBody>
      </p:sp>
      <p:sp>
        <p:nvSpPr>
          <p:cNvPr id="13" name="Footer Placeholder 12"/>
          <p:cNvSpPr>
            <a:spLocks noGrp="1"/>
          </p:cNvSpPr>
          <p:nvPr>
            <p:ph type="ftr" sz="quarter" idx="14"/>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a:p>
        </p:txBody>
      </p:sp>
      <p:sp>
        <p:nvSpPr>
          <p:cNvPr id="10"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7" name="Date Placeholder 6"/>
          <p:cNvSpPr>
            <a:spLocks noGrp="1"/>
          </p:cNvSpPr>
          <p:nvPr>
            <p:ph type="dt" sz="half" idx="12"/>
          </p:nvPr>
        </p:nvSpPr>
        <p:spPr/>
        <p:txBody>
          <a:bodyPr/>
          <a:lstStyle/>
          <a:p>
            <a:fld id="{29E3C976-A9A9-4A56-8A84-70466730FCE2}" type="datetime4">
              <a:rPr lang="en-US" smtClean="0"/>
              <a:pPr/>
              <a:t>March 13, 2013</a:t>
            </a:fld>
            <a:endParaRPr lang="en-US"/>
          </a:p>
        </p:txBody>
      </p:sp>
      <p:sp>
        <p:nvSpPr>
          <p:cNvPr id="12" name="Slide Number Placeholder 11"/>
          <p:cNvSpPr>
            <a:spLocks noGrp="1"/>
          </p:cNvSpPr>
          <p:nvPr>
            <p:ph type="sldNum" sz="quarter" idx="13"/>
          </p:nvPr>
        </p:nvSpPr>
        <p:spPr/>
        <p:txBody>
          <a:bodyPr/>
          <a:lstStyle/>
          <a:p>
            <a:fld id="{43183C4C-EBF1-1A4D-90EC-74EBA7EEE60F}" type="slidenum">
              <a:rPr lang="en-US" smtClean="0"/>
              <a:pPr/>
              <a:t>‹#›</a:t>
            </a:fld>
            <a:endParaRPr lang="en-US" dirty="0"/>
          </a:p>
        </p:txBody>
      </p:sp>
      <p:sp>
        <p:nvSpPr>
          <p:cNvPr id="13" name="Footer Placeholder 12"/>
          <p:cNvSpPr>
            <a:spLocks noGrp="1"/>
          </p:cNvSpPr>
          <p:nvPr>
            <p:ph type="ftr" sz="quarter" idx="14"/>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p>
            <a:fld id="{5A547CC2-62B6-4EAB-9922-77700EB9E0C3}" type="datetime4">
              <a:rPr lang="en-US" smtClean="0"/>
              <a:pPr/>
              <a:t>March 13, 2013</a:t>
            </a:fld>
            <a:endParaRPr lang="en-US"/>
          </a:p>
        </p:txBody>
      </p:sp>
      <p:sp>
        <p:nvSpPr>
          <p:cNvPr id="8" name="Slide Number Placeholder 7"/>
          <p:cNvSpPr>
            <a:spLocks noGrp="1"/>
          </p:cNvSpPr>
          <p:nvPr>
            <p:ph type="sldNum" sz="quarter" idx="12"/>
          </p:nvPr>
        </p:nvSpPr>
        <p:spPr/>
        <p:txBody>
          <a:bodyPr/>
          <a:lstStyle/>
          <a:p>
            <a:fld id="{43183C4C-EBF1-1A4D-90EC-74EBA7EEE60F}" type="slidenum">
              <a:rPr lang="en-US" smtClean="0"/>
              <a:pPr/>
              <a:t>‹#›</a:t>
            </a:fld>
            <a:endParaRPr lang="en-US" dirty="0"/>
          </a:p>
        </p:txBody>
      </p:sp>
      <p:sp>
        <p:nvSpPr>
          <p:cNvPr id="9" name="Footer Placeholder 8"/>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Date Placeholder 5"/>
          <p:cNvSpPr>
            <a:spLocks noGrp="1"/>
          </p:cNvSpPr>
          <p:nvPr>
            <p:ph type="dt" sz="half" idx="11"/>
          </p:nvPr>
        </p:nvSpPr>
        <p:spPr/>
        <p:txBody>
          <a:bodyPr/>
          <a:lstStyle/>
          <a:p>
            <a:fld id="{2FFC7E65-2E5C-442C-BE2A-DE6A869D7353}" type="datetime4">
              <a:rPr lang="en-US" smtClean="0"/>
              <a:pPr/>
              <a:t>March 13, 2013</a:t>
            </a:fld>
            <a:endParaRPr lang="en-US"/>
          </a:p>
        </p:txBody>
      </p:sp>
      <p:sp>
        <p:nvSpPr>
          <p:cNvPr id="7" name="Slide Number Placeholder 6"/>
          <p:cNvSpPr>
            <a:spLocks noGrp="1"/>
          </p:cNvSpPr>
          <p:nvPr>
            <p:ph type="sldNum" sz="quarter" idx="12"/>
          </p:nvPr>
        </p:nvSpPr>
        <p:spPr/>
        <p:txBody>
          <a:bodyPr/>
          <a:lstStyle/>
          <a:p>
            <a:fld id="{43183C4C-EBF1-1A4D-90EC-74EBA7EEE60F}" type="slidenum">
              <a:rPr lang="en-US" smtClean="0"/>
              <a:pPr/>
              <a:t>‹#›</a:t>
            </a:fld>
            <a:endParaRPr lang="en-US" dirty="0"/>
          </a:p>
        </p:txBody>
      </p:sp>
      <p:sp>
        <p:nvSpPr>
          <p:cNvPr id="10" name="Footer Placeholder 9"/>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Date Placeholder 8"/>
          <p:cNvSpPr>
            <a:spLocks noGrp="1"/>
          </p:cNvSpPr>
          <p:nvPr>
            <p:ph type="dt" sz="half" idx="11"/>
          </p:nvPr>
        </p:nvSpPr>
        <p:spPr/>
        <p:txBody>
          <a:bodyPr/>
          <a:lstStyle/>
          <a:p>
            <a:fld id="{82C5DB41-1E26-4C99-AAE1-84E432A56B4A}" type="datetime4">
              <a:rPr lang="en-US" smtClean="0"/>
              <a:pPr/>
              <a:t>March 13, 2013</a:t>
            </a:fld>
            <a:endParaRPr lang="en-US"/>
          </a:p>
        </p:txBody>
      </p:sp>
      <p:sp>
        <p:nvSpPr>
          <p:cNvPr id="10" name="Slide Number Placeholder 9"/>
          <p:cNvSpPr>
            <a:spLocks noGrp="1"/>
          </p:cNvSpPr>
          <p:nvPr>
            <p:ph type="sldNum" sz="quarter" idx="12"/>
          </p:nvPr>
        </p:nvSpPr>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0E9ECF-EA4F-46B9-8205-567987781B24}" type="datetime4">
              <a:rPr lang="en-US" smtClean="0"/>
              <a:pPr/>
              <a:t>March 13, 2013</a:t>
            </a:fld>
            <a:endParaRPr lang="en-US"/>
          </a:p>
        </p:txBody>
      </p:sp>
      <p:sp>
        <p:nvSpPr>
          <p:cNvPr id="5" name="Slide Number Placeholder 4"/>
          <p:cNvSpPr>
            <a:spLocks noGrp="1"/>
          </p:cNvSpPr>
          <p:nvPr>
            <p:ph type="sldNum" sz="quarter" idx="11"/>
          </p:nvPr>
        </p:nvSpPr>
        <p:spPr/>
        <p:txBody>
          <a:bodyPr/>
          <a:lstStyle/>
          <a:p>
            <a:fld id="{43183C4C-EBF1-1A4D-90EC-74EBA7EEE60F}" type="slidenum">
              <a:rPr lang="en-US" smtClean="0"/>
              <a:pPr/>
              <a:t>‹#›</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Layout No Tag">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2EE70120-1B58-488B-B999-CE1B488C9400}" type="datetime4">
              <a:rPr lang="en-US" smtClean="0"/>
              <a:pPr/>
              <a:t>March 13, 2013</a:t>
            </a:fld>
            <a:endParaRPr lang="en-US" dirty="0"/>
          </a:p>
        </p:txBody>
      </p:sp>
      <p:sp>
        <p:nvSpPr>
          <p:cNvPr id="5" name="Slide Number Placeholder 4"/>
          <p:cNvSpPr>
            <a:spLocks noGrp="1"/>
          </p:cNvSpPr>
          <p:nvPr>
            <p:ph type="sldNum" sz="quarter" idx="12"/>
          </p:nvPr>
        </p:nvSpPr>
        <p:spPr/>
        <p:txBody>
          <a:bodyPr/>
          <a:lstStyle/>
          <a:p>
            <a:fld id="{43183C4C-EBF1-1A4D-90EC-74EBA7EEE60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lvl1pPr>
              <a:defRPr b="0">
                <a:latin typeface="Soho Std"/>
                <a:cs typeface="Soho Std"/>
              </a:defRPr>
            </a:lvl1pPr>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a:latin typeface="LeituraSans-Grot 2"/>
                <a:cs typeface="LeituraSans-Grot 2"/>
              </a:defRPr>
            </a:lvl1pPr>
            <a:lvl2pPr marL="457200" indent="-228600">
              <a:buFont typeface="Arial"/>
              <a:buChar char="•"/>
              <a:defRPr sz="2000">
                <a:latin typeface="LeituraSans-Grot 1"/>
                <a:cs typeface="LeituraSans-Grot 1"/>
              </a:defRPr>
            </a:lvl2pPr>
            <a:lvl3pPr marL="685800" indent="-228600">
              <a:buFont typeface="Arial"/>
              <a:buChar char="•"/>
              <a:defRPr>
                <a:latin typeface="LeituraSans-Grot 3"/>
                <a:cs typeface="LeituraSans-Grot 3"/>
              </a:defRPr>
            </a:lvl3pPr>
            <a:lvl4pPr marL="914400" indent="-228600">
              <a:defRPr sz="1400">
                <a:latin typeface="LeituraSans-Grot 4"/>
                <a:cs typeface="LeituraSans-Grot 4"/>
              </a:defRPr>
            </a:lvl4pPr>
            <a:lvl5pPr marL="114300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Date Placeholder 6"/>
          <p:cNvSpPr>
            <a:spLocks noGrp="1"/>
          </p:cNvSpPr>
          <p:nvPr>
            <p:ph type="dt" sz="half" idx="10"/>
          </p:nvPr>
        </p:nvSpPr>
        <p:spPr/>
        <p:txBody>
          <a:bodyPr/>
          <a:lstStyle/>
          <a:p>
            <a:fld id="{D8FDC965-7079-4FF3-AE33-48291CC3087C}" type="datetime4">
              <a:rPr lang="en-US" smtClean="0"/>
              <a:pPr/>
              <a:t>March 13, 2013</a:t>
            </a:fld>
            <a:endParaRPr lang="en-US"/>
          </a:p>
        </p:txBody>
      </p:sp>
      <p:sp>
        <p:nvSpPr>
          <p:cNvPr id="8" name="Slide Number Placeholder 7"/>
          <p:cNvSpPr>
            <a:spLocks noGrp="1"/>
          </p:cNvSpPr>
          <p:nvPr>
            <p:ph type="sldNum" sz="quarter" idx="11"/>
          </p:nvPr>
        </p:nvSpPr>
        <p:spPr/>
        <p:txBody>
          <a:bodyPr/>
          <a:lstStyle/>
          <a:p>
            <a:fld id="{43183C4C-EBF1-1A4D-90EC-74EBA7EEE60F}"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atin typeface="LeituraSans-Grot 1"/>
                <a:cs typeface="LeituraSans-Grot 1"/>
              </a:defRPr>
            </a:lvl1pPr>
            <a:lvl2pPr marL="457200" indent="-228600">
              <a:buFont typeface="Arial"/>
              <a:buChar char="•"/>
              <a:defRPr sz="2000">
                <a:latin typeface="LeituraSans-Grot 2"/>
                <a:cs typeface="LeituraSans-Grot 2"/>
              </a:defRPr>
            </a:lvl2pPr>
            <a:lvl3pPr marL="685800" indent="-228600">
              <a:buFont typeface="Arial"/>
              <a:buChar char="•"/>
              <a:defRPr>
                <a:latin typeface="LeituraSans-Grot 3"/>
                <a:cs typeface="LeituraSans-Grot 3"/>
              </a:defRPr>
            </a:lvl3pPr>
            <a:lvl4pPr marL="914400" indent="-228600">
              <a:buFont typeface="Arial"/>
              <a:buChar char="•"/>
              <a:defRPr sz="1400">
                <a:latin typeface="LeituraSans-Grot 4"/>
                <a:cs typeface="LeituraSans-Grot 4"/>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7" name="Title 1"/>
          <p:cNvSpPr>
            <a:spLocks noGrp="1"/>
          </p:cNvSpPr>
          <p:nvPr>
            <p:ph type="title"/>
          </p:nvPr>
        </p:nvSpPr>
        <p:spPr>
          <a:xfrm>
            <a:off x="457200" y="457200"/>
            <a:ext cx="8229600" cy="685800"/>
          </a:xfrm>
        </p:spPr>
        <p:txBody>
          <a:bodyPr/>
          <a:lstStyle>
            <a:lvl1pPr>
              <a:defRPr b="0">
                <a:latin typeface="Soho Std"/>
                <a:cs typeface="Soho Std"/>
              </a:defRPr>
            </a:lvl1pPr>
          </a:lstStyle>
          <a:p>
            <a:r>
              <a:rPr lang="en-US" smtClean="0"/>
              <a:t>Click to edit Master title style</a:t>
            </a:r>
            <a:endParaRPr lang="en-US" dirty="0"/>
          </a:p>
        </p:txBody>
      </p:sp>
      <p:sp>
        <p:nvSpPr>
          <p:cNvPr id="10" name="Date Placeholder 9"/>
          <p:cNvSpPr>
            <a:spLocks noGrp="1"/>
          </p:cNvSpPr>
          <p:nvPr>
            <p:ph type="dt" sz="half" idx="11"/>
          </p:nvPr>
        </p:nvSpPr>
        <p:spPr/>
        <p:txBody>
          <a:bodyPr/>
          <a:lstStyle/>
          <a:p>
            <a:fld id="{8AFCC98E-4B64-4E26-B957-7B59E2AEE0A9}" type="datetime4">
              <a:rPr lang="en-US" smtClean="0"/>
              <a:pPr/>
              <a:t>March 13, 2013</a:t>
            </a:fld>
            <a:endParaRPr lang="en-US"/>
          </a:p>
        </p:txBody>
      </p:sp>
      <p:sp>
        <p:nvSpPr>
          <p:cNvPr id="11" name="Slide Number Placeholder 10"/>
          <p:cNvSpPr>
            <a:spLocks noGrp="1"/>
          </p:cNvSpPr>
          <p:nvPr>
            <p:ph type="sldNum" sz="quarter" idx="12"/>
          </p:nvPr>
        </p:nvSpPr>
        <p:spPr/>
        <p:txBody>
          <a:bodyPr/>
          <a:lstStyle/>
          <a:p>
            <a:fld id="{43183C4C-EBF1-1A4D-90EC-74EBA7EEE60F}" type="slidenum">
              <a:rPr lang="en-US" smtClean="0"/>
              <a:pPr/>
              <a:t>‹#›</a:t>
            </a:fld>
            <a:endParaRPr lang="en-US" dirty="0"/>
          </a:p>
        </p:txBody>
      </p:sp>
      <p:sp>
        <p:nvSpPr>
          <p:cNvPr id="12" name="Footer Placeholder 11"/>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lumn w/bullets and thumbnail">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defRPr b="0">
                <a:latin typeface="Soho Std"/>
                <a:cs typeface="Soho Std"/>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371600"/>
            <a:ext cx="5486400" cy="4343400"/>
          </a:xfrm>
        </p:spPr>
        <p:txBody>
          <a:bodyPr/>
          <a:lstStyle>
            <a:lvl1pPr marL="228600" indent="-228600">
              <a:buFont typeface="Arial"/>
              <a:buChar char="•"/>
              <a:defRPr sz="2400">
                <a:latin typeface="LeituraSans-Grot 1"/>
                <a:cs typeface="LeituraSans-Grot 1"/>
              </a:defRPr>
            </a:lvl1pPr>
            <a:lvl2pPr marL="457200" indent="-228600">
              <a:buFont typeface="Arial"/>
              <a:buChar char="•"/>
              <a:defRPr sz="2000">
                <a:latin typeface="LeituraSans-Grot 2"/>
                <a:cs typeface="LeituraSans-Grot 2"/>
              </a:defRPr>
            </a:lvl2pPr>
            <a:lvl3pPr marL="685800" indent="-228600">
              <a:buFont typeface="Arial"/>
              <a:buChar char="•"/>
              <a:defRPr>
                <a:latin typeface="LeituraSans-Grot 3"/>
                <a:cs typeface="LeituraSans-Grot 3"/>
              </a:defRPr>
            </a:lvl3pPr>
            <a:lvl4pPr marL="914400" indent="-228600">
              <a:buFont typeface="Arial"/>
              <a:buChar char="•"/>
              <a:defRPr sz="1400">
                <a:latin typeface="LeituraSans-Grot 4"/>
                <a:cs typeface="LeituraSans-Grot 4"/>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Picture Placeholder 9"/>
          <p:cNvSpPr>
            <a:spLocks noGrp="1"/>
          </p:cNvSpPr>
          <p:nvPr>
            <p:ph type="pic" sz="quarter" idx="10"/>
          </p:nvPr>
        </p:nvSpPr>
        <p:spPr>
          <a:xfrm>
            <a:off x="6172200" y="1371600"/>
            <a:ext cx="2514600" cy="2057400"/>
          </a:xfrm>
        </p:spPr>
        <p:txBody>
          <a:bodyPr/>
          <a:lstStyle/>
          <a:p>
            <a:r>
              <a:rPr lang="en-US" smtClean="0"/>
              <a:t>Click icon to add picture</a:t>
            </a:r>
            <a:endParaRPr lang="en-US" dirty="0"/>
          </a:p>
        </p:txBody>
      </p:sp>
      <p:sp>
        <p:nvSpPr>
          <p:cNvPr id="11" name="Picture Placeholder 9"/>
          <p:cNvSpPr>
            <a:spLocks noGrp="1"/>
          </p:cNvSpPr>
          <p:nvPr>
            <p:ph type="pic" sz="quarter" idx="11"/>
          </p:nvPr>
        </p:nvSpPr>
        <p:spPr>
          <a:xfrm>
            <a:off x="6172200" y="3657600"/>
            <a:ext cx="2514600" cy="2057400"/>
          </a:xfrm>
        </p:spPr>
        <p:txBody>
          <a:bodyPr/>
          <a:lstStyle/>
          <a:p>
            <a:r>
              <a:rPr lang="en-US" smtClean="0"/>
              <a:t>Click icon to add picture</a:t>
            </a:r>
            <a:endParaRPr lang="en-US"/>
          </a:p>
        </p:txBody>
      </p:sp>
      <p:sp>
        <p:nvSpPr>
          <p:cNvPr id="8" name="Date Placeholder 7"/>
          <p:cNvSpPr>
            <a:spLocks noGrp="1"/>
          </p:cNvSpPr>
          <p:nvPr>
            <p:ph type="dt" sz="half" idx="12"/>
          </p:nvPr>
        </p:nvSpPr>
        <p:spPr/>
        <p:txBody>
          <a:bodyPr/>
          <a:lstStyle/>
          <a:p>
            <a:fld id="{E30F88EE-F8E5-4B77-8D10-458365FD454E}" type="datetime4">
              <a:rPr lang="en-US" smtClean="0"/>
              <a:pPr/>
              <a:t>March 13, 2013</a:t>
            </a:fld>
            <a:endParaRPr lang="en-US"/>
          </a:p>
        </p:txBody>
      </p:sp>
      <p:sp>
        <p:nvSpPr>
          <p:cNvPr id="9" name="Slide Number Placeholder 8"/>
          <p:cNvSpPr>
            <a:spLocks noGrp="1"/>
          </p:cNvSpPr>
          <p:nvPr>
            <p:ph type="sldNum" sz="quarter" idx="13"/>
          </p:nvPr>
        </p:nvSpPr>
        <p:spPr/>
        <p:txBody>
          <a:bodyPr/>
          <a:lstStyle/>
          <a:p>
            <a:fld id="{43183C4C-EBF1-1A4D-90EC-74EBA7EEE60F}" type="slidenum">
              <a:rPr lang="en-US" smtClean="0"/>
              <a:pPr/>
              <a:t>‹#›</a:t>
            </a:fld>
            <a:endParaRPr lang="en-US" dirty="0"/>
          </a:p>
        </p:txBody>
      </p:sp>
      <p:sp>
        <p:nvSpPr>
          <p:cNvPr id="12" name="Footer Placeholder 11"/>
          <p:cNvSpPr>
            <a:spLocks noGrp="1"/>
          </p:cNvSpPr>
          <p:nvPr>
            <p:ph type="ftr" sz="quarter" idx="14"/>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lvl1pPr>
              <a:defRPr b="0">
                <a:latin typeface="Soho Std"/>
                <a:cs typeface="Soho Std"/>
              </a:defRPr>
            </a:lvl1pPr>
          </a:lstStyle>
          <a:p>
            <a:r>
              <a:rPr lang="en-US" smtClean="0"/>
              <a:t>Click to edit Master title style</a:t>
            </a:r>
            <a:endParaRPr lang="en-US" dirty="0"/>
          </a:p>
        </p:txBody>
      </p:sp>
      <p:sp>
        <p:nvSpPr>
          <p:cNvPr id="5" name="Date Placeholder 4"/>
          <p:cNvSpPr>
            <a:spLocks noGrp="1"/>
          </p:cNvSpPr>
          <p:nvPr>
            <p:ph type="dt" sz="half" idx="11"/>
          </p:nvPr>
        </p:nvSpPr>
        <p:spPr/>
        <p:txBody>
          <a:bodyPr/>
          <a:lstStyle/>
          <a:p>
            <a:fld id="{EB02E76D-49DA-4D00-B201-4CAFB3856B74}" type="datetime4">
              <a:rPr lang="en-US" smtClean="0"/>
              <a:pPr/>
              <a:t>March 13, 2013</a:t>
            </a:fld>
            <a:endParaRPr lang="en-US"/>
          </a:p>
        </p:txBody>
      </p:sp>
      <p:sp>
        <p:nvSpPr>
          <p:cNvPr id="6" name="Slide Number Placeholder 5"/>
          <p:cNvSpPr>
            <a:spLocks noGrp="1"/>
          </p:cNvSpPr>
          <p:nvPr>
            <p:ph type="sldNum" sz="quarter" idx="12"/>
          </p:nvPr>
        </p:nvSpPr>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3"/>
          </p:nvPr>
        </p:nvSpPr>
        <p:spPr/>
        <p:txBody>
          <a:bodyPr/>
          <a:lstStyle/>
          <a:p>
            <a:endParaRPr lang="en-US" dirty="0"/>
          </a:p>
        </p:txBody>
      </p:sp>
      <p:sp>
        <p:nvSpPr>
          <p:cNvPr id="9" name="Picture Placeholder 6"/>
          <p:cNvSpPr>
            <a:spLocks noGrp="1"/>
          </p:cNvSpPr>
          <p:nvPr>
            <p:ph type="pic" sz="quarter" idx="10"/>
          </p:nvPr>
        </p:nvSpPr>
        <p:spPr>
          <a:xfrm>
            <a:off x="457200" y="1371599"/>
            <a:ext cx="8229600" cy="4343400"/>
          </a:xfrm>
          <a:blipFill rotWithShape="1">
            <a:blip r:embed="rId2"/>
            <a:stretch>
              <a:fillRect/>
            </a:stretch>
          </a:blipFill>
        </p:spPr>
        <p:txBody>
          <a:bodyPr>
            <a:normAutofit/>
          </a:bodyPr>
          <a:lstStyle>
            <a:lvl1pPr>
              <a:buNone/>
              <a:defRPr/>
            </a:lvl1pPr>
          </a:lstStyle>
          <a:p>
            <a:pPr lvl="0"/>
            <a:r>
              <a:rPr lang="en-US" noProof="0" smtClean="0"/>
              <a:t>Click icon to add picture</a:t>
            </a:r>
            <a:endParaRPr lang="en-US" noProof="0"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defRPr>
                <a:latin typeface="Soho Std"/>
                <a:cs typeface="Soho Std"/>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FC62CA5-351D-4F61-9691-48907EF0D8EB}" type="datetime4">
              <a:rPr lang="en-US" smtClean="0"/>
              <a:pPr/>
              <a:t>March 13, 2013</a:t>
            </a:fld>
            <a:endParaRPr lang="en-US"/>
          </a:p>
        </p:txBody>
      </p:sp>
      <p:sp>
        <p:nvSpPr>
          <p:cNvPr id="6" name="Slide Number Placeholder 5"/>
          <p:cNvSpPr>
            <a:spLocks noGrp="1"/>
          </p:cNvSpPr>
          <p:nvPr>
            <p:ph type="sldNum" sz="quarter" idx="11"/>
          </p:nvPr>
        </p:nvSpPr>
        <p:spPr/>
        <p:txBody>
          <a:bodyPr/>
          <a:lstStyle/>
          <a:p>
            <a:fld id="{43183C4C-EBF1-1A4D-90EC-74EBA7EEE60F}" type="slidenum">
              <a:rPr lang="en-US" smtClean="0"/>
              <a:pPr/>
              <a:t>‹#›</a:t>
            </a:fld>
            <a:endParaRPr lang="en-US" dirty="0"/>
          </a:p>
        </p:txBody>
      </p:sp>
      <p:sp>
        <p:nvSpPr>
          <p:cNvPr id="7" name="Footer Placeholder 6"/>
          <p:cNvSpPr>
            <a:spLocks noGrp="1"/>
          </p:cNvSpPr>
          <p:nvPr>
            <p:ph type="ftr" sz="quarter" idx="12"/>
          </p:nvPr>
        </p:nvSpPr>
        <p:spPr/>
        <p:txBody>
          <a:bodyPr/>
          <a:lstStyle>
            <a:lvl1pPr>
              <a:defRPr>
                <a:latin typeface="LeituraSans-Grot 1"/>
                <a:cs typeface="LeituraSans-Grot 1"/>
              </a:defRPr>
            </a:lvl1pPr>
          </a:lstStyle>
          <a:p>
            <a:r>
              <a:rPr lang="en-US" dirty="0" smtClean="0"/>
              <a:t>College of Public Health and Human Sciences</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Full width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defRPr>
                <a:latin typeface="Soho Std"/>
                <a:cs typeface="Soho St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343400"/>
          </a:xfrm>
        </p:spPr>
        <p:txBody>
          <a:bodyPr/>
          <a:lstStyle>
            <a:lvl1pPr marL="0" indent="4763">
              <a:buNone/>
              <a:defRPr sz="2400">
                <a:latin typeface="LeituraSans-Grot 1"/>
                <a:cs typeface="LeituraSans-Grot 1"/>
              </a:defRPr>
            </a:lvl1pPr>
            <a:lvl2pPr marL="0" indent="0">
              <a:spcBef>
                <a:spcPts val="900"/>
              </a:spcBef>
              <a:buNone/>
              <a:defRPr sz="2000">
                <a:latin typeface="LeituraSans-Grot 2"/>
                <a:cs typeface="LeituraSans-Grot 2"/>
              </a:defRPr>
            </a:lvl2pPr>
            <a:lvl3pPr marL="0" indent="4763">
              <a:buNone/>
              <a:defRPr>
                <a:latin typeface="LeituraSans-Grot 3"/>
                <a:cs typeface="LeituraSans-Grot 3"/>
              </a:defRPr>
            </a:lvl3pPr>
            <a:lvl4pPr marL="3175" indent="-3175">
              <a:buNone/>
              <a:defRPr sz="1400">
                <a:latin typeface="LeituraSans-Grot 4"/>
                <a:cs typeface="LeituraSans-Grot 4"/>
              </a:defRPr>
            </a:lvl4pPr>
            <a:lvl5pPr marL="0" indent="1588" defTabSz="919163">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C1DBA4-7E69-49DF-9D2E-94FDC65A3417}" type="datetime4">
              <a:rPr lang="en-US" smtClean="0"/>
              <a:pPr/>
              <a:t>March 13, 2013</a:t>
            </a:fld>
            <a:endParaRPr lang="en-US" dirty="0"/>
          </a:p>
        </p:txBody>
      </p:sp>
      <p:sp>
        <p:nvSpPr>
          <p:cNvPr id="6" name="Slide Number Placeholder 5"/>
          <p:cNvSpPr>
            <a:spLocks noGrp="1"/>
          </p:cNvSpPr>
          <p:nvPr>
            <p:ph type="sldNum" sz="quarter" idx="11"/>
          </p:nvPr>
        </p:nvSpPr>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2"/>
          </p:nvPr>
        </p:nvSpPr>
        <p:spPr/>
        <p:txBody>
          <a:bodyPr/>
          <a:lstStyle>
            <a:lvl1pPr>
              <a:defRPr>
                <a:latin typeface="LeituraSans-Grot 1"/>
                <a:cs typeface="LeituraSans-Grot 1"/>
              </a:defRPr>
            </a:lvl1pPr>
          </a:lstStyle>
          <a:p>
            <a:r>
              <a:rPr lang="en-US" dirty="0" smtClean="0"/>
              <a:t>College of Public Health and Human Sciences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width w/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D220C5AA-993C-455D-89B6-699B78B1ABD8}" type="datetime4">
              <a:rPr lang="en-US" smtClean="0"/>
              <a:pPr/>
              <a:t>March 13, 2013</a:t>
            </a:fld>
            <a:endParaRPr lang="en-US"/>
          </a:p>
        </p:txBody>
      </p:sp>
      <p:sp>
        <p:nvSpPr>
          <p:cNvPr id="10" name="Slide Number Placeholder 9"/>
          <p:cNvSpPr>
            <a:spLocks noGrp="1"/>
          </p:cNvSpPr>
          <p:nvPr>
            <p:ph type="sldNum" sz="quarter" idx="11"/>
          </p:nvPr>
        </p:nvSpPr>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r>
              <a:rPr lang="en-US" smtClean="0"/>
              <a:t>Click icon to add picture</a:t>
            </a:r>
            <a:endParaRPr lang="en-US"/>
          </a:p>
        </p:txBody>
      </p:sp>
      <p:sp>
        <p:nvSpPr>
          <p:cNvPr id="6" name="Date Placeholder 5"/>
          <p:cNvSpPr>
            <a:spLocks noGrp="1"/>
          </p:cNvSpPr>
          <p:nvPr>
            <p:ph type="dt" sz="half" idx="11"/>
          </p:nvPr>
        </p:nvSpPr>
        <p:spPr/>
        <p:txBody>
          <a:bodyPr/>
          <a:lstStyle/>
          <a:p>
            <a:fld id="{D2D1627D-2435-4679-B9EF-20C33C7CFB7B}" type="datetime4">
              <a:rPr lang="en-US" smtClean="0"/>
              <a:pPr/>
              <a:t>March 13, 2013</a:t>
            </a:fld>
            <a:endParaRPr lang="en-US"/>
          </a:p>
        </p:txBody>
      </p:sp>
      <p:sp>
        <p:nvSpPr>
          <p:cNvPr id="7" name="Slide Number Placeholder 6"/>
          <p:cNvSpPr>
            <a:spLocks noGrp="1"/>
          </p:cNvSpPr>
          <p:nvPr>
            <p:ph type="sldNum" sz="quarter" idx="12"/>
          </p:nvPr>
        </p:nvSpPr>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0292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33363" marR="0" lvl="0" indent="-233363" algn="l" defTabSz="914400" rtl="0" eaLnBrk="1" fontAlgn="base" latinLnBrk="0" hangingPunct="1">
              <a:lnSpc>
                <a:spcPct val="100000"/>
              </a:lnSpc>
              <a:spcBef>
                <a:spcPct val="20000"/>
              </a:spcBef>
              <a:spcAft>
                <a:spcPct val="0"/>
              </a:spcAft>
              <a:buClrTx/>
              <a:buSzTx/>
              <a:buFont typeface="Arial"/>
              <a:buChar char="•"/>
              <a:tabLst/>
              <a:defRPr/>
            </a:pPr>
            <a:r>
              <a:rPr lang="en-US" dirty="0" smtClean="0"/>
              <a:t>Click to edit Master text style</a:t>
            </a:r>
          </a:p>
          <a:p>
            <a:pPr marL="460375" marR="0" lvl="1" indent="-285750" algn="l" defTabSz="914400" rtl="0" eaLnBrk="1" fontAlgn="base" latinLnBrk="0" hangingPunct="1">
              <a:lnSpc>
                <a:spcPct val="100000"/>
              </a:lnSpc>
              <a:spcBef>
                <a:spcPct val="20000"/>
              </a:spcBef>
              <a:spcAft>
                <a:spcPct val="0"/>
              </a:spcAft>
              <a:buClrTx/>
              <a:buSzTx/>
              <a:buFont typeface="Arial"/>
              <a:buChar char="•"/>
              <a:tabLst/>
              <a:defRPr/>
            </a:pPr>
            <a:r>
              <a:rPr lang="en-US" dirty="0" smtClean="0"/>
              <a:t>Second level</a:t>
            </a:r>
          </a:p>
          <a:p>
            <a:pPr lvl="2"/>
            <a:r>
              <a:rPr lang="en-US" dirty="0" smtClean="0"/>
              <a:t>Third level</a:t>
            </a:r>
          </a:p>
          <a:p>
            <a:pPr lvl="3"/>
            <a:r>
              <a:rPr lang="en-US" dirty="0" smtClean="0"/>
              <a:t>Fourth level</a:t>
            </a:r>
          </a:p>
        </p:txBody>
      </p:sp>
      <p:sp>
        <p:nvSpPr>
          <p:cNvPr id="11" name="Footer Placeholder 10"/>
          <p:cNvSpPr>
            <a:spLocks noGrp="1"/>
          </p:cNvSpPr>
          <p:nvPr>
            <p:ph type="ftr" sz="quarter" idx="3"/>
          </p:nvPr>
        </p:nvSpPr>
        <p:spPr>
          <a:xfrm>
            <a:off x="457200" y="6355080"/>
            <a:ext cx="2895600" cy="182880"/>
          </a:xfrm>
          <a:prstGeom prst="rect">
            <a:avLst/>
          </a:prstGeom>
        </p:spPr>
        <p:txBody>
          <a:bodyPr vert="horz" lIns="91440" tIns="0" rIns="91440" bIns="0" rtlCol="0" anchor="ctr"/>
          <a:lstStyle>
            <a:lvl1pPr algn="l">
              <a:defRPr sz="1100" b="0" i="0">
                <a:solidFill>
                  <a:srgbClr val="717171"/>
                </a:solidFill>
                <a:latin typeface="Calibri"/>
                <a:cs typeface="Calibri"/>
              </a:defRPr>
            </a:lvl1pPr>
          </a:lstStyle>
          <a:p>
            <a:endParaRPr lang="en-US" dirty="0"/>
          </a:p>
        </p:txBody>
      </p:sp>
      <p:sp>
        <p:nvSpPr>
          <p:cNvPr id="12" name="Date Placeholder 11"/>
          <p:cNvSpPr>
            <a:spLocks noGrp="1"/>
          </p:cNvSpPr>
          <p:nvPr>
            <p:ph type="dt" sz="half" idx="2"/>
          </p:nvPr>
        </p:nvSpPr>
        <p:spPr>
          <a:xfrm>
            <a:off x="457200" y="6172200"/>
            <a:ext cx="1828800" cy="182880"/>
          </a:xfrm>
          <a:prstGeom prst="rect">
            <a:avLst/>
          </a:prstGeom>
        </p:spPr>
        <p:txBody>
          <a:bodyPr vert="horz" lIns="91440" tIns="0" rIns="91440" bIns="0" rtlCol="0" anchor="ctr"/>
          <a:lstStyle>
            <a:lvl1pPr algn="l">
              <a:defRPr sz="1100" b="0" i="0">
                <a:solidFill>
                  <a:srgbClr val="717171"/>
                </a:solidFill>
                <a:latin typeface="Calibri"/>
                <a:cs typeface="Calibri"/>
              </a:defRPr>
            </a:lvl1pPr>
          </a:lstStyle>
          <a:p>
            <a:fld id="{2EE70120-1B58-488B-B999-CE1B488C9400}" type="datetime4">
              <a:rPr lang="en-US" smtClean="0"/>
              <a:pPr/>
              <a:t>March 13, 2013</a:t>
            </a:fld>
            <a:endParaRPr lang="en-US" dirty="0"/>
          </a:p>
        </p:txBody>
      </p:sp>
      <p:sp>
        <p:nvSpPr>
          <p:cNvPr id="13" name="Slide Number Placeholder 12"/>
          <p:cNvSpPr>
            <a:spLocks noGrp="1"/>
          </p:cNvSpPr>
          <p:nvPr>
            <p:ph type="sldNum" sz="quarter" idx="4"/>
          </p:nvPr>
        </p:nvSpPr>
        <p:spPr>
          <a:xfrm>
            <a:off x="457200" y="5991225"/>
            <a:ext cx="365760" cy="182880"/>
          </a:xfrm>
          <a:prstGeom prst="rect">
            <a:avLst/>
          </a:prstGeom>
        </p:spPr>
        <p:txBody>
          <a:bodyPr vert="horz" lIns="91440" tIns="0" rIns="0" bIns="0" rtlCol="0" anchor="t" anchorCtr="0"/>
          <a:lstStyle>
            <a:lvl1pPr algn="l">
              <a:defRPr sz="1100" b="0" i="0">
                <a:solidFill>
                  <a:srgbClr val="717171"/>
                </a:solidFill>
                <a:latin typeface="Calibri"/>
                <a:cs typeface="Calibri"/>
              </a:defRPr>
            </a:lvl1pPr>
          </a:lstStyle>
          <a:p>
            <a:fld id="{43183C4C-EBF1-1A4D-90EC-74EBA7EEE60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5" r:id="rId2"/>
    <p:sldLayoutId id="2147483671" r:id="rId3"/>
    <p:sldLayoutId id="2147483668" r:id="rId4"/>
    <p:sldLayoutId id="2147483680" r:id="rId5"/>
    <p:sldLayoutId id="2147483677" r:id="rId6"/>
    <p:sldLayoutId id="2147483666" r:id="rId7"/>
    <p:sldLayoutId id="2147483667" r:id="rId8"/>
    <p:sldLayoutId id="2147483672" r:id="rId9"/>
    <p:sldLayoutId id="2147483673" r:id="rId10"/>
    <p:sldLayoutId id="2147483669" r:id="rId11"/>
    <p:sldLayoutId id="2147483670" r:id="rId12"/>
    <p:sldLayoutId id="2147483674" r:id="rId13"/>
    <p:sldLayoutId id="2147483675" r:id="rId14"/>
    <p:sldLayoutId id="2147483676" r:id="rId15"/>
    <p:sldLayoutId id="2147483678" r:id="rId16"/>
    <p:sldLayoutId id="2147483681" r:id="rId17"/>
  </p:sldLayoutIdLst>
  <p:timing>
    <p:tnLst>
      <p:par>
        <p:cTn id="1" dur="indefinite" restart="never" nodeType="tmRoot"/>
      </p:par>
    </p:tnLst>
  </p:timing>
  <p:hf hdr="0" ftr="0"/>
  <p:txStyles>
    <p:titleStyle>
      <a:lvl1pPr algn="l" rtl="0" eaLnBrk="1" fontAlgn="base" hangingPunct="1">
        <a:spcBef>
          <a:spcPct val="0"/>
        </a:spcBef>
        <a:spcAft>
          <a:spcPct val="0"/>
        </a:spcAft>
        <a:defRPr kumimoji="0" lang="en-US" sz="2400" b="1" i="0" u="none" strike="noStrike" kern="1200" cap="none" spc="0" normalizeH="0" baseline="0" noProof="0" dirty="0" smtClean="0">
          <a:ln>
            <a:noFill/>
          </a:ln>
          <a:solidFill>
            <a:prstClr val="black">
              <a:lumMod val="65000"/>
              <a:lumOff val="35000"/>
            </a:prstClr>
          </a:solidFill>
          <a:effectLst/>
          <a:uLnTx/>
          <a:uFillTx/>
          <a:latin typeface="Soho Std"/>
          <a:ea typeface="+mn-ea"/>
          <a:cs typeface="Soho Std"/>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p:titleStyle>
    <p:bodyStyle>
      <a:lvl1pPr marL="233363" marR="0" indent="-233363" algn="l" defTabSz="914400" rtl="0" eaLnBrk="1" fontAlgn="base" latinLnBrk="0" hangingPunct="1">
        <a:lnSpc>
          <a:spcPct val="100000"/>
        </a:lnSpc>
        <a:spcBef>
          <a:spcPct val="20000"/>
        </a:spcBef>
        <a:spcAft>
          <a:spcPct val="0"/>
        </a:spcAft>
        <a:buClrTx/>
        <a:buSzTx/>
        <a:buFontTx/>
        <a:buNone/>
        <a:tabLst/>
        <a:defRPr kumimoji="0" lang="en-US" sz="2400" b="0" i="0" u="none" strike="noStrike" kern="1200" cap="none" spc="0" normalizeH="0" baseline="0" noProof="0" dirty="0" smtClean="0">
          <a:ln>
            <a:noFill/>
          </a:ln>
          <a:solidFill>
            <a:prstClr val="black">
              <a:lumMod val="65000"/>
              <a:lumOff val="35000"/>
            </a:prstClr>
          </a:solidFill>
          <a:effectLst/>
          <a:uLnTx/>
          <a:uFillTx/>
          <a:latin typeface="LeituraSans-Grot 1"/>
          <a:ea typeface="+mn-ea"/>
          <a:cs typeface="LeituraSans-Grot 1"/>
        </a:defRPr>
      </a:lvl1pPr>
      <a:lvl2pPr marL="460375" marR="0" indent="-285750" algn="l" defTabSz="914400" rtl="0" eaLnBrk="1" fontAlgn="base" latinLnBrk="0" hangingPunct="1">
        <a:lnSpc>
          <a:spcPct val="100000"/>
        </a:lnSpc>
        <a:spcBef>
          <a:spcPct val="20000"/>
        </a:spcBef>
        <a:spcAft>
          <a:spcPct val="0"/>
        </a:spcAft>
        <a:buClrTx/>
        <a:buSzTx/>
        <a:buFont typeface="Arial"/>
        <a:buChar char="•"/>
        <a:tabLst/>
        <a:defRPr kumimoji="0" lang="en-US" sz="1800" b="0" i="0" u="none" strike="noStrike" kern="1200" cap="none" spc="0" normalizeH="0" baseline="0" noProof="0" dirty="0" smtClean="0">
          <a:ln>
            <a:noFill/>
          </a:ln>
          <a:solidFill>
            <a:prstClr val="black">
              <a:lumMod val="65000"/>
              <a:lumOff val="35000"/>
            </a:prstClr>
          </a:solidFill>
          <a:effectLst/>
          <a:uLnTx/>
          <a:uFillTx/>
          <a:latin typeface="LeituraSans-Grot 2"/>
          <a:ea typeface="+mn-ea"/>
          <a:cs typeface="LeituraSans-Grot 2"/>
        </a:defRPr>
      </a:lvl2pPr>
      <a:lvl3pPr marL="687388" indent="-228600" algn="l" rtl="0" eaLnBrk="1" fontAlgn="base" hangingPunct="1">
        <a:spcBef>
          <a:spcPct val="20000"/>
        </a:spcBef>
        <a:spcAft>
          <a:spcPct val="0"/>
        </a:spcAft>
        <a:buClrTx/>
        <a:buChar char="•"/>
        <a:defRPr kumimoji="0" lang="en-US" sz="1800" b="0" i="0" u="none" strike="noStrike" kern="1200" cap="none" spc="0" normalizeH="0" baseline="0" noProof="0" dirty="0" smtClean="0">
          <a:ln>
            <a:noFill/>
          </a:ln>
          <a:solidFill>
            <a:prstClr val="black">
              <a:lumMod val="65000"/>
              <a:lumOff val="35000"/>
            </a:prstClr>
          </a:solidFill>
          <a:effectLst/>
          <a:uLnTx/>
          <a:uFillTx/>
          <a:latin typeface="LeituraSans-Grot 3"/>
          <a:ea typeface="+mn-ea"/>
          <a:cs typeface="LeituraSans-Grot 3"/>
        </a:defRPr>
      </a:lvl3pPr>
      <a:lvl4pPr marL="922338" indent="-228600" algn="l" rtl="0" eaLnBrk="1" fontAlgn="base" hangingPunct="1">
        <a:spcBef>
          <a:spcPct val="20000"/>
        </a:spcBef>
        <a:spcAft>
          <a:spcPct val="0"/>
        </a:spcAft>
        <a:buClrTx/>
        <a:buFont typeface="Arial"/>
        <a:buChar char="•"/>
        <a:defRPr kumimoji="0" lang="en-US" sz="1400" b="0" i="0" u="none" strike="noStrike" kern="1200" cap="none" spc="0" normalizeH="0" baseline="0" noProof="0" dirty="0" smtClean="0">
          <a:ln>
            <a:noFill/>
          </a:ln>
          <a:solidFill>
            <a:prstClr val="black">
              <a:lumMod val="65000"/>
              <a:lumOff val="35000"/>
            </a:prstClr>
          </a:solidFill>
          <a:effectLst/>
          <a:uLnTx/>
          <a:uFillTx/>
          <a:latin typeface="LeituraSans-Grot 4"/>
          <a:ea typeface="+mn-ea"/>
          <a:cs typeface="LeituraSans-Grot 4"/>
        </a:defRPr>
      </a:lvl4pPr>
      <a:lvl5pPr marL="1136650" marR="0" indent="-228600" algn="l" defTabSz="914400" rtl="0" eaLnBrk="1" fontAlgn="base" latinLnBrk="0" hangingPunct="1">
        <a:lnSpc>
          <a:spcPct val="100000"/>
        </a:lnSpc>
        <a:spcBef>
          <a:spcPct val="20000"/>
        </a:spcBef>
        <a:spcAft>
          <a:spcPct val="0"/>
        </a:spcAft>
        <a:buClrTx/>
        <a:buSzTx/>
        <a:buFont typeface="Arial"/>
        <a:buNone/>
        <a:tabLst/>
        <a:defRPr kumimoji="0" lang="en-US" sz="1800" b="0" i="0" u="none" strike="noStrike" kern="1200" cap="none" spc="0" normalizeH="0" baseline="0" noProof="0" dirty="0" smtClean="0">
          <a:ln>
            <a:noFill/>
          </a:ln>
          <a:solidFill>
            <a:prstClr val="black">
              <a:lumMod val="65000"/>
              <a:lumOff val="35000"/>
            </a:prstClr>
          </a:solidFill>
          <a:effectLst/>
          <a:uLnTx/>
          <a:uFillTx/>
          <a:latin typeface="Calibri"/>
          <a:ea typeface="+mn-ea"/>
          <a:cs typeface="Calibri"/>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hyperlink" Target="http://oregonstate.edu/admin/aa/faculty-handbook-post%E2%80%93tenure-review#clinical"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232" y="1985497"/>
            <a:ext cx="7581360" cy="3804405"/>
          </a:xfrm>
        </p:spPr>
        <p:txBody>
          <a:bodyPr>
            <a:normAutofit/>
          </a:bodyPr>
          <a:lstStyle/>
          <a:p>
            <a:r>
              <a:rPr lang="en-US" dirty="0" smtClean="0"/>
              <a:t>In December 2011, OAR </a:t>
            </a:r>
            <a:r>
              <a:rPr lang="en-US" dirty="0"/>
              <a:t>580-020-0005 </a:t>
            </a:r>
            <a:r>
              <a:rPr lang="en-US" dirty="0" smtClean="0"/>
              <a:t>was revised to create the </a:t>
            </a:r>
            <a:r>
              <a:rPr lang="en-US" dirty="0"/>
              <a:t>Professor of </a:t>
            </a:r>
            <a:r>
              <a:rPr lang="en-US" dirty="0" smtClean="0"/>
              <a:t>Practice faculty </a:t>
            </a:r>
            <a:r>
              <a:rPr lang="en-US" dirty="0"/>
              <a:t>rank </a:t>
            </a:r>
            <a:r>
              <a:rPr lang="en-US" dirty="0" smtClean="0"/>
              <a:t>and the Senior </a:t>
            </a:r>
            <a:r>
              <a:rPr lang="en-US" dirty="0"/>
              <a:t>II promotion </a:t>
            </a:r>
            <a:r>
              <a:rPr lang="en-US" dirty="0" smtClean="0"/>
              <a:t>level</a:t>
            </a:r>
            <a:endParaRPr lang="en-US" dirty="0"/>
          </a:p>
          <a:p>
            <a:r>
              <a:rPr lang="en-US" dirty="0" smtClean="0"/>
              <a:t>Adoption of the new rank and promotion level was approved by the OSU Faculty Senate, May 10, 2012</a:t>
            </a:r>
          </a:p>
          <a:p>
            <a:r>
              <a:rPr lang="en-US" dirty="0" smtClean="0"/>
              <a:t>Subsequently, the Faculty Senate’s Faculty Status &amp; Promotion and Tenure Committees have drafted polices and criteria for implementation for consideration by the Faculty Senate</a:t>
            </a:r>
            <a:endParaRPr lang="en-US" dirty="0"/>
          </a:p>
          <a:p>
            <a:pPr marL="0" indent="0">
              <a:buNone/>
            </a:pPr>
            <a:endParaRPr lang="en-US" dirty="0"/>
          </a:p>
        </p:txBody>
      </p:sp>
      <p:sp>
        <p:nvSpPr>
          <p:cNvPr id="4" name="Title 3"/>
          <p:cNvSpPr>
            <a:spLocks noGrp="1"/>
          </p:cNvSpPr>
          <p:nvPr>
            <p:ph type="title"/>
          </p:nvPr>
        </p:nvSpPr>
        <p:spPr>
          <a:xfrm>
            <a:off x="457200" y="587940"/>
            <a:ext cx="8229600" cy="1139692"/>
          </a:xfrm>
        </p:spPr>
        <p:txBody>
          <a:bodyPr/>
          <a:lstStyle/>
          <a:p>
            <a:pPr algn="ctr"/>
            <a:r>
              <a:rPr lang="en-US" sz="2800" b="1" dirty="0" smtClean="0"/>
              <a:t>Senior II Promotion Level</a:t>
            </a:r>
            <a:br>
              <a:rPr lang="en-US" sz="2800" b="1" dirty="0" smtClean="0"/>
            </a:br>
            <a:r>
              <a:rPr lang="en-US" sz="2800" b="1" dirty="0" smtClean="0"/>
              <a:t>Professor of Practice</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3-10 at 4.28.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685800"/>
            <a:ext cx="7823200" cy="5473700"/>
          </a:xfrm>
          <a:prstGeom prst="rect">
            <a:avLst/>
          </a:prstGeom>
        </p:spPr>
      </p:pic>
    </p:spTree>
    <p:extLst>
      <p:ext uri="{BB962C8B-B14F-4D97-AF65-F5344CB8AC3E}">
        <p14:creationId xmlns:p14="http://schemas.microsoft.com/office/powerpoint/2010/main" val="47977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398" y="922118"/>
            <a:ext cx="8277726" cy="5632311"/>
          </a:xfrm>
          <a:prstGeom prst="rect">
            <a:avLst/>
          </a:prstGeom>
          <a:noFill/>
        </p:spPr>
        <p:txBody>
          <a:bodyPr wrap="square" rtlCol="0">
            <a:spAutoFit/>
          </a:bodyPr>
          <a:lstStyle/>
          <a:p>
            <a:r>
              <a:rPr lang="en-US" sz="2000" dirty="0" smtClean="0">
                <a:latin typeface="Lucida Sans"/>
                <a:cs typeface="Lucida Sans"/>
              </a:rPr>
              <a:t>OAR 580-020-0005</a:t>
            </a:r>
            <a:endParaRPr lang="en-US" sz="2000" dirty="0">
              <a:latin typeface="Lucida Sans"/>
              <a:cs typeface="Lucida Sans"/>
            </a:endParaRPr>
          </a:p>
          <a:p>
            <a:endParaRPr lang="en-US" sz="2000" dirty="0">
              <a:latin typeface="Lucida Sans"/>
              <a:cs typeface="Lucida Sans"/>
            </a:endParaRPr>
          </a:p>
          <a:p>
            <a:r>
              <a:rPr lang="en-US" sz="2000" dirty="0">
                <a:latin typeface="Lucida Sans"/>
                <a:cs typeface="Lucida Sans"/>
              </a:rPr>
              <a:t>Academic Rank </a:t>
            </a:r>
            <a:endParaRPr lang="en-US" sz="2000" dirty="0" smtClean="0">
              <a:latin typeface="Lucida Sans"/>
              <a:cs typeface="Lucida Sans"/>
            </a:endParaRPr>
          </a:p>
          <a:p>
            <a:endParaRPr lang="en-US" sz="2000" dirty="0">
              <a:latin typeface="Lucida Sans"/>
              <a:cs typeface="Lucida Sans"/>
            </a:endParaRPr>
          </a:p>
          <a:p>
            <a:r>
              <a:rPr lang="en-US" sz="2000" dirty="0" smtClean="0">
                <a:latin typeface="Lucida Sans"/>
                <a:cs typeface="Lucida Sans"/>
              </a:rPr>
              <a:t>(3)(b</a:t>
            </a:r>
            <a:r>
              <a:rPr lang="en-US" sz="2000" dirty="0">
                <a:latin typeface="Lucida Sans"/>
                <a:cs typeface="Lucida Sans"/>
              </a:rPr>
              <a:t>) CLINICAL FACULTY OR PROFESSOR OF PRACTICES: </a:t>
            </a:r>
            <a:endParaRPr lang="en-US" sz="2000" dirty="0" smtClean="0">
              <a:latin typeface="Lucida Sans"/>
              <a:cs typeface="Lucida Sans"/>
            </a:endParaRPr>
          </a:p>
          <a:p>
            <a:r>
              <a:rPr lang="en-US" sz="2000" dirty="0" smtClean="0">
                <a:latin typeface="Lucida Sans"/>
                <a:cs typeface="Lucida Sans"/>
              </a:rPr>
              <a:t>A </a:t>
            </a:r>
            <a:r>
              <a:rPr lang="en-US" sz="2000" dirty="0">
                <a:latin typeface="Lucida Sans"/>
                <a:cs typeface="Lucida Sans"/>
              </a:rPr>
              <a:t>NTTF (Non-Tenure Track Faculty) appointment for individuals with </a:t>
            </a:r>
            <a:r>
              <a:rPr lang="en-US" sz="2000" dirty="0" smtClean="0">
                <a:latin typeface="Lucida Sans"/>
                <a:cs typeface="Lucida Sans"/>
              </a:rPr>
              <a:t>primary </a:t>
            </a:r>
            <a:r>
              <a:rPr lang="en-US" sz="2000" dirty="0">
                <a:latin typeface="Lucida Sans"/>
                <a:cs typeface="Lucida Sans"/>
              </a:rPr>
              <a:t>duties in the area of clinical instruction or </a:t>
            </a:r>
            <a:r>
              <a:rPr lang="en-US" sz="2000" dirty="0" smtClean="0">
                <a:latin typeface="Lucida Sans"/>
                <a:cs typeface="Lucida Sans"/>
              </a:rPr>
              <a:t>professionally </a:t>
            </a:r>
            <a:r>
              <a:rPr lang="en-US" sz="2000" dirty="0">
                <a:latin typeface="Lucida Sans"/>
                <a:cs typeface="Lucida Sans"/>
              </a:rPr>
              <a:t>related </a:t>
            </a:r>
            <a:r>
              <a:rPr lang="en-US" sz="2000" dirty="0" smtClean="0">
                <a:latin typeface="Lucida Sans"/>
                <a:cs typeface="Lucida Sans"/>
              </a:rPr>
              <a:t>community </a:t>
            </a:r>
            <a:r>
              <a:rPr lang="en-US" sz="2000" dirty="0">
                <a:latin typeface="Lucida Sans"/>
                <a:cs typeface="Lucida Sans"/>
              </a:rPr>
              <a:t>education/service. </a:t>
            </a:r>
            <a:r>
              <a:rPr lang="en-US" sz="2000" u="sng" dirty="0">
                <a:solidFill>
                  <a:srgbClr val="FF0000"/>
                </a:solidFill>
                <a:latin typeface="Lucida Sans"/>
                <a:cs typeface="Lucida Sans"/>
              </a:rPr>
              <a:t>Clinical faculty or professor of practice </a:t>
            </a:r>
            <a:r>
              <a:rPr lang="en-US" sz="2000" u="sng" dirty="0" smtClean="0">
                <a:solidFill>
                  <a:srgbClr val="FF0000"/>
                </a:solidFill>
                <a:latin typeface="Lucida Sans"/>
                <a:cs typeface="Lucida Sans"/>
              </a:rPr>
              <a:t>members </a:t>
            </a:r>
            <a:r>
              <a:rPr lang="en-US" sz="2000" u="sng" dirty="0">
                <a:solidFill>
                  <a:srgbClr val="FF0000"/>
                </a:solidFill>
                <a:latin typeface="Lucida Sans"/>
                <a:cs typeface="Lucida Sans"/>
              </a:rPr>
              <a:t>are licensed or certified professionals, or individuals in </a:t>
            </a:r>
            <a:r>
              <a:rPr lang="en-US" sz="2000" u="sng" dirty="0" smtClean="0">
                <a:solidFill>
                  <a:srgbClr val="FF0000"/>
                </a:solidFill>
                <a:latin typeface="Lucida Sans"/>
                <a:cs typeface="Lucida Sans"/>
              </a:rPr>
              <a:t>professional </a:t>
            </a:r>
            <a:r>
              <a:rPr lang="en-US" sz="2000" u="sng" dirty="0">
                <a:solidFill>
                  <a:srgbClr val="FF0000"/>
                </a:solidFill>
                <a:latin typeface="Lucida Sans"/>
                <a:cs typeface="Lucida Sans"/>
              </a:rPr>
              <a:t>fields. </a:t>
            </a:r>
            <a:r>
              <a:rPr lang="en-US" sz="2000" dirty="0">
                <a:latin typeface="Lucida Sans"/>
                <a:cs typeface="Lucida Sans"/>
              </a:rPr>
              <a:t>The major responsibility involves the education of </a:t>
            </a:r>
            <a:r>
              <a:rPr lang="en-US" sz="2000" dirty="0" smtClean="0">
                <a:latin typeface="Lucida Sans"/>
                <a:cs typeface="Lucida Sans"/>
              </a:rPr>
              <a:t>students/learners </a:t>
            </a:r>
            <a:r>
              <a:rPr lang="en-US" sz="2000" dirty="0">
                <a:latin typeface="Lucida Sans"/>
                <a:cs typeface="Lucida Sans"/>
              </a:rPr>
              <a:t>in academic and clinical settings, supervising clinical </a:t>
            </a:r>
            <a:r>
              <a:rPr lang="en-US" sz="2000" dirty="0" smtClean="0">
                <a:latin typeface="Lucida Sans"/>
                <a:cs typeface="Lucida Sans"/>
              </a:rPr>
              <a:t>experiences</a:t>
            </a:r>
            <a:r>
              <a:rPr lang="en-US" sz="2000" dirty="0">
                <a:latin typeface="Lucida Sans"/>
                <a:cs typeface="Lucida Sans"/>
              </a:rPr>
              <a:t>, and/or engaging in professionally related community </a:t>
            </a:r>
            <a:r>
              <a:rPr lang="en-US" sz="2000" dirty="0" smtClean="0">
                <a:latin typeface="Lucida Sans"/>
                <a:cs typeface="Lucida Sans"/>
              </a:rPr>
              <a:t>service</a:t>
            </a:r>
            <a:r>
              <a:rPr lang="en-US" sz="2000" dirty="0">
                <a:latin typeface="Lucida Sans"/>
                <a:cs typeface="Lucida Sans"/>
              </a:rPr>
              <a:t>. Scholarly activity may or may not be required. Ranks in this </a:t>
            </a:r>
            <a:endParaRPr lang="en-US" sz="2000" dirty="0" smtClean="0">
              <a:latin typeface="Lucida Sans"/>
              <a:cs typeface="Lucida Sans"/>
            </a:endParaRPr>
          </a:p>
          <a:p>
            <a:r>
              <a:rPr lang="en-US" sz="2000" dirty="0" smtClean="0">
                <a:latin typeface="Lucida Sans"/>
                <a:cs typeface="Lucida Sans"/>
              </a:rPr>
              <a:t>category </a:t>
            </a:r>
            <a:r>
              <a:rPr lang="en-US" sz="2000" dirty="0">
                <a:latin typeface="Lucida Sans"/>
                <a:cs typeface="Lucida Sans"/>
              </a:rPr>
              <a:t>in ascending order are assistant clinical professor, </a:t>
            </a:r>
            <a:endParaRPr lang="en-US" sz="2000" dirty="0" smtClean="0">
              <a:latin typeface="Lucida Sans"/>
              <a:cs typeface="Lucida Sans"/>
            </a:endParaRPr>
          </a:p>
          <a:p>
            <a:r>
              <a:rPr lang="en-US" sz="2000" dirty="0" smtClean="0">
                <a:latin typeface="Lucida Sans"/>
                <a:cs typeface="Lucida Sans"/>
              </a:rPr>
              <a:t>associate </a:t>
            </a:r>
            <a:r>
              <a:rPr lang="en-US" sz="2000" dirty="0">
                <a:latin typeface="Lucida Sans"/>
                <a:cs typeface="Lucida Sans"/>
              </a:rPr>
              <a:t>clinical professor, and clinical professor; or </a:t>
            </a:r>
            <a:r>
              <a:rPr lang="en-US" sz="2000" dirty="0" smtClean="0">
                <a:latin typeface="Lucida Sans"/>
                <a:cs typeface="Lucida Sans"/>
              </a:rPr>
              <a:t>assistant </a:t>
            </a:r>
            <a:r>
              <a:rPr lang="en-US" sz="2000" dirty="0">
                <a:latin typeface="Lucida Sans"/>
                <a:cs typeface="Lucida Sans"/>
              </a:rPr>
              <a:t>professor of practice,  </a:t>
            </a:r>
            <a:r>
              <a:rPr lang="en-US" sz="2000" dirty="0" smtClean="0">
                <a:latin typeface="Lucida Sans"/>
                <a:cs typeface="Lucida Sans"/>
              </a:rPr>
              <a:t>associate </a:t>
            </a:r>
            <a:r>
              <a:rPr lang="en-US" sz="2000" dirty="0">
                <a:latin typeface="Lucida Sans"/>
                <a:cs typeface="Lucida Sans"/>
              </a:rPr>
              <a:t>professor of practice, </a:t>
            </a:r>
            <a:r>
              <a:rPr lang="en-US" sz="2000" dirty="0" smtClean="0">
                <a:latin typeface="Lucida Sans"/>
                <a:cs typeface="Lucida Sans"/>
              </a:rPr>
              <a:t>and </a:t>
            </a:r>
            <a:r>
              <a:rPr lang="en-US" sz="2000" dirty="0">
                <a:latin typeface="Lucida Sans"/>
                <a:cs typeface="Lucida Sans"/>
              </a:rPr>
              <a:t>professor of practice.</a:t>
            </a:r>
          </a:p>
        </p:txBody>
      </p:sp>
      <p:sp>
        <p:nvSpPr>
          <p:cNvPr id="3" name="TextBox 2"/>
          <p:cNvSpPr txBox="1"/>
          <p:nvPr/>
        </p:nvSpPr>
        <p:spPr>
          <a:xfrm>
            <a:off x="2531303" y="421785"/>
            <a:ext cx="3465462" cy="461665"/>
          </a:xfrm>
          <a:prstGeom prst="rect">
            <a:avLst/>
          </a:prstGeom>
          <a:noFill/>
        </p:spPr>
        <p:txBody>
          <a:bodyPr wrap="none" rtlCol="0">
            <a:spAutoFit/>
          </a:bodyPr>
          <a:lstStyle/>
          <a:p>
            <a:r>
              <a:rPr lang="en-US" sz="2400" b="1" dirty="0" smtClean="0">
                <a:latin typeface="Lucida Sans"/>
                <a:cs typeface="Lucida Sans"/>
              </a:rPr>
              <a:t>Professor of Practice</a:t>
            </a:r>
            <a:endParaRPr lang="en-US" sz="2400" b="1" dirty="0">
              <a:latin typeface="Lucida Sans"/>
              <a:cs typeface="Lucida Sans"/>
            </a:endParaRPr>
          </a:p>
        </p:txBody>
      </p:sp>
    </p:spTree>
    <p:extLst>
      <p:ext uri="{BB962C8B-B14F-4D97-AF65-F5344CB8AC3E}">
        <p14:creationId xmlns:p14="http://schemas.microsoft.com/office/powerpoint/2010/main" val="2785787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0807" y="826966"/>
            <a:ext cx="7488069" cy="4739759"/>
          </a:xfrm>
          <a:prstGeom prst="rect">
            <a:avLst/>
          </a:prstGeom>
          <a:noFill/>
        </p:spPr>
        <p:txBody>
          <a:bodyPr wrap="square" rtlCol="0">
            <a:spAutoFit/>
          </a:bodyPr>
          <a:lstStyle/>
          <a:p>
            <a:r>
              <a:rPr lang="en-US" sz="2400" dirty="0" smtClean="0">
                <a:latin typeface="Lucida Sans"/>
                <a:cs typeface="Lucida Sans"/>
              </a:rPr>
              <a:t>From the Faculty Handbook:</a:t>
            </a:r>
          </a:p>
          <a:p>
            <a:r>
              <a:rPr lang="en-US" sz="2400" dirty="0" smtClean="0">
                <a:latin typeface="Lucida Sans"/>
                <a:cs typeface="Lucida Sans"/>
              </a:rPr>
              <a:t>Guidelines for Clinical Faculty Appointments and Promotion</a:t>
            </a:r>
            <a:endParaRPr lang="en-US" sz="2400" dirty="0">
              <a:latin typeface="Lucida Sans"/>
              <a:cs typeface="Lucida Sans"/>
            </a:endParaRPr>
          </a:p>
          <a:p>
            <a:r>
              <a:rPr lang="en-US" sz="1400" dirty="0">
                <a:hlinkClick r:id="rId2"/>
              </a:rPr>
              <a:t>http://</a:t>
            </a:r>
            <a:r>
              <a:rPr lang="en-US" sz="1400" dirty="0" err="1">
                <a:hlinkClick r:id="rId2"/>
              </a:rPr>
              <a:t>oregonstate.edu</a:t>
            </a:r>
            <a:r>
              <a:rPr lang="en-US" sz="1400" dirty="0">
                <a:hlinkClick r:id="rId2"/>
              </a:rPr>
              <a:t>/admin/</a:t>
            </a:r>
            <a:r>
              <a:rPr lang="en-US" sz="1400" dirty="0" err="1">
                <a:hlinkClick r:id="rId2"/>
              </a:rPr>
              <a:t>aa</a:t>
            </a:r>
            <a:r>
              <a:rPr lang="en-US" sz="1400" dirty="0">
                <a:hlinkClick r:id="rId2"/>
              </a:rPr>
              <a:t>/faculty-handbook-post–</a:t>
            </a:r>
            <a:r>
              <a:rPr lang="en-US" sz="1400" dirty="0" err="1">
                <a:hlinkClick r:id="rId2"/>
              </a:rPr>
              <a:t>tenure-review#clinical</a:t>
            </a:r>
            <a:endParaRPr lang="en-US" sz="1400" dirty="0" smtClean="0"/>
          </a:p>
          <a:p>
            <a:endParaRPr lang="en-US" sz="2400" dirty="0"/>
          </a:p>
          <a:p>
            <a:r>
              <a:rPr lang="en-US" sz="2400" dirty="0" smtClean="0">
                <a:latin typeface="Lucida Sans"/>
                <a:cs typeface="Lucida Sans"/>
              </a:rPr>
              <a:t>Position used in several colleges.</a:t>
            </a:r>
          </a:p>
          <a:p>
            <a:endParaRPr lang="en-US" sz="2400" dirty="0" smtClean="0">
              <a:latin typeface="Lucida Sans"/>
              <a:cs typeface="Lucida Sans"/>
            </a:endParaRPr>
          </a:p>
          <a:p>
            <a:r>
              <a:rPr lang="en-US" sz="2400" dirty="0" smtClean="0">
                <a:latin typeface="Lucida Sans"/>
                <a:cs typeface="Lucida Sans"/>
              </a:rPr>
              <a:t>Gives a </a:t>
            </a:r>
            <a:r>
              <a:rPr lang="en-US" sz="2400" dirty="0">
                <a:latin typeface="Lucida Sans"/>
                <a:cs typeface="Lucida Sans"/>
              </a:rPr>
              <a:t>detailed description of the </a:t>
            </a:r>
            <a:r>
              <a:rPr lang="en-US" sz="2400" dirty="0" smtClean="0">
                <a:latin typeface="Lucida Sans"/>
                <a:cs typeface="Lucida Sans"/>
              </a:rPr>
              <a:t>position, which we adapted for application to Professor of Practice</a:t>
            </a:r>
            <a:r>
              <a:rPr lang="en-US" sz="2400" dirty="0">
                <a:latin typeface="Lucida Sans"/>
                <a:cs typeface="Lucida Sans"/>
              </a:rPr>
              <a:t>.</a:t>
            </a:r>
            <a:endParaRPr lang="en-US" sz="2400" dirty="0" smtClean="0">
              <a:latin typeface="Lucida Sans"/>
              <a:cs typeface="Lucida Sans"/>
            </a:endParaRPr>
          </a:p>
          <a:p>
            <a:endParaRPr lang="en-US" sz="2400" dirty="0" smtClean="0">
              <a:latin typeface="Lucida Sans"/>
              <a:cs typeface="Lucida Sans"/>
            </a:endParaRPr>
          </a:p>
          <a:p>
            <a:r>
              <a:rPr lang="en-US" sz="2400" dirty="0" smtClean="0">
                <a:latin typeface="Lucida Sans"/>
                <a:cs typeface="Lucida Sans"/>
              </a:rPr>
              <a:t>Left out: dossier preparation guide-lines, which are expected to be similar.</a:t>
            </a:r>
          </a:p>
        </p:txBody>
      </p:sp>
    </p:spTree>
    <p:extLst>
      <p:ext uri="{BB962C8B-B14F-4D97-AF65-F5344CB8AC3E}">
        <p14:creationId xmlns:p14="http://schemas.microsoft.com/office/powerpoint/2010/main" val="1127973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042" y="372979"/>
            <a:ext cx="8361947" cy="6001642"/>
          </a:xfrm>
          <a:prstGeom prst="rect">
            <a:avLst/>
          </a:prstGeom>
          <a:noFill/>
        </p:spPr>
        <p:txBody>
          <a:bodyPr wrap="square" rtlCol="0">
            <a:spAutoFit/>
          </a:bodyPr>
          <a:lstStyle/>
          <a:p>
            <a:pPr algn="just"/>
            <a:r>
              <a:rPr lang="en-US" sz="2400" dirty="0">
                <a:latin typeface="Arial"/>
                <a:cs typeface="Arial"/>
              </a:rPr>
              <a:t>Professor of Practice Track Faculty</a:t>
            </a:r>
          </a:p>
          <a:p>
            <a:pPr algn="just"/>
            <a:r>
              <a:rPr lang="en-US" sz="2400" dirty="0">
                <a:latin typeface="Arial"/>
                <a:cs typeface="Arial"/>
              </a:rPr>
              <a:t>As a Land Grant university, Oregon State University has as part of its mission the conduct of locally/regionally meaningful education, research, and </a:t>
            </a:r>
            <a:r>
              <a:rPr lang="en-US" sz="2400" dirty="0">
                <a:solidFill>
                  <a:srgbClr val="3366FF"/>
                </a:solidFill>
                <a:latin typeface="Arial"/>
                <a:cs typeface="Arial"/>
              </a:rPr>
              <a:t>community outreach and engagement. OSU’s deep collaboration with the communities it serves has earned it the </a:t>
            </a:r>
            <a:r>
              <a:rPr lang="en-US" sz="2400" i="1" dirty="0">
                <a:solidFill>
                  <a:srgbClr val="3366FF"/>
                </a:solidFill>
                <a:latin typeface="Arial"/>
                <a:cs typeface="Arial"/>
              </a:rPr>
              <a:t>Community Engagement</a:t>
            </a:r>
            <a:r>
              <a:rPr lang="en-US" sz="2400" dirty="0">
                <a:solidFill>
                  <a:srgbClr val="3366FF"/>
                </a:solidFill>
                <a:latin typeface="Arial"/>
                <a:cs typeface="Arial"/>
              </a:rPr>
              <a:t> designation by the Carnegie Foundation for the Advancement of Teaching.</a:t>
            </a:r>
            <a:r>
              <a:rPr lang="en-US" sz="2400" dirty="0">
                <a:latin typeface="Arial"/>
                <a:cs typeface="Arial"/>
              </a:rPr>
              <a:t> Achieving the land-grant mission requires that some faculty be excellent educators </a:t>
            </a:r>
            <a:r>
              <a:rPr lang="en-US" sz="2400" dirty="0">
                <a:solidFill>
                  <a:srgbClr val="3366FF"/>
                </a:solidFill>
                <a:latin typeface="Arial"/>
                <a:cs typeface="Arial"/>
              </a:rPr>
              <a:t>and </a:t>
            </a:r>
            <a:r>
              <a:rPr lang="en-US" sz="2400" b="1" u="sng" dirty="0">
                <a:solidFill>
                  <a:srgbClr val="3366FF"/>
                </a:solidFill>
                <a:latin typeface="Arial"/>
                <a:cs typeface="Arial"/>
              </a:rPr>
              <a:t>practitioners who can also effectively translate research to application in or with communities</a:t>
            </a:r>
            <a:r>
              <a:rPr lang="en-US" sz="2400" dirty="0">
                <a:solidFill>
                  <a:srgbClr val="3366FF"/>
                </a:solidFill>
                <a:latin typeface="Arial"/>
                <a:cs typeface="Arial"/>
              </a:rPr>
              <a:t>. </a:t>
            </a:r>
            <a:r>
              <a:rPr lang="en-US" sz="2400" dirty="0">
                <a:latin typeface="Arial"/>
                <a:cs typeface="Arial"/>
              </a:rPr>
              <a:t>Faculty members with </a:t>
            </a:r>
            <a:r>
              <a:rPr lang="en-US" sz="2400" dirty="0">
                <a:solidFill>
                  <a:srgbClr val="3366FF"/>
                </a:solidFill>
                <a:latin typeface="Arial"/>
                <a:cs typeface="Arial"/>
              </a:rPr>
              <a:t>significant responsibility for non-traditional education or community outcomes may be defined as professors of practice</a:t>
            </a:r>
            <a:r>
              <a:rPr lang="en-US" sz="2400" dirty="0">
                <a:latin typeface="Arial"/>
                <a:cs typeface="Arial"/>
              </a:rPr>
              <a:t>, and position titles include Assistant Professor of Practice, Associate Professor of Practice, and Professor of Practice. </a:t>
            </a:r>
            <a:r>
              <a:rPr lang="en-US" sz="2400" dirty="0" smtClean="0">
                <a:latin typeface="Arial"/>
                <a:cs typeface="Arial"/>
              </a:rPr>
              <a:t>                                   (continued…)</a:t>
            </a:r>
            <a:endParaRPr lang="en-US" sz="2400" dirty="0">
              <a:latin typeface="Arial"/>
              <a:cs typeface="Arial"/>
            </a:endParaRPr>
          </a:p>
        </p:txBody>
      </p:sp>
    </p:spTree>
    <p:extLst>
      <p:ext uri="{BB962C8B-B14F-4D97-AF65-F5344CB8AC3E}">
        <p14:creationId xmlns:p14="http://schemas.microsoft.com/office/powerpoint/2010/main" val="1319088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042" y="372979"/>
            <a:ext cx="8361947" cy="6001642"/>
          </a:xfrm>
          <a:prstGeom prst="rect">
            <a:avLst/>
          </a:prstGeom>
          <a:noFill/>
        </p:spPr>
        <p:txBody>
          <a:bodyPr wrap="square" rtlCol="0">
            <a:spAutoFit/>
          </a:bodyPr>
          <a:lstStyle/>
          <a:p>
            <a:pPr algn="just"/>
            <a:r>
              <a:rPr lang="en-US" sz="2400" dirty="0">
                <a:latin typeface="Arial"/>
              </a:rPr>
              <a:t>Professor of Practice Track Faculty</a:t>
            </a:r>
          </a:p>
          <a:p>
            <a:pPr algn="just"/>
            <a:endParaRPr lang="en-US" sz="2400" dirty="0" smtClean="0">
              <a:solidFill>
                <a:srgbClr val="0070C0"/>
              </a:solidFill>
              <a:latin typeface="Arial"/>
            </a:endParaRPr>
          </a:p>
          <a:p>
            <a:pPr algn="just"/>
            <a:r>
              <a:rPr lang="en-US" sz="2400" dirty="0" smtClean="0">
                <a:solidFill>
                  <a:srgbClr val="3366FF"/>
                </a:solidFill>
                <a:latin typeface="Arial"/>
              </a:rPr>
              <a:t>The </a:t>
            </a:r>
            <a:r>
              <a:rPr lang="en-US" sz="2400" dirty="0">
                <a:solidFill>
                  <a:srgbClr val="3366FF"/>
                </a:solidFill>
                <a:latin typeface="Arial"/>
              </a:rPr>
              <a:t>practice-track classification is not limited to faculty members with an Extension assignment, nor should all Extension assignments be in this track. </a:t>
            </a:r>
            <a:r>
              <a:rPr lang="en-US" sz="2400" dirty="0">
                <a:latin typeface="Arial"/>
              </a:rPr>
              <a:t>It is to be used only for faculty members whose </a:t>
            </a:r>
            <a:r>
              <a:rPr lang="en-US" sz="2400" b="1" u="sng" dirty="0">
                <a:solidFill>
                  <a:srgbClr val="3366FF"/>
                </a:solidFill>
                <a:latin typeface="Arial"/>
              </a:rPr>
              <a:t>primary work assignments are in professionally related community education and service</a:t>
            </a:r>
            <a:r>
              <a:rPr lang="en-US" sz="2400" dirty="0">
                <a:solidFill>
                  <a:srgbClr val="3366FF"/>
                </a:solidFill>
                <a:latin typeface="Arial"/>
              </a:rPr>
              <a:t>, though scholarship and university service are also expected. Development of an independent research program is not essential though this may be appropriate in some instances, and most scholarship activities are expected to contribute to effective educational program delivery and research application at local or regional </a:t>
            </a:r>
            <a:r>
              <a:rPr lang="en-US" sz="2400" dirty="0" smtClean="0">
                <a:solidFill>
                  <a:srgbClr val="3366FF"/>
                </a:solidFill>
                <a:latin typeface="Arial"/>
              </a:rPr>
              <a:t>levels. Professor of Practice </a:t>
            </a:r>
            <a:r>
              <a:rPr lang="en-US" sz="2400" dirty="0" smtClean="0">
                <a:latin typeface="Arial"/>
              </a:rPr>
              <a:t>faculty </a:t>
            </a:r>
            <a:r>
              <a:rPr lang="en-US" sz="2400" dirty="0">
                <a:latin typeface="Arial"/>
              </a:rPr>
              <a:t>members are not eligible for tenure, but are </a:t>
            </a:r>
            <a:r>
              <a:rPr lang="en-US" sz="2400" dirty="0">
                <a:solidFill>
                  <a:srgbClr val="3366FF"/>
                </a:solidFill>
                <a:latin typeface="Arial"/>
              </a:rPr>
              <a:t>eligible for multi-year, rolling contracts at the Associate and Full Professor ranks.</a:t>
            </a:r>
          </a:p>
        </p:txBody>
      </p:sp>
    </p:spTree>
    <p:extLst>
      <p:ext uri="{BB962C8B-B14F-4D97-AF65-F5344CB8AC3E}">
        <p14:creationId xmlns:p14="http://schemas.microsoft.com/office/powerpoint/2010/main" val="1482585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042" y="372979"/>
            <a:ext cx="8361947" cy="5816977"/>
          </a:xfrm>
          <a:prstGeom prst="rect">
            <a:avLst/>
          </a:prstGeom>
          <a:noFill/>
        </p:spPr>
        <p:txBody>
          <a:bodyPr wrap="square" rtlCol="0">
            <a:spAutoFit/>
          </a:bodyPr>
          <a:lstStyle/>
          <a:p>
            <a:pPr algn="just"/>
            <a:r>
              <a:rPr lang="en-US" sz="2400" dirty="0">
                <a:latin typeface="Arial"/>
              </a:rPr>
              <a:t>Professor of Practice </a:t>
            </a:r>
            <a:r>
              <a:rPr lang="en-US" sz="2400" dirty="0" smtClean="0">
                <a:latin typeface="Arial"/>
              </a:rPr>
              <a:t>Scholarship and Creative Work</a:t>
            </a:r>
            <a:endParaRPr lang="en-US" sz="2400" dirty="0">
              <a:latin typeface="Arial"/>
            </a:endParaRPr>
          </a:p>
          <a:p>
            <a:pPr algn="just"/>
            <a:endParaRPr lang="en-US" sz="2400" dirty="0" smtClean="0">
              <a:solidFill>
                <a:schemeClr val="accent6"/>
              </a:solidFill>
              <a:latin typeface="Arial"/>
            </a:endParaRPr>
          </a:p>
          <a:p>
            <a:pPr algn="just"/>
            <a:r>
              <a:rPr lang="en-US" sz="2400" dirty="0" smtClean="0">
                <a:solidFill>
                  <a:schemeClr val="accent6"/>
                </a:solidFill>
                <a:latin typeface="Arial"/>
              </a:rPr>
              <a:t>…        				(   5-15% ) 					……</a:t>
            </a:r>
          </a:p>
          <a:p>
            <a:r>
              <a:rPr lang="en-US" sz="2000" dirty="0">
                <a:latin typeface="Arial"/>
                <a:cs typeface="Arial"/>
              </a:rPr>
              <a:t>The appropriateness and importance of the type of scholarship will vary with the expectations of the position. The principle of peer review and recognition becomes increasingly important as the faculty member progresses through academic ranks. In the case of </a:t>
            </a:r>
            <a:r>
              <a:rPr lang="en-US" sz="2000" dirty="0">
                <a:solidFill>
                  <a:srgbClr val="3366FF"/>
                </a:solidFill>
                <a:latin typeface="Arial"/>
                <a:cs typeface="Arial"/>
              </a:rPr>
              <a:t>Professor of Practice faculty</a:t>
            </a:r>
            <a:r>
              <a:rPr lang="en-US" sz="2000" dirty="0">
                <a:latin typeface="Arial"/>
                <a:cs typeface="Arial"/>
              </a:rPr>
              <a:t>, </a:t>
            </a:r>
            <a:r>
              <a:rPr lang="en-US" sz="2000" b="1" u="sng" dirty="0">
                <a:latin typeface="Arial"/>
                <a:cs typeface="Arial"/>
              </a:rPr>
              <a:t>emphasis is placed on peer recognition as a </a:t>
            </a:r>
            <a:r>
              <a:rPr lang="en-US" sz="2000" b="1" u="sng" dirty="0">
                <a:solidFill>
                  <a:srgbClr val="3366FF"/>
                </a:solidFill>
                <a:latin typeface="Arial"/>
                <a:cs typeface="Arial"/>
              </a:rPr>
              <a:t>professional practitioner in community settings</a:t>
            </a:r>
            <a:r>
              <a:rPr lang="en-US" sz="2000" dirty="0">
                <a:latin typeface="Arial"/>
                <a:cs typeface="Arial"/>
              </a:rPr>
              <a:t>. Peer recognition results from scholarly </a:t>
            </a:r>
            <a:r>
              <a:rPr lang="en-US" sz="2000" dirty="0" smtClean="0">
                <a:latin typeface="Arial"/>
                <a:cs typeface="Arial"/>
              </a:rPr>
              <a:t>accomplishments that </a:t>
            </a:r>
            <a:r>
              <a:rPr lang="en-US" sz="2000" dirty="0">
                <a:latin typeface="Arial"/>
                <a:cs typeface="Arial"/>
              </a:rPr>
              <a:t>can take many forms. The order of examples is not intended to rank importance. Publication in peer-reviewed journals is the most traditional form of scholarship, but </a:t>
            </a:r>
            <a:r>
              <a:rPr lang="en-US" sz="2000" dirty="0">
                <a:solidFill>
                  <a:srgbClr val="3366FF"/>
                </a:solidFill>
                <a:latin typeface="Arial"/>
                <a:cs typeface="Arial"/>
              </a:rPr>
              <a:t>professor of practice-track </a:t>
            </a:r>
            <a:r>
              <a:rPr lang="en-US" sz="2000" dirty="0">
                <a:latin typeface="Arial"/>
                <a:cs typeface="Arial"/>
              </a:rPr>
              <a:t>publications might more commonly encompass description and evaluation of novel </a:t>
            </a:r>
            <a:r>
              <a:rPr lang="en-US" sz="2000" dirty="0">
                <a:solidFill>
                  <a:srgbClr val="3366FF"/>
                </a:solidFill>
                <a:latin typeface="Arial"/>
                <a:cs typeface="Arial"/>
              </a:rPr>
              <a:t>community-based professional practice or research application</a:t>
            </a:r>
            <a:r>
              <a:rPr lang="en-US" sz="2000" dirty="0">
                <a:latin typeface="Arial"/>
                <a:cs typeface="Arial"/>
              </a:rPr>
              <a:t>, program development and innovation, outcomes of innovative programs and/or services, definitive </a:t>
            </a:r>
            <a:r>
              <a:rPr lang="en-US" sz="2000" dirty="0">
                <a:solidFill>
                  <a:srgbClr val="3366FF"/>
                </a:solidFill>
                <a:latin typeface="Arial"/>
                <a:cs typeface="Arial"/>
              </a:rPr>
              <a:t>professional practice </a:t>
            </a:r>
            <a:r>
              <a:rPr lang="en-US" sz="2000" dirty="0">
                <a:latin typeface="Arial"/>
                <a:cs typeface="Arial"/>
              </a:rPr>
              <a:t>reviews, or case reports among others. </a:t>
            </a:r>
            <a:endParaRPr lang="en-US" sz="2000" dirty="0" smtClean="0">
              <a:latin typeface="Arial"/>
              <a:cs typeface="Arial"/>
            </a:endParaRPr>
          </a:p>
          <a:p>
            <a:r>
              <a:rPr lang="en-US" sz="2000" dirty="0">
                <a:latin typeface="Arial"/>
                <a:cs typeface="Arial"/>
              </a:rPr>
              <a:t>	</a:t>
            </a:r>
            <a:r>
              <a:rPr lang="en-US" sz="2000" dirty="0" smtClean="0">
                <a:latin typeface="Arial"/>
                <a:cs typeface="Arial"/>
              </a:rPr>
              <a:t>												(continued)</a:t>
            </a:r>
            <a:endParaRPr lang="en-US" sz="2000" dirty="0">
              <a:latin typeface="Arial"/>
              <a:cs typeface="Arial"/>
            </a:endParaRPr>
          </a:p>
        </p:txBody>
      </p:sp>
    </p:spTree>
    <p:extLst>
      <p:ext uri="{BB962C8B-B14F-4D97-AF65-F5344CB8AC3E}">
        <p14:creationId xmlns:p14="http://schemas.microsoft.com/office/powerpoint/2010/main" val="2760122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042" y="372979"/>
            <a:ext cx="8361947" cy="4832092"/>
          </a:xfrm>
          <a:prstGeom prst="rect">
            <a:avLst/>
          </a:prstGeom>
          <a:noFill/>
        </p:spPr>
        <p:txBody>
          <a:bodyPr wrap="square" rtlCol="0">
            <a:spAutoFit/>
          </a:bodyPr>
          <a:lstStyle/>
          <a:p>
            <a:pPr algn="just"/>
            <a:r>
              <a:rPr lang="en-US" sz="2400" dirty="0">
                <a:latin typeface="Arial"/>
              </a:rPr>
              <a:t>Professor of Practice </a:t>
            </a:r>
            <a:r>
              <a:rPr lang="en-US" sz="2400" dirty="0" smtClean="0">
                <a:latin typeface="Arial"/>
              </a:rPr>
              <a:t>Scholarship and Creative Work</a:t>
            </a:r>
            <a:endParaRPr lang="en-US" sz="2400" dirty="0">
              <a:latin typeface="Arial"/>
            </a:endParaRPr>
          </a:p>
          <a:p>
            <a:pPr algn="just"/>
            <a:endParaRPr lang="en-US" sz="2400" dirty="0" smtClean="0">
              <a:solidFill>
                <a:srgbClr val="0070C0"/>
              </a:solidFill>
              <a:latin typeface="Arial"/>
            </a:endParaRPr>
          </a:p>
          <a:p>
            <a:r>
              <a:rPr lang="en-US" sz="2000" dirty="0">
                <a:latin typeface="Arial"/>
                <a:cs typeface="Arial"/>
              </a:rPr>
              <a:t>Authorship of </a:t>
            </a:r>
            <a:r>
              <a:rPr lang="en-US" sz="2000" dirty="0">
                <a:solidFill>
                  <a:srgbClr val="3366FF"/>
                </a:solidFill>
                <a:latin typeface="Arial"/>
                <a:cs typeface="Arial"/>
              </a:rPr>
              <a:t>extension</a:t>
            </a:r>
            <a:r>
              <a:rPr lang="en-US" sz="2000" dirty="0">
                <a:latin typeface="Arial"/>
                <a:cs typeface="Arial"/>
              </a:rPr>
              <a:t> publications, </a:t>
            </a:r>
            <a:r>
              <a:rPr lang="en-US" sz="2000" dirty="0">
                <a:solidFill>
                  <a:srgbClr val="3366FF"/>
                </a:solidFill>
                <a:latin typeface="Arial"/>
                <a:cs typeface="Arial"/>
              </a:rPr>
              <a:t>local or regional “practice” publications,</a:t>
            </a:r>
            <a:r>
              <a:rPr lang="en-US" sz="2000" dirty="0">
                <a:latin typeface="Arial"/>
                <a:cs typeface="Arial"/>
              </a:rPr>
              <a:t> book chapters, videotapes, other educational materials and </a:t>
            </a:r>
            <a:r>
              <a:rPr lang="en-US" sz="2000" dirty="0">
                <a:solidFill>
                  <a:srgbClr val="3366FF"/>
                </a:solidFill>
                <a:latin typeface="Arial"/>
                <a:cs typeface="Arial"/>
              </a:rPr>
              <a:t>electronic information delivery media</a:t>
            </a:r>
            <a:r>
              <a:rPr lang="en-US" sz="2000" dirty="0">
                <a:latin typeface="Arial"/>
                <a:cs typeface="Arial"/>
              </a:rPr>
              <a:t> is considered </a:t>
            </a:r>
            <a:r>
              <a:rPr lang="en-US" sz="2000" dirty="0">
                <a:solidFill>
                  <a:srgbClr val="3366FF"/>
                </a:solidFill>
                <a:latin typeface="Arial"/>
                <a:cs typeface="Arial"/>
              </a:rPr>
              <a:t>scholarly if it is either peer reviewed before dissemination or if there is evidence of its adoption and use by peers</a:t>
            </a:r>
            <a:r>
              <a:rPr lang="en-US" sz="2000" dirty="0">
                <a:latin typeface="Arial"/>
                <a:cs typeface="Arial"/>
              </a:rPr>
              <a:t>. Invited presentations, poster and podium presentations, and published abstracts at state and national levels are other examples of scholarship, provided that evidence of peer validation is provided. </a:t>
            </a:r>
            <a:r>
              <a:rPr lang="en-US" sz="2000" dirty="0">
                <a:solidFill>
                  <a:srgbClr val="3366FF"/>
                </a:solidFill>
                <a:latin typeface="Arial"/>
                <a:cs typeface="Arial"/>
              </a:rPr>
              <a:t>Documented impact due to local or regional adoption of practices developed through research activities is considered scholarship. </a:t>
            </a:r>
            <a:r>
              <a:rPr lang="en-US" sz="2000" dirty="0">
                <a:latin typeface="Arial"/>
                <a:cs typeface="Arial"/>
              </a:rPr>
              <a:t>Advising government agencies, industry, or professional groups are all considered evidence of scholarship. Authorship of a patent in the faculty member’s field is considered as evidence of creative scholarship. </a:t>
            </a:r>
          </a:p>
        </p:txBody>
      </p:sp>
    </p:spTree>
    <p:extLst>
      <p:ext uri="{BB962C8B-B14F-4D97-AF65-F5344CB8AC3E}">
        <p14:creationId xmlns:p14="http://schemas.microsoft.com/office/powerpoint/2010/main" val="4172824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162" y="1551539"/>
            <a:ext cx="8361947" cy="3416320"/>
          </a:xfrm>
          <a:prstGeom prst="rect">
            <a:avLst/>
          </a:prstGeom>
          <a:noFill/>
        </p:spPr>
        <p:txBody>
          <a:bodyPr wrap="square" rtlCol="0">
            <a:spAutoFit/>
          </a:bodyPr>
          <a:lstStyle/>
          <a:p>
            <a:pPr algn="ctr"/>
            <a:r>
              <a:rPr lang="en-US" sz="2400" dirty="0" smtClean="0">
                <a:latin typeface="Arial"/>
              </a:rPr>
              <a:t>Comments???</a:t>
            </a:r>
          </a:p>
          <a:p>
            <a:pPr algn="just"/>
            <a:endParaRPr lang="en-US" sz="2400" dirty="0" smtClean="0">
              <a:latin typeface="Arial"/>
              <a:cs typeface="Arial"/>
            </a:endParaRPr>
          </a:p>
          <a:p>
            <a:pPr algn="just"/>
            <a:r>
              <a:rPr lang="en-US" sz="2400" dirty="0">
                <a:latin typeface="Arial"/>
                <a:cs typeface="Arial"/>
              </a:rPr>
              <a:t>Tony Wilcox:   anthony.wilcox@oregonstate.edu</a:t>
            </a:r>
          </a:p>
          <a:p>
            <a:pPr algn="just"/>
            <a:endParaRPr lang="en-US" sz="2400" dirty="0" smtClean="0">
              <a:latin typeface="Arial"/>
              <a:cs typeface="Arial"/>
            </a:endParaRPr>
          </a:p>
          <a:p>
            <a:pPr algn="just"/>
            <a:r>
              <a:rPr lang="en-US" sz="2400" dirty="0">
                <a:latin typeface="Arial"/>
                <a:cs typeface="Arial"/>
              </a:rPr>
              <a:t>Henri </a:t>
            </a:r>
            <a:r>
              <a:rPr lang="en-US" sz="2400" dirty="0" smtClean="0">
                <a:latin typeface="Arial"/>
                <a:cs typeface="Arial"/>
              </a:rPr>
              <a:t>Jansen: physchair@science.oregonstate.edu</a:t>
            </a:r>
            <a:endParaRPr lang="en-US" sz="2400" dirty="0">
              <a:latin typeface="Arial"/>
              <a:cs typeface="Arial"/>
            </a:endParaRPr>
          </a:p>
          <a:p>
            <a:pPr algn="just"/>
            <a:endParaRPr lang="en-US" sz="2400" dirty="0" smtClean="0">
              <a:latin typeface="Arial"/>
              <a:cs typeface="Arial"/>
            </a:endParaRPr>
          </a:p>
          <a:p>
            <a:pPr algn="just"/>
            <a:endParaRPr lang="en-US" sz="2400" dirty="0" smtClean="0">
              <a:latin typeface="Arial"/>
              <a:cs typeface="Arial"/>
            </a:endParaRPr>
          </a:p>
          <a:p>
            <a:pPr algn="just"/>
            <a:endParaRPr lang="en-US" sz="2400" dirty="0" smtClean="0">
              <a:latin typeface="Arial"/>
              <a:cs typeface="Arial"/>
            </a:endParaRPr>
          </a:p>
          <a:p>
            <a:pPr algn="just"/>
            <a:r>
              <a:rPr lang="en-US" sz="2400" dirty="0" smtClean="0">
                <a:latin typeface="Arial"/>
                <a:cs typeface="Arial"/>
              </a:rPr>
              <a:t> </a:t>
            </a:r>
            <a:endParaRPr lang="en-US" sz="2000" dirty="0">
              <a:latin typeface="Arial"/>
              <a:cs typeface="Arial"/>
            </a:endParaRPr>
          </a:p>
        </p:txBody>
      </p:sp>
    </p:spTree>
    <p:extLst>
      <p:ext uri="{BB962C8B-B14F-4D97-AF65-F5344CB8AC3E}">
        <p14:creationId xmlns:p14="http://schemas.microsoft.com/office/powerpoint/2010/main" val="1788633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u="sng" dirty="0" smtClean="0"/>
              <a:t>Faculty Status</a:t>
            </a:r>
          </a:p>
          <a:p>
            <a:pPr marL="0" indent="0">
              <a:buNone/>
            </a:pPr>
            <a:r>
              <a:rPr lang="en-US" dirty="0"/>
              <a:t>Tony Wilcox, Co-Chair '13</a:t>
            </a:r>
          </a:p>
          <a:p>
            <a:pPr marL="0" indent="0">
              <a:buNone/>
            </a:pPr>
            <a:r>
              <a:rPr lang="en-US" dirty="0"/>
              <a:t>Evan Gottlieb, Co-Chair '14</a:t>
            </a:r>
          </a:p>
          <a:p>
            <a:pPr marL="0" indent="0">
              <a:buNone/>
            </a:pPr>
            <a:r>
              <a:rPr lang="en-US" dirty="0"/>
              <a:t>Shirley </a:t>
            </a:r>
            <a:r>
              <a:rPr lang="en-US" dirty="0" err="1"/>
              <a:t>Dodsworth</a:t>
            </a:r>
            <a:r>
              <a:rPr lang="en-US" dirty="0"/>
              <a:t> '13</a:t>
            </a:r>
          </a:p>
          <a:p>
            <a:pPr marL="0" indent="0">
              <a:buNone/>
            </a:pPr>
            <a:r>
              <a:rPr lang="en-US" dirty="0"/>
              <a:t>Brian Haley '13</a:t>
            </a:r>
          </a:p>
          <a:p>
            <a:pPr marL="0" indent="0">
              <a:buNone/>
            </a:pPr>
            <a:r>
              <a:rPr lang="en-US" dirty="0" err="1"/>
              <a:t>Armelle</a:t>
            </a:r>
            <a:r>
              <a:rPr lang="en-US" dirty="0"/>
              <a:t> Denis '14</a:t>
            </a:r>
          </a:p>
          <a:p>
            <a:pPr marL="0" indent="0">
              <a:buNone/>
            </a:pPr>
            <a:r>
              <a:rPr lang="en-US" dirty="0"/>
              <a:t>Albrecht </a:t>
            </a:r>
            <a:r>
              <a:rPr lang="en-US" dirty="0" err="1"/>
              <a:t>Jander</a:t>
            </a:r>
            <a:r>
              <a:rPr lang="en-US" dirty="0"/>
              <a:t> '14</a:t>
            </a:r>
          </a:p>
          <a:p>
            <a:pPr marL="0" indent="0">
              <a:buNone/>
            </a:pPr>
            <a:r>
              <a:rPr lang="en-US" dirty="0" err="1"/>
              <a:t>Vidyasagar</a:t>
            </a:r>
            <a:r>
              <a:rPr lang="en-US" dirty="0"/>
              <a:t> </a:t>
            </a:r>
            <a:r>
              <a:rPr lang="en-US" dirty="0" err="1"/>
              <a:t>Sathuvalli</a:t>
            </a:r>
            <a:r>
              <a:rPr lang="en-US" dirty="0"/>
              <a:t> '15</a:t>
            </a:r>
          </a:p>
          <a:p>
            <a:pPr marL="0" indent="0">
              <a:buNone/>
            </a:pPr>
            <a:r>
              <a:rPr lang="en-US" dirty="0"/>
              <a:t>Wendy Hein '15</a:t>
            </a:r>
          </a:p>
          <a:p>
            <a:pPr marL="0" indent="0">
              <a:buNone/>
            </a:pPr>
            <a:r>
              <a:rPr lang="en-US" dirty="0"/>
              <a:t>Cheryl Middleton '15	</a:t>
            </a:r>
          </a:p>
          <a:p>
            <a:pPr marL="0" indent="0">
              <a:buNone/>
            </a:pPr>
            <a:endParaRPr lang="en-US" dirty="0"/>
          </a:p>
        </p:txBody>
      </p:sp>
      <p:sp>
        <p:nvSpPr>
          <p:cNvPr id="3" name="Content Placeholder 2"/>
          <p:cNvSpPr>
            <a:spLocks noGrp="1"/>
          </p:cNvSpPr>
          <p:nvPr>
            <p:ph idx="10"/>
          </p:nvPr>
        </p:nvSpPr>
        <p:spPr/>
        <p:txBody>
          <a:bodyPr/>
          <a:lstStyle/>
          <a:p>
            <a:pPr marL="0" indent="0">
              <a:buNone/>
            </a:pPr>
            <a:r>
              <a:rPr lang="en-US" u="sng" dirty="0" smtClean="0"/>
              <a:t>Promotion &amp; Tenure</a:t>
            </a:r>
          </a:p>
          <a:p>
            <a:pPr marL="0" indent="0">
              <a:buNone/>
            </a:pPr>
            <a:r>
              <a:rPr lang="en-US" dirty="0"/>
              <a:t>Henri </a:t>
            </a:r>
            <a:r>
              <a:rPr lang="en-US" dirty="0" smtClean="0"/>
              <a:t>Jansen, </a:t>
            </a:r>
            <a:r>
              <a:rPr lang="en-US" dirty="0"/>
              <a:t>Chair '13</a:t>
            </a:r>
          </a:p>
          <a:p>
            <a:pPr marL="0" indent="0">
              <a:buNone/>
            </a:pPr>
            <a:r>
              <a:rPr lang="en-US" dirty="0"/>
              <a:t>Donna </a:t>
            </a:r>
            <a:r>
              <a:rPr lang="en-US" dirty="0" err="1" smtClean="0"/>
              <a:t>Champeau</a:t>
            </a:r>
            <a:r>
              <a:rPr lang="en-US" dirty="0" smtClean="0"/>
              <a:t> </a:t>
            </a:r>
            <a:r>
              <a:rPr lang="en-US" dirty="0"/>
              <a:t>'13</a:t>
            </a:r>
          </a:p>
          <a:p>
            <a:pPr marL="0" indent="0">
              <a:buNone/>
            </a:pPr>
            <a:r>
              <a:rPr lang="en-US" dirty="0"/>
              <a:t>David Trejo '14</a:t>
            </a:r>
          </a:p>
          <a:p>
            <a:pPr marL="0" indent="0">
              <a:buNone/>
            </a:pPr>
            <a:r>
              <a:rPr lang="en-US" dirty="0"/>
              <a:t>Nicole von </a:t>
            </a:r>
            <a:r>
              <a:rPr lang="en-US" dirty="0" err="1"/>
              <a:t>Germeten</a:t>
            </a:r>
            <a:r>
              <a:rPr lang="en-US" dirty="0"/>
              <a:t> '14</a:t>
            </a:r>
          </a:p>
          <a:p>
            <a:pPr marL="0" indent="0">
              <a:buNone/>
            </a:pPr>
            <a:r>
              <a:rPr lang="en-US" dirty="0"/>
              <a:t>Gary </a:t>
            </a:r>
            <a:r>
              <a:rPr lang="en-US" dirty="0" err="1"/>
              <a:t>Delander</a:t>
            </a:r>
            <a:r>
              <a:rPr lang="en-US" dirty="0"/>
              <a:t> '15</a:t>
            </a:r>
          </a:p>
          <a:p>
            <a:pPr marL="0" indent="0">
              <a:buNone/>
            </a:pPr>
            <a:r>
              <a:rPr lang="en-US" dirty="0"/>
              <a:t>Russ </a:t>
            </a:r>
            <a:r>
              <a:rPr lang="en-US" dirty="0" err="1"/>
              <a:t>Karow</a:t>
            </a:r>
            <a:r>
              <a:rPr lang="en-US" dirty="0"/>
              <a:t> '15	</a:t>
            </a:r>
          </a:p>
          <a:p>
            <a:pPr marL="0" indent="0">
              <a:buNone/>
            </a:pPr>
            <a:endParaRPr lang="en-US" u="sng" dirty="0"/>
          </a:p>
        </p:txBody>
      </p:sp>
      <p:sp>
        <p:nvSpPr>
          <p:cNvPr id="4" name="Title 3"/>
          <p:cNvSpPr>
            <a:spLocks noGrp="1"/>
          </p:cNvSpPr>
          <p:nvPr>
            <p:ph type="title"/>
          </p:nvPr>
        </p:nvSpPr>
        <p:spPr/>
        <p:txBody>
          <a:bodyPr/>
          <a:lstStyle/>
          <a:p>
            <a:pPr algn="ctr"/>
            <a:r>
              <a:rPr lang="en-US" dirty="0" smtClean="0"/>
              <a:t>Committee Membership</a:t>
            </a:r>
            <a:endParaRPr lang="en-US" dirty="0"/>
          </a:p>
        </p:txBody>
      </p:sp>
    </p:spTree>
    <p:extLst>
      <p:ext uri="{BB962C8B-B14F-4D97-AF65-F5344CB8AC3E}">
        <p14:creationId xmlns:p14="http://schemas.microsoft.com/office/powerpoint/2010/main" val="342224639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9614"/>
          </a:xfrm>
        </p:spPr>
        <p:txBody>
          <a:bodyPr/>
          <a:lstStyle/>
          <a:p>
            <a:pPr algn="ctr"/>
            <a:r>
              <a:rPr lang="en-US" dirty="0" smtClean="0"/>
              <a:t>Proposed Revised Criteria for Promotion of Instructors and Faculty Research Assistants</a:t>
            </a:r>
            <a:endParaRPr lang="en-US" dirty="0"/>
          </a:p>
        </p:txBody>
      </p:sp>
      <p:sp>
        <p:nvSpPr>
          <p:cNvPr id="3" name="Content Placeholder 2"/>
          <p:cNvSpPr>
            <a:spLocks noGrp="1"/>
          </p:cNvSpPr>
          <p:nvPr>
            <p:ph idx="1"/>
          </p:nvPr>
        </p:nvSpPr>
        <p:spPr>
          <a:xfrm>
            <a:off x="466538" y="1886387"/>
            <a:ext cx="8229600" cy="3838147"/>
          </a:xfrm>
        </p:spPr>
        <p:txBody>
          <a:bodyPr>
            <a:normAutofit/>
          </a:bodyPr>
          <a:lstStyle/>
          <a:p>
            <a:r>
              <a:rPr lang="en-US" dirty="0" smtClean="0">
                <a:solidFill>
                  <a:schemeClr val="tx1"/>
                </a:solidFill>
              </a:rPr>
              <a:t>Key features of revision:</a:t>
            </a:r>
          </a:p>
          <a:p>
            <a:pPr marL="457200" indent="-457200">
              <a:buAutoNum type="arabicPeriod"/>
            </a:pPr>
            <a:r>
              <a:rPr lang="en-US" dirty="0" smtClean="0">
                <a:solidFill>
                  <a:schemeClr val="tx1"/>
                </a:solidFill>
              </a:rPr>
              <a:t>Criteria for promotion to Senior II level</a:t>
            </a:r>
          </a:p>
          <a:p>
            <a:pPr marL="457200" indent="-457200">
              <a:buAutoNum type="arabicPeriod"/>
            </a:pPr>
            <a:r>
              <a:rPr lang="en-US" dirty="0" smtClean="0">
                <a:solidFill>
                  <a:schemeClr val="tx1"/>
                </a:solidFill>
              </a:rPr>
              <a:t>Extend eligibility for promotion to part-time instructors/FRAs</a:t>
            </a:r>
          </a:p>
          <a:p>
            <a:pPr marL="457200" indent="-457200">
              <a:buAutoNum type="arabicPeriod"/>
            </a:pPr>
            <a:r>
              <a:rPr lang="en-US" dirty="0" smtClean="0">
                <a:solidFill>
                  <a:schemeClr val="tx1"/>
                </a:solidFill>
              </a:rPr>
              <a:t>Set the minimum length of time at Senior level before being eligible for promotion to Senior II</a:t>
            </a:r>
          </a:p>
          <a:p>
            <a:pPr marL="457200" indent="-457200">
              <a:buAutoNum type="arabicPeriod"/>
            </a:pPr>
            <a:r>
              <a:rPr lang="en-US" dirty="0" smtClean="0">
                <a:solidFill>
                  <a:schemeClr val="tx1"/>
                </a:solidFill>
              </a:rPr>
              <a:t>Include reference to eligibility for extended fixed-term contracts</a:t>
            </a:r>
            <a:endParaRPr lang="en-US" dirty="0">
              <a:solidFill>
                <a:schemeClr val="tx1"/>
              </a:solidFill>
            </a:endParaRPr>
          </a:p>
        </p:txBody>
      </p:sp>
    </p:spTree>
    <p:extLst>
      <p:ext uri="{BB962C8B-B14F-4D97-AF65-F5344CB8AC3E}">
        <p14:creationId xmlns:p14="http://schemas.microsoft.com/office/powerpoint/2010/main" val="293887635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Proposed Revised Criteria for Promotion of Instructors</a:t>
            </a:r>
            <a:endParaRPr lang="en-US" dirty="0"/>
          </a:p>
        </p:txBody>
      </p:sp>
      <p:sp>
        <p:nvSpPr>
          <p:cNvPr id="3" name="Content Placeholder 2"/>
          <p:cNvSpPr>
            <a:spLocks noGrp="1"/>
          </p:cNvSpPr>
          <p:nvPr>
            <p:ph idx="1"/>
          </p:nvPr>
        </p:nvSpPr>
        <p:spPr>
          <a:xfrm>
            <a:off x="457200" y="1188525"/>
            <a:ext cx="8229600" cy="4732118"/>
          </a:xfrm>
        </p:spPr>
        <p:txBody>
          <a:bodyPr>
            <a:normAutofit fontScale="92500" lnSpcReduction="10000"/>
          </a:bodyPr>
          <a:lstStyle/>
          <a:p>
            <a:r>
              <a:rPr lang="en-US" dirty="0"/>
              <a:t>Promotion from the rank of Instructor to Senior Instructor may be considered after four years of full-time service, calculated from the hire date to December 31 of the calendar year prior to the promotion decision (promotion decisions are made in June of the following year). </a:t>
            </a:r>
            <a:r>
              <a:rPr lang="en-US" dirty="0">
                <a:solidFill>
                  <a:srgbClr val="3366FF"/>
                </a:solidFill>
              </a:rPr>
              <a:t>For </a:t>
            </a:r>
            <a:r>
              <a:rPr lang="en-US" dirty="0">
                <a:solidFill>
                  <a:srgbClr val="FF0000"/>
                </a:solidFill>
              </a:rPr>
              <a:t>part-time instructors at 0.50 FTE or greater</a:t>
            </a:r>
            <a:r>
              <a:rPr lang="en-US" dirty="0">
                <a:solidFill>
                  <a:srgbClr val="3366FF"/>
                </a:solidFill>
              </a:rPr>
              <a:t>, promotion to Senior Instructor may be considered after accumulating the equivalent of four years of full-time service in relation to the type of appointment (9 or 12-month). </a:t>
            </a:r>
            <a:r>
              <a:rPr lang="en-US" dirty="0"/>
              <a:t>For fixed-term instructors with extended prior service, promotion to the rank of Senior Instructor cannot be made effective before the end of the third year of full-time service </a:t>
            </a:r>
            <a:r>
              <a:rPr lang="en-US" dirty="0">
                <a:solidFill>
                  <a:srgbClr val="3366FF"/>
                </a:solidFill>
              </a:rPr>
              <a:t>or the accumulation of its equivalent for part-time instructors at 0.50 FTE or greater</a:t>
            </a:r>
            <a:r>
              <a:rPr lang="en-US" dirty="0" smtClean="0">
                <a:solidFill>
                  <a:srgbClr val="3366FF"/>
                </a:solidFill>
              </a:rPr>
              <a:t>.</a:t>
            </a:r>
          </a:p>
          <a:p>
            <a:endParaRPr lang="en-US" sz="2000" dirty="0">
              <a:solidFill>
                <a:srgbClr val="3366FF"/>
              </a:solidFill>
            </a:endParaRPr>
          </a:p>
          <a:p>
            <a:r>
              <a:rPr lang="en-US" sz="2000" dirty="0" smtClean="0">
                <a:solidFill>
                  <a:schemeClr val="tx1"/>
                </a:solidFill>
              </a:rPr>
              <a:t>							</a:t>
            </a:r>
            <a:r>
              <a:rPr lang="en-US" sz="1800" dirty="0" smtClean="0">
                <a:solidFill>
                  <a:schemeClr val="tx1"/>
                </a:solidFill>
              </a:rPr>
              <a:t>(continued) </a:t>
            </a:r>
            <a:endParaRPr lang="en-US" sz="1800" dirty="0">
              <a:solidFill>
                <a:schemeClr val="tx1"/>
              </a:solidFill>
            </a:endParaRPr>
          </a:p>
        </p:txBody>
      </p:sp>
    </p:spTree>
    <p:extLst>
      <p:ext uri="{BB962C8B-B14F-4D97-AF65-F5344CB8AC3E}">
        <p14:creationId xmlns:p14="http://schemas.microsoft.com/office/powerpoint/2010/main" val="319204798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Proposed Revised Criteria for Promotion of Instructors</a:t>
            </a:r>
            <a:endParaRPr lang="en-US" dirty="0"/>
          </a:p>
        </p:txBody>
      </p:sp>
      <p:sp>
        <p:nvSpPr>
          <p:cNvPr id="3" name="Content Placeholder 2"/>
          <p:cNvSpPr>
            <a:spLocks noGrp="1"/>
          </p:cNvSpPr>
          <p:nvPr>
            <p:ph idx="1"/>
          </p:nvPr>
        </p:nvSpPr>
        <p:spPr>
          <a:xfrm>
            <a:off x="457200" y="1143001"/>
            <a:ext cx="8229600" cy="4955074"/>
          </a:xfrm>
        </p:spPr>
        <p:txBody>
          <a:bodyPr>
            <a:normAutofit fontScale="62500" lnSpcReduction="20000"/>
          </a:bodyPr>
          <a:lstStyle/>
          <a:p>
            <a:r>
              <a:rPr lang="en-US" sz="2600" dirty="0"/>
              <a:t>To be promoted, a candidate must:</a:t>
            </a:r>
          </a:p>
          <a:p>
            <a:pPr marL="342900" lvl="0" indent="-342900">
              <a:buFont typeface="Arial"/>
              <a:buChar char="•"/>
            </a:pPr>
            <a:r>
              <a:rPr lang="en-US" sz="2600" dirty="0"/>
              <a:t>have a graduate degree appropriate to the assigned duties, or comparable educational or professional experience;</a:t>
            </a:r>
          </a:p>
          <a:p>
            <a:pPr marL="342900" lvl="0" indent="-342900">
              <a:buFont typeface="Arial"/>
              <a:buChar char="•"/>
            </a:pPr>
            <a:r>
              <a:rPr lang="en-US" sz="2600" dirty="0"/>
              <a:t>have special skills or experience needed in the unit;</a:t>
            </a:r>
          </a:p>
          <a:p>
            <a:pPr marL="342900" lvl="0" indent="-342900">
              <a:buFont typeface="Arial"/>
              <a:buChar char="•"/>
            </a:pPr>
            <a:r>
              <a:rPr lang="en-US" sz="2600" dirty="0"/>
              <a:t>have an exceptional record of achievement in the assigned duties.</a:t>
            </a:r>
          </a:p>
          <a:p>
            <a:r>
              <a:rPr lang="en-US" dirty="0"/>
              <a:t> </a:t>
            </a:r>
          </a:p>
          <a:p>
            <a:r>
              <a:rPr lang="en-US" sz="3400" dirty="0">
                <a:solidFill>
                  <a:srgbClr val="3366FF"/>
                </a:solidFill>
              </a:rPr>
              <a:t>Promotion to the rank of Senior II Instructor may be considered </a:t>
            </a:r>
            <a:r>
              <a:rPr lang="en-US" sz="3400" dirty="0">
                <a:solidFill>
                  <a:srgbClr val="FF0000"/>
                </a:solidFill>
              </a:rPr>
              <a:t>after four years of full-time service </a:t>
            </a:r>
            <a:r>
              <a:rPr lang="en-US" sz="3400" dirty="0">
                <a:solidFill>
                  <a:srgbClr val="3366FF"/>
                </a:solidFill>
              </a:rPr>
              <a:t>at the rank of Senior </a:t>
            </a:r>
            <a:r>
              <a:rPr lang="en-US" sz="3400" dirty="0" smtClean="0">
                <a:solidFill>
                  <a:srgbClr val="3366FF"/>
                </a:solidFill>
              </a:rPr>
              <a:t>Instructor </a:t>
            </a:r>
            <a:r>
              <a:rPr lang="en-US" sz="3400" dirty="0">
                <a:solidFill>
                  <a:srgbClr val="3366FF"/>
                </a:solidFill>
              </a:rPr>
              <a:t>or the accumulation of its equivalent for part-time Senior Instructors at 0.50 FTE or greater. To be promoted, a candidate must have</a:t>
            </a:r>
            <a:r>
              <a:rPr lang="en-US" sz="3400" dirty="0">
                <a:solidFill>
                  <a:srgbClr val="FF0000"/>
                </a:solidFill>
              </a:rPr>
              <a:t> a sustained record of exceptional achievement and evidence of professional growth and innovation in assigned duties</a:t>
            </a:r>
            <a:r>
              <a:rPr lang="en-US" sz="3400" dirty="0">
                <a:solidFill>
                  <a:srgbClr val="3366FF"/>
                </a:solidFill>
              </a:rPr>
              <a:t>. Senior Instructors and Senior II Instructors are </a:t>
            </a:r>
            <a:r>
              <a:rPr lang="en-US" sz="3400" dirty="0">
                <a:solidFill>
                  <a:srgbClr val="FF0000"/>
                </a:solidFill>
              </a:rPr>
              <a:t>eligible for extended fixed-term contracts</a:t>
            </a:r>
            <a:r>
              <a:rPr lang="en-US" sz="3400" dirty="0">
                <a:solidFill>
                  <a:srgbClr val="3366FF"/>
                </a:solidFill>
              </a:rPr>
              <a:t> </a:t>
            </a:r>
            <a:r>
              <a:rPr lang="en-US" sz="2900" dirty="0">
                <a:solidFill>
                  <a:srgbClr val="3366FF"/>
                </a:solidFill>
              </a:rPr>
              <a:t>(see </a:t>
            </a:r>
            <a:r>
              <a:rPr lang="en-US" sz="1700" dirty="0">
                <a:solidFill>
                  <a:srgbClr val="3366FF"/>
                </a:solidFill>
              </a:rPr>
              <a:t>http://oregonstate.edu/admin/hr/sites/default/files/documents/general/fixed_term_contract.pdf</a:t>
            </a:r>
            <a:r>
              <a:rPr lang="en-US" dirty="0">
                <a:solidFill>
                  <a:srgbClr val="3366FF"/>
                </a:solidFill>
              </a:rPr>
              <a:t>)</a:t>
            </a:r>
            <a:r>
              <a:rPr lang="en-US" dirty="0" smtClean="0">
                <a:solidFill>
                  <a:srgbClr val="3366FF"/>
                </a:solidFill>
              </a:rPr>
              <a:t>.</a:t>
            </a:r>
          </a:p>
          <a:p>
            <a:endParaRPr lang="en-US" dirty="0">
              <a:solidFill>
                <a:srgbClr val="3366FF"/>
              </a:solidFill>
            </a:endParaRPr>
          </a:p>
          <a:p>
            <a:r>
              <a:rPr lang="en-US" sz="2600" dirty="0" smtClean="0"/>
              <a:t>The </a:t>
            </a:r>
            <a:r>
              <a:rPr lang="en-US" sz="2600" dirty="0"/>
              <a:t>criteria for Teaching, Advising, and Other Assignments in this document can provide guidelines for documenting and evaluating the level of achievement. Promotions cannot be made from non-professorial to professorial ranks. </a:t>
            </a:r>
          </a:p>
        </p:txBody>
      </p:sp>
    </p:spTree>
    <p:extLst>
      <p:ext uri="{BB962C8B-B14F-4D97-AF65-F5344CB8AC3E}">
        <p14:creationId xmlns:p14="http://schemas.microsoft.com/office/powerpoint/2010/main" val="48071039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1520"/>
          </a:xfrm>
        </p:spPr>
        <p:txBody>
          <a:bodyPr/>
          <a:lstStyle/>
          <a:p>
            <a:pPr algn="ctr"/>
            <a:r>
              <a:rPr lang="en-US" dirty="0" smtClean="0"/>
              <a:t>Proposed Revised Criteria for Promotion of Faculty Research Assistants</a:t>
            </a:r>
            <a:endParaRPr lang="en-US" dirty="0"/>
          </a:p>
        </p:txBody>
      </p:sp>
      <p:sp>
        <p:nvSpPr>
          <p:cNvPr id="3" name="Content Placeholder 2"/>
          <p:cNvSpPr>
            <a:spLocks noGrp="1"/>
          </p:cNvSpPr>
          <p:nvPr>
            <p:ph idx="1"/>
          </p:nvPr>
        </p:nvSpPr>
        <p:spPr>
          <a:xfrm>
            <a:off x="457200" y="1371599"/>
            <a:ext cx="8229600" cy="4726475"/>
          </a:xfrm>
        </p:spPr>
        <p:txBody>
          <a:bodyPr>
            <a:normAutofit fontScale="85000" lnSpcReduction="20000"/>
          </a:bodyPr>
          <a:lstStyle/>
          <a:p>
            <a:r>
              <a:rPr lang="en-US" dirty="0"/>
              <a:t>Faculty with non-professorial rank are hired in positions to meet units' specific needs. Criteria for promotion will therefore be specific to the candidate's position description.</a:t>
            </a:r>
          </a:p>
          <a:p>
            <a:r>
              <a:rPr lang="en-US" dirty="0"/>
              <a:t> </a:t>
            </a:r>
          </a:p>
          <a:p>
            <a:r>
              <a:rPr lang="en-US" dirty="0"/>
              <a:t>Promotion from Faculty Research Assistant to Senior Faculty Research Assistant may be considered after four years of full-time service, calculated from the hire date to December 31 of the calendar year prior to the promotion decision (promotion decisions are made in June of the following year). </a:t>
            </a:r>
            <a:r>
              <a:rPr lang="en-US" dirty="0">
                <a:solidFill>
                  <a:srgbClr val="3366FF"/>
                </a:solidFill>
              </a:rPr>
              <a:t>For </a:t>
            </a:r>
            <a:r>
              <a:rPr lang="en-US" dirty="0">
                <a:solidFill>
                  <a:srgbClr val="FF0000"/>
                </a:solidFill>
              </a:rPr>
              <a:t>part-time Faculty Research Assistants at 0.50 FTE or greater</a:t>
            </a:r>
            <a:r>
              <a:rPr lang="en-US" dirty="0">
                <a:solidFill>
                  <a:srgbClr val="3366FF"/>
                </a:solidFill>
              </a:rPr>
              <a:t>, promotion to Senior Faculty Research Assistant may be considered after accumulating the equivalent of four years of full-time service in relation to the type of appointment (9 or 12-month). </a:t>
            </a:r>
            <a:r>
              <a:rPr lang="en-US" dirty="0"/>
              <a:t>For Faculty Research Assistants with extended prior service, promotion to the rank of Senior Faculty Research Assistant cannot be made effective before the end of the third year of full-time service </a:t>
            </a:r>
            <a:r>
              <a:rPr lang="en-US" dirty="0">
                <a:solidFill>
                  <a:srgbClr val="3366FF"/>
                </a:solidFill>
              </a:rPr>
              <a:t>or the accumulation of its equivalent for part-time Faculty Research Assistants at 0.50 FTE or greater. </a:t>
            </a:r>
          </a:p>
        </p:txBody>
      </p:sp>
    </p:spTree>
    <p:extLst>
      <p:ext uri="{BB962C8B-B14F-4D97-AF65-F5344CB8AC3E}">
        <p14:creationId xmlns:p14="http://schemas.microsoft.com/office/powerpoint/2010/main" val="195534364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1520"/>
          </a:xfrm>
        </p:spPr>
        <p:txBody>
          <a:bodyPr/>
          <a:lstStyle/>
          <a:p>
            <a:pPr algn="ctr"/>
            <a:r>
              <a:rPr lang="en-US" dirty="0" smtClean="0"/>
              <a:t>Proposed Revised Criteria for Promotion of Faculty Research Assistants</a:t>
            </a:r>
            <a:endParaRPr lang="en-US" dirty="0"/>
          </a:p>
        </p:txBody>
      </p:sp>
      <p:sp>
        <p:nvSpPr>
          <p:cNvPr id="3" name="Content Placeholder 2"/>
          <p:cNvSpPr>
            <a:spLocks noGrp="1"/>
          </p:cNvSpPr>
          <p:nvPr>
            <p:ph idx="1"/>
          </p:nvPr>
        </p:nvSpPr>
        <p:spPr>
          <a:xfrm>
            <a:off x="457200" y="1371599"/>
            <a:ext cx="8229600" cy="4726475"/>
          </a:xfrm>
        </p:spPr>
        <p:txBody>
          <a:bodyPr>
            <a:normAutofit fontScale="55000" lnSpcReduction="20000"/>
          </a:bodyPr>
          <a:lstStyle/>
          <a:p>
            <a:r>
              <a:rPr lang="en-US" sz="2500" dirty="0"/>
              <a:t>To be promoted, a candidate must:</a:t>
            </a:r>
          </a:p>
          <a:p>
            <a:pPr marL="342900" lvl="0" indent="-342900">
              <a:buFont typeface="Arial"/>
              <a:buChar char="•"/>
            </a:pPr>
            <a:r>
              <a:rPr lang="en-US" sz="2500" dirty="0"/>
              <a:t>have a graduate degree appropriate to the field in which the research activities are performed, or comparable educational or professional experience;</a:t>
            </a:r>
          </a:p>
          <a:p>
            <a:pPr marL="342900" lvl="0" indent="-342900">
              <a:buFont typeface="Arial"/>
              <a:buChar char="•"/>
            </a:pPr>
            <a:r>
              <a:rPr lang="en-US" sz="2500" dirty="0"/>
              <a:t>demonstrate a high level of competence, achievement, and potential in research, or serve effectively in a position requiring high individual responsibility or special professional expertise;</a:t>
            </a:r>
          </a:p>
          <a:p>
            <a:pPr marL="342900" lvl="0" indent="-342900">
              <a:buFont typeface="Arial"/>
              <a:buChar char="•"/>
            </a:pPr>
            <a:r>
              <a:rPr lang="en-US" sz="2500" dirty="0"/>
              <a:t>demonstrate a high degree of initiative in research and leadership among research colleagues in the department, as documented in authorship, management responsibilities, and creative approaches to research.</a:t>
            </a:r>
          </a:p>
          <a:p>
            <a:r>
              <a:rPr lang="en-US" dirty="0"/>
              <a:t> </a:t>
            </a:r>
          </a:p>
          <a:p>
            <a:r>
              <a:rPr lang="en-US" sz="3800" dirty="0">
                <a:solidFill>
                  <a:srgbClr val="3366FF"/>
                </a:solidFill>
              </a:rPr>
              <a:t>Promotion to the rank of Senior II Faculty Research Assistant may be considered </a:t>
            </a:r>
            <a:r>
              <a:rPr lang="en-US" sz="3800" dirty="0">
                <a:solidFill>
                  <a:srgbClr val="FF0000"/>
                </a:solidFill>
              </a:rPr>
              <a:t>after four years of full-time service </a:t>
            </a:r>
            <a:r>
              <a:rPr lang="en-US" sz="3800" dirty="0">
                <a:solidFill>
                  <a:srgbClr val="3366FF"/>
                </a:solidFill>
              </a:rPr>
              <a:t>at the rank of Senior Faculty Research Assistant or the accumulation of its equivalent for part-time Senior Faculty Research Assistants at 0.50 FTE or greater. To be promoted, a candidate must have </a:t>
            </a:r>
            <a:r>
              <a:rPr lang="en-US" sz="3800" dirty="0">
                <a:solidFill>
                  <a:srgbClr val="FF0000"/>
                </a:solidFill>
              </a:rPr>
              <a:t>a sustained record of exceptional achievement and evidence of professional growth and innovation in assigned duties</a:t>
            </a:r>
            <a:r>
              <a:rPr lang="en-US" sz="3800" dirty="0" smtClean="0">
                <a:solidFill>
                  <a:srgbClr val="3366FF"/>
                </a:solidFill>
              </a:rPr>
              <a:t>. </a:t>
            </a:r>
            <a:r>
              <a:rPr lang="en-US" sz="3800" dirty="0">
                <a:solidFill>
                  <a:srgbClr val="3366FF"/>
                </a:solidFill>
              </a:rPr>
              <a:t>Senior Faculty Research Assistants and Senior II Faculty Research Assistants are </a:t>
            </a:r>
            <a:r>
              <a:rPr lang="en-US" sz="3800" dirty="0">
                <a:solidFill>
                  <a:srgbClr val="FF0000"/>
                </a:solidFill>
              </a:rPr>
              <a:t>eligible for extended fixed-term contracts </a:t>
            </a:r>
            <a:r>
              <a:rPr lang="en-US" sz="2900" dirty="0">
                <a:solidFill>
                  <a:srgbClr val="3366FF"/>
                </a:solidFill>
              </a:rPr>
              <a:t>(see </a:t>
            </a:r>
            <a:r>
              <a:rPr lang="en-US" sz="1700" dirty="0">
                <a:solidFill>
                  <a:srgbClr val="3366FF"/>
                </a:solidFill>
              </a:rPr>
              <a:t>http://</a:t>
            </a:r>
            <a:r>
              <a:rPr lang="en-US" sz="1700" dirty="0" err="1">
                <a:solidFill>
                  <a:srgbClr val="3366FF"/>
                </a:solidFill>
              </a:rPr>
              <a:t>oregonstate.edu</a:t>
            </a:r>
            <a:r>
              <a:rPr lang="en-US" sz="1700" dirty="0">
                <a:solidFill>
                  <a:srgbClr val="3366FF"/>
                </a:solidFill>
              </a:rPr>
              <a:t>/admin/</a:t>
            </a:r>
            <a:r>
              <a:rPr lang="en-US" sz="1700" dirty="0" err="1">
                <a:solidFill>
                  <a:srgbClr val="3366FF"/>
                </a:solidFill>
              </a:rPr>
              <a:t>hr</a:t>
            </a:r>
            <a:r>
              <a:rPr lang="en-US" sz="1700" dirty="0">
                <a:solidFill>
                  <a:srgbClr val="3366FF"/>
                </a:solidFill>
              </a:rPr>
              <a:t>/sites/default/files/documents/general/</a:t>
            </a:r>
            <a:r>
              <a:rPr lang="en-US" sz="1700" dirty="0" err="1">
                <a:solidFill>
                  <a:srgbClr val="3366FF"/>
                </a:solidFill>
              </a:rPr>
              <a:t>fixed_term_contract.pdf</a:t>
            </a:r>
            <a:r>
              <a:rPr lang="en-US" dirty="0">
                <a:solidFill>
                  <a:srgbClr val="3366FF"/>
                </a:solidFill>
              </a:rPr>
              <a:t>).</a:t>
            </a:r>
          </a:p>
        </p:txBody>
      </p:sp>
    </p:spTree>
    <p:extLst>
      <p:ext uri="{BB962C8B-B14F-4D97-AF65-F5344CB8AC3E}">
        <p14:creationId xmlns:p14="http://schemas.microsoft.com/office/powerpoint/2010/main" val="105508111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3-10 at 4.26.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396" y="336064"/>
            <a:ext cx="7079517" cy="6111738"/>
          </a:xfrm>
          <a:prstGeom prst="rect">
            <a:avLst/>
          </a:prstGeom>
        </p:spPr>
      </p:pic>
    </p:spTree>
    <p:extLst>
      <p:ext uri="{BB962C8B-B14F-4D97-AF65-F5344CB8AC3E}">
        <p14:creationId xmlns:p14="http://schemas.microsoft.com/office/powerpoint/2010/main" val="2200590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3-10 at 4.27.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762" y="374688"/>
            <a:ext cx="6833306" cy="6175664"/>
          </a:xfrm>
          <a:prstGeom prst="rect">
            <a:avLst/>
          </a:prstGeom>
        </p:spPr>
      </p:pic>
    </p:spTree>
    <p:extLst>
      <p:ext uri="{BB962C8B-B14F-4D97-AF65-F5344CB8AC3E}">
        <p14:creationId xmlns:p14="http://schemas.microsoft.com/office/powerpoint/2010/main" val="529402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PHHS_Template_1">
  <a:themeElements>
    <a:clrScheme name="OSU Color Palette">
      <a:dk1>
        <a:srgbClr val="D85A1A"/>
      </a:dk1>
      <a:lt1>
        <a:srgbClr val="615042"/>
      </a:lt1>
      <a:dk2>
        <a:srgbClr val="9D601E"/>
      </a:dk2>
      <a:lt2>
        <a:srgbClr val="ABADA4"/>
      </a:lt2>
      <a:accent1>
        <a:srgbClr val="C6C0B7"/>
      </a:accent1>
      <a:accent2>
        <a:srgbClr val="6B859E"/>
      </a:accent2>
      <a:accent3>
        <a:srgbClr val="A7C4C9"/>
      </a:accent3>
      <a:accent4>
        <a:srgbClr val="F3D08E"/>
      </a:accent4>
      <a:accent5>
        <a:srgbClr val="B3BA35"/>
      </a:accent5>
      <a:accent6>
        <a:srgbClr val="561F4B"/>
      </a:accent6>
      <a:hlink>
        <a:srgbClr val="000000"/>
      </a:hlink>
      <a:folHlink>
        <a:srgbClr val="000000"/>
      </a:folHlink>
    </a:clrScheme>
    <a:fontScheme name="Blank Presentation">
      <a:majorFont>
        <a:latin typeface="Tahoma"/>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PHHS_Template_1</Template>
  <TotalTime>1657</TotalTime>
  <Words>1111</Words>
  <Application>Microsoft Office PowerPoint</Application>
  <PresentationFormat>On-screen Show (4:3)</PresentationFormat>
  <Paragraphs>92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PHHS_Template_1</vt:lpstr>
      <vt:lpstr>Senior II Promotion Level Professor of Practice</vt:lpstr>
      <vt:lpstr>Committee Membership</vt:lpstr>
      <vt:lpstr>Proposed Revised Criteria for Promotion of Instructors and Faculty Research Assistants</vt:lpstr>
      <vt:lpstr>Proposed Revised Criteria for Promotion of Instructors</vt:lpstr>
      <vt:lpstr>Proposed Revised Criteria for Promotion of Instructors</vt:lpstr>
      <vt:lpstr>Proposed Revised Criteria for Promotion of Faculty Research Assistants</vt:lpstr>
      <vt:lpstr>Proposed Revised Criteria for Promotion of Faculty Research Assistants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of Public Health and Human Sciences</dc:title>
  <dc:creator>stroppek</dc:creator>
  <cp:lastModifiedBy>Chair, Physics - COS</cp:lastModifiedBy>
  <cp:revision>70</cp:revision>
  <dcterms:created xsi:type="dcterms:W3CDTF">2011-10-15T00:33:50Z</dcterms:created>
  <dcterms:modified xsi:type="dcterms:W3CDTF">2013-03-13T22:16:46Z</dcterms:modified>
</cp:coreProperties>
</file>