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6" r:id="rId2"/>
    <p:sldId id="317" r:id="rId3"/>
    <p:sldId id="320" r:id="rId4"/>
    <p:sldId id="316" r:id="rId5"/>
    <p:sldId id="315" r:id="rId6"/>
    <p:sldId id="272" r:id="rId7"/>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7949" autoAdjust="0"/>
  </p:normalViewPr>
  <p:slideViewPr>
    <p:cSldViewPr snapToGrid="0">
      <p:cViewPr varScale="1">
        <p:scale>
          <a:sx n="74" d="100"/>
          <a:sy n="74" d="100"/>
        </p:scale>
        <p:origin x="216"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18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1665E-8E8E-CD46-BDAB-7B39B3612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9AA0-DC88-6D40-8682-160ECDE1C5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E12BC-EC0E-6446-A774-DE9589606F67}" type="datetimeFigureOut">
              <a:rPr lang="en-US" smtClean="0"/>
              <a:t>3/24/2021</a:t>
            </a:fld>
            <a:endParaRPr lang="en-US"/>
          </a:p>
        </p:txBody>
      </p:sp>
      <p:sp>
        <p:nvSpPr>
          <p:cNvPr id="4" name="Footer Placeholder 3">
            <a:extLst>
              <a:ext uri="{FF2B5EF4-FFF2-40B4-BE49-F238E27FC236}">
                <a16:creationId xmlns:a16="http://schemas.microsoft.com/office/drawing/2014/main" id="{E299A54F-F223-C047-8C29-75C2D0917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C03E6-2154-F44D-8AD5-7CE26A0BFC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B4A11-0E5F-3B47-AF47-0540598486C5}" type="slidenum">
              <a:rPr lang="en-US" smtClean="0"/>
              <a:t>‹#›</a:t>
            </a:fld>
            <a:endParaRPr lang="en-US"/>
          </a:p>
        </p:txBody>
      </p:sp>
    </p:spTree>
    <p:extLst>
      <p:ext uri="{BB962C8B-B14F-4D97-AF65-F5344CB8AC3E}">
        <p14:creationId xmlns:p14="http://schemas.microsoft.com/office/powerpoint/2010/main" val="22809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2</a:t>
            </a:fld>
            <a:endParaRPr lang="en-US"/>
          </a:p>
        </p:txBody>
      </p:sp>
    </p:spTree>
    <p:extLst>
      <p:ext uri="{BB962C8B-B14F-4D97-AF65-F5344CB8AC3E}">
        <p14:creationId xmlns:p14="http://schemas.microsoft.com/office/powerpoint/2010/main" val="357237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5</a:t>
            </a:fld>
            <a:endParaRPr lang="en-US"/>
          </a:p>
        </p:txBody>
      </p:sp>
    </p:spTree>
    <p:extLst>
      <p:ext uri="{BB962C8B-B14F-4D97-AF65-F5344CB8AC3E}">
        <p14:creationId xmlns:p14="http://schemas.microsoft.com/office/powerpoint/2010/main" val="290343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6</a:t>
            </a:fld>
            <a:endParaRPr lang="en-US"/>
          </a:p>
        </p:txBody>
      </p:sp>
    </p:spTree>
    <p:extLst>
      <p:ext uri="{BB962C8B-B14F-4D97-AF65-F5344CB8AC3E}">
        <p14:creationId xmlns:p14="http://schemas.microsoft.com/office/powerpoint/2010/main" val="3540067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Oregon State University"/>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xmlns=""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dirty="0"/>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722" b="5"/>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914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xmlns=""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9">
            <a:extLst>
              <a:ext uri="{C183D7F6-B498-43B3-948B-1728B52AA6E4}">
                <adec:decorative xmlns:adec="http://schemas.microsoft.com/office/drawing/2017/decorative" xmlns=""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xmlns=""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3/24/2021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56" r:id="rId9"/>
    <p:sldLayoutId id="2147483681"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gefCLGZhdm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avid.Bernell@oregonstate.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hyperlink" Target="mailto:Faculty.senate@oregonstate.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mailto:FS.President@oregonstate.edu" TargetMode="External"/><Relationship Id="rId4" Type="http://schemas.openxmlformats.org/officeDocument/2006/relationships/hyperlink" Target="mailto:Faculty.senate@oregonstat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122363"/>
            <a:ext cx="6757357" cy="2387600"/>
          </a:xfrm>
        </p:spPr>
        <p:txBody>
          <a:bodyPr/>
          <a:lstStyle/>
          <a:p>
            <a:r>
              <a:rPr lang="en-US" dirty="0"/>
              <a:t>Faculty Senate Special Session</a:t>
            </a:r>
          </a:p>
        </p:txBody>
      </p:sp>
      <p:sp>
        <p:nvSpPr>
          <p:cNvPr id="3" name="Subtitle 2"/>
          <p:cNvSpPr>
            <a:spLocks noGrp="1"/>
          </p:cNvSpPr>
          <p:nvPr>
            <p:ph type="subTitle" idx="1"/>
          </p:nvPr>
        </p:nvSpPr>
        <p:spPr/>
        <p:txBody>
          <a:bodyPr>
            <a:normAutofit/>
          </a:bodyPr>
          <a:lstStyle/>
          <a:p>
            <a:r>
              <a:rPr lang="en-US" i="1" dirty="0"/>
              <a:t>Selina Heppell, FS President</a:t>
            </a:r>
          </a:p>
          <a:p>
            <a:r>
              <a:rPr lang="en-US" dirty="0"/>
              <a:t>March 18, 2021</a:t>
            </a:r>
          </a:p>
        </p:txBody>
      </p:sp>
      <p:sp>
        <p:nvSpPr>
          <p:cNvPr id="4" name="TextBox 3">
            <a:extLst>
              <a:ext uri="{FF2B5EF4-FFF2-40B4-BE49-F238E27FC236}">
                <a16:creationId xmlns:a16="http://schemas.microsoft.com/office/drawing/2014/main" id="{438D9F53-AC1E-449D-8831-1D5ACE147E0B}"/>
              </a:ext>
            </a:extLst>
          </p:cNvPr>
          <p:cNvSpPr txBox="1"/>
          <p:nvPr/>
        </p:nvSpPr>
        <p:spPr>
          <a:xfrm>
            <a:off x="10040944" y="5900056"/>
            <a:ext cx="1988045" cy="369332"/>
          </a:xfrm>
          <a:prstGeom prst="rect">
            <a:avLst/>
          </a:prstGeom>
          <a:noFill/>
        </p:spPr>
        <p:txBody>
          <a:bodyPr wrap="none" rtlCol="0">
            <a:spAutoFit/>
          </a:bodyPr>
          <a:lstStyle/>
          <a:p>
            <a:r>
              <a:rPr lang="en-US" b="1" dirty="0">
                <a:latin typeface="Bookman Old Style" panose="02050604050505020204" pitchFamily="18" charset="0"/>
                <a:cs typeface="Aldhabi" panose="020B0604020202020204" pitchFamily="2" charset="-78"/>
              </a:rPr>
              <a:t>Faculty Senate</a:t>
            </a:r>
          </a:p>
        </p:txBody>
      </p:sp>
    </p:spTree>
    <p:extLst>
      <p:ext uri="{BB962C8B-B14F-4D97-AF65-F5344CB8AC3E}">
        <p14:creationId xmlns:p14="http://schemas.microsoft.com/office/powerpoint/2010/main" val="159406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35" name="Freeform: Shape 34">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37" name="Freeform: Shape 36">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2312C03-0CB6-4A70-940D-9FF8203DD7BA}"/>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3000" kern="1200" dirty="0">
                <a:solidFill>
                  <a:schemeClr val="tx1"/>
                </a:solidFill>
                <a:latin typeface="+mj-lt"/>
                <a:ea typeface="+mj-ea"/>
                <a:cs typeface="+mj-cs"/>
              </a:rPr>
              <a:t>Process and Respect</a:t>
            </a:r>
          </a:p>
        </p:txBody>
      </p:sp>
      <p:pic>
        <p:nvPicPr>
          <p:cNvPr id="5" name="Picture 4">
            <a:extLst>
              <a:ext uri="{FF2B5EF4-FFF2-40B4-BE49-F238E27FC236}">
                <a16:creationId xmlns:a16="http://schemas.microsoft.com/office/drawing/2014/main" id="{230D3F60-EDF3-45EC-9178-259C23A47E40}"/>
              </a:ext>
            </a:extLst>
          </p:cNvPr>
          <p:cNvPicPr>
            <a:picLocks noChangeAspect="1"/>
          </p:cNvPicPr>
          <p:nvPr/>
        </p:nvPicPr>
        <p:blipFill>
          <a:blip r:embed="rId3"/>
          <a:stretch>
            <a:fillRect/>
          </a:stretch>
        </p:blipFill>
        <p:spPr>
          <a:xfrm>
            <a:off x="419606" y="466660"/>
            <a:ext cx="1054630" cy="878858"/>
          </a:xfrm>
          <a:prstGeom prst="rect">
            <a:avLst/>
          </a:prstGeom>
        </p:spPr>
      </p:pic>
      <p:sp>
        <p:nvSpPr>
          <p:cNvPr id="8" name="TextBox 7">
            <a:extLst>
              <a:ext uri="{FF2B5EF4-FFF2-40B4-BE49-F238E27FC236}">
                <a16:creationId xmlns:a16="http://schemas.microsoft.com/office/drawing/2014/main" id="{76F3BEDC-F57D-4E2A-9735-447DA0A4512B}"/>
              </a:ext>
            </a:extLst>
          </p:cNvPr>
          <p:cNvSpPr txBox="1"/>
          <p:nvPr/>
        </p:nvSpPr>
        <p:spPr>
          <a:xfrm>
            <a:off x="4836768" y="723406"/>
            <a:ext cx="6716805" cy="5632311"/>
          </a:xfrm>
          <a:prstGeom prst="rect">
            <a:avLst/>
          </a:prstGeom>
          <a:noFill/>
        </p:spPr>
        <p:txBody>
          <a:bodyPr wrap="square" rtlCol="0">
            <a:spAutoFit/>
          </a:bodyPr>
          <a:lstStyle/>
          <a:p>
            <a:r>
              <a:rPr lang="en-US" dirty="0"/>
              <a:t>The Faculty Senate is a democratic body with a key role in shared governance at OSU. We respect the opinions of all in our community, and have provided many ways to hear and share your concerns with Faculty, Senate Leadership, administration, President Alexander, the Board of Trustees, and OSU.</a:t>
            </a:r>
          </a:p>
          <a:p>
            <a:endParaRPr lang="en-US" dirty="0"/>
          </a:p>
          <a:p>
            <a:r>
              <a:rPr lang="en-US" dirty="0"/>
              <a:t>For today’s session, we want to ensure that Senators have the opportunity to listen, speak, and debate. We welcome our guests, but please note the following:</a:t>
            </a:r>
          </a:p>
          <a:p>
            <a:endParaRPr lang="en-US" dirty="0"/>
          </a:p>
          <a:p>
            <a:r>
              <a:rPr lang="en-US" dirty="0"/>
              <a:t>Only Senators can raise a motion or amend a motion</a:t>
            </a:r>
          </a:p>
          <a:p>
            <a:r>
              <a:rPr lang="en-US" dirty="0"/>
              <a:t>Only Senators can vote</a:t>
            </a:r>
          </a:p>
          <a:p>
            <a:r>
              <a:rPr lang="en-US" dirty="0"/>
              <a:t>All comments and questions should be respectful and concise, as our time today is limited.</a:t>
            </a:r>
          </a:p>
          <a:p>
            <a:endParaRPr lang="en-US" dirty="0"/>
          </a:p>
          <a:p>
            <a:r>
              <a:rPr lang="en-US" dirty="0"/>
              <a:t>Please also remember that this is a difficult subject matter for many of our constituents and community members.</a:t>
            </a:r>
          </a:p>
          <a:p>
            <a:endParaRPr lang="en-US" dirty="0"/>
          </a:p>
          <a:p>
            <a:r>
              <a:rPr lang="en-US" dirty="0"/>
              <a:t>A live stream of this meeting is available on the Faculty Senate website. </a:t>
            </a:r>
            <a:r>
              <a:rPr lang="en-US" sz="1800" u="sng" dirty="0">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4"/>
              </a:rPr>
              <a:t>https://youtu.be/gefCLGZhdmQ</a:t>
            </a:r>
            <a:r>
              <a:rPr lang="en-US" sz="1800" dirty="0">
                <a:effectLst/>
                <a:latin typeface="Verdana" panose="020B0604030504040204" pitchFamily="34" charset="0"/>
                <a:ea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421361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31" name="Freeform: Shape 30">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33" name="Freeform: Shape 32">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2312C03-0CB6-4A70-940D-9FF8203DD7BA}"/>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3000" kern="1200" dirty="0">
                <a:solidFill>
                  <a:schemeClr val="tx1"/>
                </a:solidFill>
                <a:latin typeface="+mj-lt"/>
                <a:ea typeface="+mj-ea"/>
                <a:cs typeface="+mj-cs"/>
              </a:rPr>
              <a:t>Today’s agenda</a:t>
            </a:r>
          </a:p>
        </p:txBody>
      </p:sp>
      <p:pic>
        <p:nvPicPr>
          <p:cNvPr id="5" name="Picture 4">
            <a:extLst>
              <a:ext uri="{FF2B5EF4-FFF2-40B4-BE49-F238E27FC236}">
                <a16:creationId xmlns:a16="http://schemas.microsoft.com/office/drawing/2014/main" id="{230D3F60-EDF3-45EC-9178-259C23A47E40}"/>
              </a:ext>
            </a:extLst>
          </p:cNvPr>
          <p:cNvPicPr>
            <a:picLocks noChangeAspect="1"/>
          </p:cNvPicPr>
          <p:nvPr/>
        </p:nvPicPr>
        <p:blipFill>
          <a:blip r:embed="rId2"/>
          <a:stretch>
            <a:fillRect/>
          </a:stretch>
        </p:blipFill>
        <p:spPr>
          <a:xfrm>
            <a:off x="419606" y="466660"/>
            <a:ext cx="1054630" cy="878858"/>
          </a:xfrm>
          <a:prstGeom prst="rect">
            <a:avLst/>
          </a:prstGeom>
        </p:spPr>
      </p:pic>
      <p:sp>
        <p:nvSpPr>
          <p:cNvPr id="11" name="TextBox 10">
            <a:extLst>
              <a:ext uri="{FF2B5EF4-FFF2-40B4-BE49-F238E27FC236}">
                <a16:creationId xmlns:a16="http://schemas.microsoft.com/office/drawing/2014/main" id="{C18D045C-F118-4050-8ED1-D48CC61382D8}"/>
              </a:ext>
            </a:extLst>
          </p:cNvPr>
          <p:cNvSpPr txBox="1"/>
          <p:nvPr/>
        </p:nvSpPr>
        <p:spPr>
          <a:xfrm>
            <a:off x="4489352" y="1074509"/>
            <a:ext cx="7774837" cy="4708981"/>
          </a:xfrm>
          <a:prstGeom prst="rect">
            <a:avLst/>
          </a:prstGeom>
          <a:noFill/>
        </p:spPr>
        <p:txBody>
          <a:bodyPr wrap="square">
            <a:spAutoFit/>
          </a:bodyPr>
          <a:lstStyle/>
          <a:p>
            <a:pPr marL="0" marR="0">
              <a:spcBef>
                <a:spcPts val="0"/>
              </a:spcBef>
              <a:spcAft>
                <a:spcPts val="0"/>
              </a:spcAft>
            </a:pPr>
            <a:r>
              <a:rPr lang="en-US" sz="1500" dirty="0">
                <a:solidFill>
                  <a:srgbClr val="000000"/>
                </a:solidFill>
                <a:effectLst/>
                <a:latin typeface="Verdana" panose="020B0604030504040204" pitchFamily="34" charset="0"/>
                <a:ea typeface="Calibri" panose="020F0502020204030204" pitchFamily="34" charset="0"/>
              </a:rPr>
              <a:t>3:00 – </a:t>
            </a:r>
            <a:r>
              <a:rPr lang="en-US" sz="1500" b="1" dirty="0">
                <a:solidFill>
                  <a:srgbClr val="000000"/>
                </a:solidFill>
                <a:effectLst/>
                <a:latin typeface="Verdana" panose="020B0604030504040204" pitchFamily="34" charset="0"/>
                <a:ea typeface="Calibri" panose="020F0502020204030204" pitchFamily="34" charset="0"/>
              </a:rPr>
              <a:t>Opening Remarks and Agenda Review</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500" dirty="0">
                <a:solidFill>
                  <a:srgbClr val="000000"/>
                </a:solidFill>
                <a:effectLst/>
                <a:latin typeface="Verdana" panose="020B060403050404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500" dirty="0">
                <a:solidFill>
                  <a:srgbClr val="000000"/>
                </a:solidFill>
                <a:effectLst/>
                <a:latin typeface="Verdana" panose="020B0604030504040204" pitchFamily="34" charset="0"/>
                <a:ea typeface="Calibri" panose="020F0502020204030204" pitchFamily="34" charset="0"/>
              </a:rPr>
              <a:t>3:05–3:30 – </a:t>
            </a:r>
            <a:r>
              <a:rPr lang="en-US" sz="1500" b="1" dirty="0">
                <a:solidFill>
                  <a:srgbClr val="000000"/>
                </a:solidFill>
                <a:effectLst/>
                <a:latin typeface="Verdana" panose="020B0604030504040204" pitchFamily="34" charset="0"/>
                <a:ea typeface="Calibri" panose="020F0502020204030204" pitchFamily="34" charset="0"/>
              </a:rPr>
              <a:t>State of OSU Title IX Response and Survivor Support</a:t>
            </a:r>
            <a:r>
              <a:rPr lang="en-US" sz="1500" dirty="0">
                <a:solidFill>
                  <a:srgbClr val="000000"/>
                </a:solidFill>
                <a:effectLst/>
                <a:latin typeface="Verdana" panose="020B0604030504040204" pitchFamily="34" charset="0"/>
                <a:ea typeface="Calibri" panose="020F0502020204030204" pitchFamily="34" charset="0"/>
              </a:rPr>
              <a:t> </a:t>
            </a:r>
            <a:r>
              <a:rPr lang="en-US" sz="1500" dirty="0">
                <a:solidFill>
                  <a:srgbClr val="000000"/>
                </a:solidFill>
                <a:latin typeface="Verdana" panose="020B0604030504040204" pitchFamily="34" charset="0"/>
                <a:ea typeface="Calibri" panose="020F0502020204030204" pitchFamily="34" charset="0"/>
              </a:rPr>
              <a:t>	</a:t>
            </a:r>
            <a:r>
              <a:rPr lang="en-US" sz="1500" dirty="0">
                <a:solidFill>
                  <a:srgbClr val="000000"/>
                </a:solidFill>
                <a:effectLst/>
                <a:latin typeface="Verdana" panose="020B0604030504040204" pitchFamily="34" charset="0"/>
                <a:ea typeface="Calibri" panose="020F0502020204030204" pitchFamily="34" charset="0"/>
              </a:rPr>
              <a:t>Kim Kirkland, </a:t>
            </a:r>
            <a:r>
              <a:rPr lang="en-US" sz="1500" dirty="0">
                <a:effectLst/>
                <a:latin typeface="Verdana" panose="020B0604030504040204" pitchFamily="34" charset="0"/>
                <a:ea typeface="Calibri" panose="020F0502020204030204" pitchFamily="34" charset="0"/>
              </a:rPr>
              <a:t>Executive Director, Title IX Coordinator Office, 	</a:t>
            </a:r>
            <a:r>
              <a:rPr lang="en-US" sz="1500" dirty="0">
                <a:solidFill>
                  <a:srgbClr val="000000"/>
                </a:solidFill>
                <a:effectLst/>
                <a:latin typeface="Verdana" panose="020B0604030504040204" pitchFamily="34" charset="0"/>
                <a:ea typeface="Calibri" panose="020F0502020204030204" pitchFamily="34" charset="0"/>
              </a:rPr>
              <a:t>Becca Williams, </a:t>
            </a:r>
            <a:r>
              <a:rPr lang="en-US" sz="1500" dirty="0">
                <a:effectLst/>
                <a:latin typeface="Verdana" panose="020B0604030504040204" pitchFamily="34" charset="0"/>
                <a:ea typeface="Calibri" panose="020F0502020204030204" pitchFamily="34" charset="0"/>
              </a:rPr>
              <a:t>Director, Survivor Advocacy Resource Center, </a:t>
            </a:r>
            <a:r>
              <a:rPr lang="en-US" sz="1500" dirty="0">
                <a:latin typeface="Verdana" panose="020B0604030504040204" pitchFamily="34" charset="0"/>
                <a:ea typeface="Calibri" panose="020F0502020204030204" pitchFamily="34" charset="0"/>
              </a:rPr>
              <a:t>	</a:t>
            </a:r>
            <a:r>
              <a:rPr lang="en-US" sz="1500" dirty="0">
                <a:effectLst/>
                <a:latin typeface="Verdana" panose="020B0604030504040204" pitchFamily="34" charset="0"/>
                <a:ea typeface="Calibri" panose="020F0502020204030204" pitchFamily="34" charset="0"/>
              </a:rPr>
              <a:t>Jenny Haubenreiser, Executive Director of Student Health Services </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500" dirty="0">
                <a:solidFill>
                  <a:srgbClr val="000000"/>
                </a:solidFill>
                <a:effectLst/>
                <a:latin typeface="Verdana" panose="020B060403050404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tabLst>
                <a:tab pos="800100" algn="l"/>
              </a:tabLst>
            </a:pPr>
            <a:r>
              <a:rPr lang="en-US" sz="1500" dirty="0">
                <a:solidFill>
                  <a:srgbClr val="000000"/>
                </a:solidFill>
                <a:effectLst/>
                <a:latin typeface="Verdana" panose="020B0604030504040204" pitchFamily="34" charset="0"/>
                <a:ea typeface="Calibri" panose="020F0502020204030204" pitchFamily="34" charset="0"/>
              </a:rPr>
              <a:t>3:30-3:40 – </a:t>
            </a:r>
            <a:r>
              <a:rPr lang="en-US" sz="1500" b="1" dirty="0">
                <a:solidFill>
                  <a:srgbClr val="000000"/>
                </a:solidFill>
                <a:effectLst/>
                <a:latin typeface="Verdana" panose="020B0604030504040204" pitchFamily="34" charset="0"/>
                <a:ea typeface="Calibri" panose="020F0502020204030204" pitchFamily="34" charset="0"/>
              </a:rPr>
              <a:t>Action Item – Approval of </a:t>
            </a:r>
            <a:r>
              <a:rPr lang="en-US" sz="1500" b="1" i="1" dirty="0">
                <a:effectLst/>
                <a:latin typeface="Verdana" panose="020B0604030504040204" pitchFamily="34" charset="0"/>
                <a:ea typeface="Calibri" panose="020F0502020204030204" pitchFamily="34" charset="0"/>
              </a:rPr>
              <a:t>Faculty Senate Letter in Response to the Husch Blackwell LSU Title IX Review</a:t>
            </a:r>
            <a:r>
              <a:rPr lang="en-US" sz="1500" dirty="0">
                <a:solidFill>
                  <a:srgbClr val="000000"/>
                </a:solidFill>
                <a:effectLst/>
                <a:latin typeface="Verdana" panose="020B060403050404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500" dirty="0">
                <a:solidFill>
                  <a:srgbClr val="000000"/>
                </a:solidFill>
                <a:effectLst/>
                <a:latin typeface="Verdana" panose="020B060403050404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500" dirty="0">
                <a:solidFill>
                  <a:srgbClr val="000000"/>
                </a:solidFill>
                <a:effectLst/>
                <a:latin typeface="Verdana" panose="020B0604030504040204" pitchFamily="34" charset="0"/>
                <a:ea typeface="Calibri" panose="020F0502020204030204" pitchFamily="34" charset="0"/>
              </a:rPr>
              <a:t>3:40-3:50 – </a:t>
            </a:r>
            <a:r>
              <a:rPr lang="en-US" sz="1500" b="1" dirty="0">
                <a:solidFill>
                  <a:srgbClr val="000000"/>
                </a:solidFill>
                <a:effectLst/>
                <a:latin typeface="Verdana" panose="020B0604030504040204" pitchFamily="34" charset="0"/>
                <a:ea typeface="Calibri" panose="020F0502020204030204" pitchFamily="34" charset="0"/>
              </a:rPr>
              <a:t>Introducing the Faculty Senate Commitment to Action</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500" dirty="0">
                <a:solidFill>
                  <a:srgbClr val="000000"/>
                </a:solidFill>
                <a:effectLst/>
                <a:latin typeface="Verdana" panose="020B0604030504040204" pitchFamily="34" charset="0"/>
                <a:ea typeface="Calibri" panose="020F0502020204030204" pitchFamily="34" charset="0"/>
              </a:rPr>
              <a:t>Opportunity to review and comment on list generated by EC; for approval at our April meeting </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500" dirty="0">
                <a:solidFill>
                  <a:srgbClr val="000000"/>
                </a:solidFill>
                <a:effectLst/>
                <a:latin typeface="Verdana" panose="020B060403050404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500" dirty="0">
                <a:solidFill>
                  <a:srgbClr val="000000"/>
                </a:solidFill>
                <a:effectLst/>
                <a:latin typeface="Verdana" panose="020B0604030504040204" pitchFamily="34" charset="0"/>
                <a:ea typeface="Calibri" panose="020F0502020204030204" pitchFamily="34" charset="0"/>
              </a:rPr>
              <a:t>3:50–4:45 – </a:t>
            </a:r>
            <a:r>
              <a:rPr lang="en-US" sz="1500" b="1" dirty="0">
                <a:solidFill>
                  <a:srgbClr val="000000"/>
                </a:solidFill>
                <a:effectLst/>
                <a:latin typeface="Verdana" panose="020B0604030504040204" pitchFamily="34" charset="0"/>
                <a:ea typeface="Calibri" panose="020F0502020204030204" pitchFamily="34" charset="0"/>
              </a:rPr>
              <a:t>Senator Statements and Discussion</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500" dirty="0">
                <a:solidFill>
                  <a:srgbClr val="000000"/>
                </a:solidFill>
                <a:effectLst/>
                <a:latin typeface="Verdana" panose="020B0604030504040204" pitchFamily="34" charset="0"/>
                <a:ea typeface="Calibri" panose="020F0502020204030204" pitchFamily="34" charset="0"/>
              </a:rPr>
              <a:t>What is the Faculty Senate’s position on President Alexander’s leadership on these efforts? (maximum time per speaker = 3 min, registration for time required in advance)</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500" dirty="0">
                <a:solidFill>
                  <a:srgbClr val="000000"/>
                </a:solidFill>
                <a:effectLst/>
                <a:latin typeface="Verdana" panose="020B060403050404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500" dirty="0">
                <a:effectLst/>
                <a:latin typeface="Verdana" panose="020B0604030504040204" pitchFamily="34" charset="0"/>
                <a:ea typeface="Calibri" panose="020F0502020204030204" pitchFamily="34" charset="0"/>
              </a:rPr>
              <a:t>4:45 – </a:t>
            </a:r>
            <a:r>
              <a:rPr lang="en-US" sz="1500" b="1" dirty="0">
                <a:effectLst/>
                <a:latin typeface="Verdana" panose="020B0604030504040204" pitchFamily="34" charset="0"/>
                <a:ea typeface="Calibri" panose="020F0502020204030204" pitchFamily="34" charset="0"/>
              </a:rPr>
              <a:t>Motions Accepted from the Floor</a:t>
            </a:r>
            <a:endParaRPr lang="en-US" sz="1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210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9" name="Freeform: Shape 28">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31" name="Freeform: Shape 30">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2312C03-0CB6-4A70-940D-9FF8203DD7BA}"/>
              </a:ext>
            </a:extLst>
          </p:cNvPr>
          <p:cNvSpPr>
            <a:spLocks noGrp="1"/>
          </p:cNvSpPr>
          <p:nvPr>
            <p:ph type="title"/>
          </p:nvPr>
        </p:nvSpPr>
        <p:spPr>
          <a:xfrm>
            <a:off x="419606" y="1604189"/>
            <a:ext cx="3234018" cy="3826728"/>
          </a:xfrm>
        </p:spPr>
        <p:txBody>
          <a:bodyPr vert="horz" lIns="91440" tIns="45720" rIns="91440" bIns="45720" rtlCol="0" anchor="b">
            <a:normAutofit/>
          </a:bodyPr>
          <a:lstStyle/>
          <a:p>
            <a:pPr algn="ctr"/>
            <a:r>
              <a:rPr lang="en-US" sz="3000" kern="1200" dirty="0">
                <a:solidFill>
                  <a:schemeClr val="tx1"/>
                </a:solidFill>
                <a:latin typeface="+mj-lt"/>
                <a:ea typeface="+mj-ea"/>
                <a:cs typeface="+mj-cs"/>
              </a:rPr>
              <a:t>President Alexander’s</a:t>
            </a: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probationary period </a:t>
            </a: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
            </a:r>
            <a:br>
              <a:rPr lang="en-US" sz="3000" kern="1200" dirty="0">
                <a:solidFill>
                  <a:schemeClr val="tx1"/>
                </a:solidFill>
                <a:latin typeface="+mj-lt"/>
                <a:ea typeface="+mj-ea"/>
                <a:cs typeface="+mj-cs"/>
              </a:rPr>
            </a:br>
            <a:r>
              <a:rPr lang="en-US" sz="2200" kern="1200" dirty="0">
                <a:solidFill>
                  <a:schemeClr val="tx1"/>
                </a:solidFill>
                <a:latin typeface="+mj-lt"/>
                <a:ea typeface="+mj-ea"/>
                <a:cs typeface="+mj-cs"/>
              </a:rPr>
              <a:t>(motion passed by the Board of Trustees last night by a vote of 12-2)</a:t>
            </a:r>
          </a:p>
        </p:txBody>
      </p:sp>
      <p:pic>
        <p:nvPicPr>
          <p:cNvPr id="5" name="Picture 4">
            <a:extLst>
              <a:ext uri="{FF2B5EF4-FFF2-40B4-BE49-F238E27FC236}">
                <a16:creationId xmlns:a16="http://schemas.microsoft.com/office/drawing/2014/main" id="{230D3F60-EDF3-45EC-9178-259C23A47E40}"/>
              </a:ext>
            </a:extLst>
          </p:cNvPr>
          <p:cNvPicPr>
            <a:picLocks noChangeAspect="1"/>
          </p:cNvPicPr>
          <p:nvPr/>
        </p:nvPicPr>
        <p:blipFill>
          <a:blip r:embed="rId2"/>
          <a:stretch>
            <a:fillRect/>
          </a:stretch>
        </p:blipFill>
        <p:spPr>
          <a:xfrm>
            <a:off x="419606" y="466660"/>
            <a:ext cx="1054630" cy="878858"/>
          </a:xfrm>
          <a:prstGeom prst="rect">
            <a:avLst/>
          </a:prstGeom>
        </p:spPr>
      </p:pic>
      <p:sp>
        <p:nvSpPr>
          <p:cNvPr id="4" name="Picture Placeholder 3">
            <a:extLst>
              <a:ext uri="{FF2B5EF4-FFF2-40B4-BE49-F238E27FC236}">
                <a16:creationId xmlns:a16="http://schemas.microsoft.com/office/drawing/2014/main" id="{F1321256-4805-4738-95BA-4459BFE29E48}"/>
              </a:ext>
            </a:extLst>
          </p:cNvPr>
          <p:cNvSpPr>
            <a:spLocks noGrp="1"/>
          </p:cNvSpPr>
          <p:nvPr>
            <p:ph type="pic" sz="quarter" idx="10"/>
          </p:nvPr>
        </p:nvSpPr>
        <p:spPr/>
      </p:sp>
      <p:sp>
        <p:nvSpPr>
          <p:cNvPr id="13" name="TextBox 12">
            <a:extLst>
              <a:ext uri="{FF2B5EF4-FFF2-40B4-BE49-F238E27FC236}">
                <a16:creationId xmlns:a16="http://schemas.microsoft.com/office/drawing/2014/main" id="{6F57496D-A588-48FD-9BBC-2951E278F67E}"/>
              </a:ext>
            </a:extLst>
          </p:cNvPr>
          <p:cNvSpPr txBox="1"/>
          <p:nvPr/>
        </p:nvSpPr>
        <p:spPr>
          <a:xfrm>
            <a:off x="4614244" y="658626"/>
            <a:ext cx="7380531" cy="5355312"/>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Move to set a probationary period through June 1, 2021, during which time: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The board will conduct an evaluation to gather feedback to help inform President Alexander’s success and to address leadership feedback received by the community.</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The board will direct EAC to engage an independent outside consultant to review the recommendations of the LSU report and follow up on any outstanding questions as identified by the EAC. Any report would be provided to the public, and the EAC would designate a point person to oversee the work of the consultant. </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The board will direct the president to review the recommendations of the LSU report and evaluate and identify opportunities to improve OSU’s policies and procedures and to assess funding needs for Title IX and survivor services.</a:t>
            </a:r>
          </a:p>
          <a:p>
            <a:pPr marR="0" lvl="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president will bring a concrete plan to rebuild trust and relationships in the university and address the feedback from the community received.</a:t>
            </a:r>
          </a:p>
        </p:txBody>
      </p:sp>
    </p:spTree>
    <p:extLst>
      <p:ext uri="{BB962C8B-B14F-4D97-AF65-F5344CB8AC3E}">
        <p14:creationId xmlns:p14="http://schemas.microsoft.com/office/powerpoint/2010/main" val="60270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139F69-90DB-4363-99C1-CDD094EED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252800" y="662399"/>
            <a:ext cx="7084376" cy="1494000"/>
          </a:xfrm>
        </p:spPr>
        <p:txBody>
          <a:bodyPr vert="horz" lIns="91440" tIns="45720" rIns="91440" bIns="45720" rtlCol="0" anchor="t">
            <a:normAutofit/>
          </a:bodyPr>
          <a:lstStyle/>
          <a:p>
            <a:r>
              <a:rPr lang="en-US" sz="4400" kern="1200" dirty="0">
                <a:solidFill>
                  <a:schemeClr val="tx1"/>
                </a:solidFill>
                <a:latin typeface="+mj-lt"/>
                <a:ea typeface="+mj-ea"/>
                <a:cs typeface="+mj-cs"/>
              </a:rPr>
              <a:t>Motions and Voting</a:t>
            </a:r>
          </a:p>
        </p:txBody>
      </p:sp>
      <p:grpSp>
        <p:nvGrpSpPr>
          <p:cNvPr id="13" name="Group 12">
            <a:extLst>
              <a:ext uri="{FF2B5EF4-FFF2-40B4-BE49-F238E27FC236}">
                <a16:creationId xmlns:a16="http://schemas.microsoft.com/office/drawing/2014/main" id="{EF5608BC-985E-44AE-8C56-1C799028658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p:cNvSpPr>
            <a:spLocks noGrp="1"/>
          </p:cNvSpPr>
          <p:nvPr>
            <p:ph idx="1"/>
          </p:nvPr>
        </p:nvSpPr>
        <p:spPr>
          <a:xfrm>
            <a:off x="1160473" y="1055594"/>
            <a:ext cx="7620456" cy="6283270"/>
          </a:xfrm>
        </p:spPr>
        <p:txBody>
          <a:bodyPr vert="horz" lIns="91440" tIns="45720" rIns="91440" bIns="45720" rtlCol="0">
            <a:normAutofit lnSpcReduction="10000"/>
          </a:bodyPr>
          <a:lstStyle/>
          <a:p>
            <a:pPr>
              <a:buFont typeface="Arial" panose="020B0604020202020204" pitchFamily="34" charset="0"/>
              <a:buChar char="•"/>
            </a:pPr>
            <a:endParaRPr lang="en-US" sz="2400" dirty="0">
              <a:solidFill>
                <a:schemeClr val="tx1">
                  <a:alpha val="60000"/>
                </a:schemeClr>
              </a:solidFill>
              <a:ea typeface="+mn-ea"/>
              <a:cs typeface="+mn-cs"/>
            </a:endParaRPr>
          </a:p>
          <a:p>
            <a:pPr>
              <a:buFont typeface="Arial" panose="020B0604020202020204" pitchFamily="34" charset="0"/>
              <a:buChar char="•"/>
            </a:pPr>
            <a:r>
              <a:rPr lang="en-US" sz="2400" dirty="0">
                <a:solidFill>
                  <a:schemeClr val="tx1">
                    <a:alpha val="60000"/>
                  </a:schemeClr>
                </a:solidFill>
                <a:ea typeface="+mn-ea"/>
                <a:cs typeface="+mn-cs"/>
              </a:rPr>
              <a:t>Motions will be taken from the floor starting no later than 4:45</a:t>
            </a:r>
          </a:p>
          <a:p>
            <a:pPr>
              <a:buFont typeface="Arial" panose="020B0604020202020204" pitchFamily="34" charset="0"/>
              <a:buChar char="•"/>
            </a:pPr>
            <a:r>
              <a:rPr lang="en-US" sz="2400" dirty="0">
                <a:solidFill>
                  <a:schemeClr val="tx1">
                    <a:alpha val="60000"/>
                  </a:schemeClr>
                </a:solidFill>
                <a:ea typeface="+mn-ea"/>
                <a:cs typeface="+mn-cs"/>
              </a:rPr>
              <a:t>Motions should be entered in the Chat or directed to </a:t>
            </a:r>
            <a:r>
              <a:rPr lang="en-US" sz="2400" dirty="0">
                <a:solidFill>
                  <a:schemeClr val="tx1">
                    <a:alpha val="60000"/>
                  </a:schemeClr>
                </a:solidFill>
                <a:ea typeface="+mn-ea"/>
                <a:cs typeface="+mn-cs"/>
                <a:hlinkClick r:id="rId3"/>
              </a:rPr>
              <a:t>david.Bernell@oregonstate.edu</a:t>
            </a:r>
            <a:r>
              <a:rPr lang="en-US" sz="2400" dirty="0">
                <a:solidFill>
                  <a:schemeClr val="tx1">
                    <a:alpha val="60000"/>
                  </a:schemeClr>
                </a:solidFill>
                <a:ea typeface="+mn-ea"/>
                <a:cs typeface="+mn-cs"/>
              </a:rPr>
              <a:t> </a:t>
            </a:r>
          </a:p>
          <a:p>
            <a:pPr>
              <a:buFont typeface="Arial" panose="020B0604020202020204" pitchFamily="34" charset="0"/>
              <a:buChar char="•"/>
            </a:pPr>
            <a:r>
              <a:rPr lang="en-US" sz="2400" dirty="0">
                <a:solidFill>
                  <a:schemeClr val="tx1">
                    <a:alpha val="60000"/>
                  </a:schemeClr>
                </a:solidFill>
                <a:ea typeface="+mn-ea"/>
                <a:cs typeface="+mn-cs"/>
              </a:rPr>
              <a:t>Only Senators and their proxies are permitted to present motions, amend motions, and/or vote.</a:t>
            </a:r>
          </a:p>
          <a:p>
            <a:pPr>
              <a:buFont typeface="Arial" panose="020B0604020202020204" pitchFamily="34" charset="0"/>
              <a:buChar char="•"/>
            </a:pPr>
            <a:r>
              <a:rPr lang="en-US" sz="2400" dirty="0">
                <a:solidFill>
                  <a:schemeClr val="tx1">
                    <a:alpha val="60000"/>
                  </a:schemeClr>
                </a:solidFill>
                <a:ea typeface="+mn-ea"/>
                <a:cs typeface="+mn-cs"/>
              </a:rPr>
              <a:t>Zoom polls for today’s votes will appear on your screen. If you are on the phone or don’t see the poll pop up, you can email your vote by the end of the meeting to:</a:t>
            </a:r>
          </a:p>
          <a:p>
            <a:pPr marL="0" indent="0">
              <a:buNone/>
            </a:pPr>
            <a:r>
              <a:rPr lang="en-US" sz="2400" dirty="0">
                <a:solidFill>
                  <a:schemeClr val="tx1">
                    <a:alpha val="60000"/>
                  </a:schemeClr>
                </a:solidFill>
                <a:ea typeface="+mn-ea"/>
                <a:cs typeface="+mn-cs"/>
                <a:hlinkClick r:id="rId4"/>
              </a:rPr>
              <a:t>    Faculty.senate@oregonstate.edu</a:t>
            </a:r>
            <a:r>
              <a:rPr lang="en-US" sz="2400" dirty="0">
                <a:solidFill>
                  <a:schemeClr val="tx1">
                    <a:alpha val="60000"/>
                  </a:schemeClr>
                </a:solidFill>
                <a:ea typeface="+mn-ea"/>
                <a:cs typeface="+mn-cs"/>
              </a:rPr>
              <a:t> </a:t>
            </a:r>
          </a:p>
          <a:p>
            <a:pPr>
              <a:buFont typeface="Arial" panose="020B0604020202020204" pitchFamily="34" charset="0"/>
              <a:buChar char="•"/>
            </a:pPr>
            <a:r>
              <a:rPr lang="en-US" sz="2400" dirty="0">
                <a:solidFill>
                  <a:schemeClr val="tx1">
                    <a:alpha val="60000"/>
                  </a:schemeClr>
                </a:solidFill>
                <a:ea typeface="+mn-ea"/>
                <a:cs typeface="+mn-cs"/>
              </a:rPr>
              <a:t> Results that are announced are preliminary, as emailed votes will need to be added and there will be a post-meeting check by Senate Staff to ensure all votes are valid.</a:t>
            </a:r>
          </a:p>
          <a:p>
            <a:pPr lvl="1">
              <a:buFont typeface="Arial" panose="020B0604020202020204" pitchFamily="34" charset="0"/>
              <a:buChar char="•"/>
            </a:pPr>
            <a:r>
              <a:rPr lang="en-US" sz="2200" dirty="0">
                <a:solidFill>
                  <a:schemeClr val="tx1">
                    <a:alpha val="60000"/>
                  </a:schemeClr>
                </a:solidFill>
                <a:ea typeface="+mn-ea"/>
                <a:cs typeface="+mn-cs"/>
              </a:rPr>
              <a:t>Only the FS staff will have access to the records of who voted</a:t>
            </a:r>
          </a:p>
          <a:p>
            <a:pPr>
              <a:buFont typeface="Arial" panose="020B0604020202020204" pitchFamily="34" charset="0"/>
              <a:buChar char="•"/>
            </a:pPr>
            <a:endParaRPr lang="en-US" sz="2400" dirty="0">
              <a:solidFill>
                <a:schemeClr val="tx1">
                  <a:alpha val="60000"/>
                </a:schemeClr>
              </a:solidFill>
              <a:ea typeface="+mn-ea"/>
              <a:cs typeface="+mn-cs"/>
            </a:endParaRPr>
          </a:p>
          <a:p>
            <a:pPr>
              <a:buFont typeface="Arial" panose="020B0604020202020204" pitchFamily="34" charset="0"/>
              <a:buChar char="•"/>
            </a:pPr>
            <a:endParaRPr lang="en-US" sz="2400" dirty="0">
              <a:solidFill>
                <a:schemeClr val="tx1">
                  <a:alpha val="60000"/>
                </a:schemeClr>
              </a:solidFill>
              <a:ea typeface="+mn-ea"/>
              <a:cs typeface="+mn-cs"/>
            </a:endParaRPr>
          </a:p>
          <a:p>
            <a:pPr>
              <a:buFont typeface="Arial" panose="020B0604020202020204" pitchFamily="34" charset="0"/>
              <a:buChar char="•"/>
            </a:pPr>
            <a:endParaRPr lang="en-US" sz="2400" dirty="0">
              <a:solidFill>
                <a:schemeClr val="tx1">
                  <a:alpha val="60000"/>
                </a:schemeClr>
              </a:solidFill>
              <a:ea typeface="+mn-ea"/>
              <a:cs typeface="+mn-cs"/>
            </a:endParaRPr>
          </a:p>
        </p:txBody>
      </p:sp>
      <p:pic>
        <p:nvPicPr>
          <p:cNvPr id="6" name="Picture Placeholder 5" descr="&quot;&quot;"/>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63" b="63"/>
          <a:stretch>
            <a:fillRect/>
          </a:stretch>
        </p:blipFill>
        <p:spPr>
          <a:xfrm>
            <a:off x="8977896" y="1474382"/>
            <a:ext cx="2569695" cy="2566460"/>
          </a:xfrm>
          <a:prstGeom prst="rect">
            <a:avLst/>
          </a:prstGeom>
        </p:spPr>
      </p:pic>
    </p:spTree>
    <p:extLst>
      <p:ext uri="{BB962C8B-B14F-4D97-AF65-F5344CB8AC3E}">
        <p14:creationId xmlns:p14="http://schemas.microsoft.com/office/powerpoint/2010/main" val="95139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6709" y="1023513"/>
            <a:ext cx="4391246" cy="1046987"/>
          </a:xfrm>
        </p:spPr>
        <p:txBody>
          <a:bodyPr>
            <a:normAutofit/>
          </a:bodyPr>
          <a:lstStyle/>
          <a:p>
            <a:r>
              <a:rPr lang="en-US" dirty="0"/>
              <a:t>Voicing your Concerns</a:t>
            </a:r>
          </a:p>
        </p:txBody>
      </p:sp>
      <p:pic>
        <p:nvPicPr>
          <p:cNvPr id="6" name="Picture Placeholder 5" descr="&quot;&quot;"/>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63" b="63"/>
          <a:stretch>
            <a:fillRect/>
          </a:stretch>
        </p:blipFill>
        <p:spPr/>
      </p:pic>
      <p:sp>
        <p:nvSpPr>
          <p:cNvPr id="3" name="Content Placeholder 2"/>
          <p:cNvSpPr>
            <a:spLocks noGrp="1"/>
          </p:cNvSpPr>
          <p:nvPr>
            <p:ph idx="1"/>
          </p:nvPr>
        </p:nvSpPr>
        <p:spPr>
          <a:xfrm>
            <a:off x="1393371" y="2253343"/>
            <a:ext cx="5388429" cy="3708918"/>
          </a:xfrm>
        </p:spPr>
        <p:txBody>
          <a:bodyPr>
            <a:normAutofit/>
          </a:bodyPr>
          <a:lstStyle/>
          <a:p>
            <a:r>
              <a:rPr lang="en-US" sz="2400" dirty="0"/>
              <a:t>Faculty Senate meetings are just one way to connect</a:t>
            </a:r>
          </a:p>
          <a:p>
            <a:pPr lvl="1"/>
            <a:r>
              <a:rPr lang="en-US" sz="2200" dirty="0">
                <a:hlinkClick r:id="rId4"/>
              </a:rPr>
              <a:t>Faculty.senate@oregonstate.edu</a:t>
            </a:r>
            <a:r>
              <a:rPr lang="en-US" sz="2200" dirty="0"/>
              <a:t> </a:t>
            </a:r>
          </a:p>
          <a:p>
            <a:pPr lvl="1"/>
            <a:r>
              <a:rPr lang="en-US" sz="2400" dirty="0">
                <a:hlinkClick r:id="rId5"/>
              </a:rPr>
              <a:t>FS.President@oregonstate.edu</a:t>
            </a:r>
            <a:endParaRPr lang="en-US" sz="2400" dirty="0"/>
          </a:p>
          <a:p>
            <a:pPr lvl="1"/>
            <a:r>
              <a:rPr lang="en-US" sz="2400" dirty="0"/>
              <a:t>Forums and discussions</a:t>
            </a:r>
          </a:p>
          <a:p>
            <a:pPr lvl="1"/>
            <a:r>
              <a:rPr lang="en-US" sz="2400" dirty="0"/>
              <a:t>Faculty Senate committees</a:t>
            </a:r>
          </a:p>
          <a:p>
            <a:r>
              <a:rPr lang="en-US" sz="2600" dirty="0"/>
              <a:t>Consider a Zoom meeting with your apportionment unit and/or constituents</a:t>
            </a:r>
          </a:p>
          <a:p>
            <a:pPr marL="0" indent="0">
              <a:buNone/>
            </a:pPr>
            <a:endParaRPr lang="en-US" sz="2400" dirty="0"/>
          </a:p>
          <a:p>
            <a:endParaRPr lang="en-US" sz="2400" dirty="0"/>
          </a:p>
          <a:p>
            <a:endParaRPr lang="en-US" sz="2400" dirty="0"/>
          </a:p>
        </p:txBody>
      </p:sp>
      <p:sp>
        <p:nvSpPr>
          <p:cNvPr id="2" name="Picture Placeholder 1" descr="&quot;&quot;"/>
          <p:cNvSpPr>
            <a:spLocks noGrp="1"/>
          </p:cNvSpPr>
          <p:nvPr>
            <p:ph type="pic" sz="quarter" idx="10"/>
          </p:nvPr>
        </p:nvSpPr>
        <p:spPr/>
      </p:sp>
    </p:spTree>
    <p:extLst>
      <p:ext uri="{BB962C8B-B14F-4D97-AF65-F5344CB8AC3E}">
        <p14:creationId xmlns:p14="http://schemas.microsoft.com/office/powerpoint/2010/main" val="3886023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5520</TotalTime>
  <Words>678</Words>
  <Application>Microsoft Office PowerPoint</Application>
  <PresentationFormat>Widescreen</PresentationFormat>
  <Paragraphs>61</Paragraphs>
  <Slides>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Aldhabi</vt:lpstr>
      <vt:lpstr>Arial</vt:lpstr>
      <vt:lpstr>Bookman Old Style</vt:lpstr>
      <vt:lpstr>Calibri</vt:lpstr>
      <vt:lpstr>Courier New</vt:lpstr>
      <vt:lpstr>Gill Sans</vt:lpstr>
      <vt:lpstr>Symbol</vt:lpstr>
      <vt:lpstr>Times</vt:lpstr>
      <vt:lpstr>Times New Roman</vt:lpstr>
      <vt:lpstr>Verdana</vt:lpstr>
      <vt:lpstr>Office Theme</vt:lpstr>
      <vt:lpstr>Faculty Senate Special Session</vt:lpstr>
      <vt:lpstr>Process and Respect</vt:lpstr>
      <vt:lpstr>Today’s agenda</vt:lpstr>
      <vt:lpstr>President Alexander’s probationary period   (motion passed by the Board of Trustees last night by a vote of 12-2)</vt:lpstr>
      <vt:lpstr>Motions and Voting</vt:lpstr>
      <vt:lpstr>Voicing your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2021!</dc:title>
  <dc:creator>Heppell, Selina S</dc:creator>
  <cp:lastModifiedBy>Calascibetta, Caitlin</cp:lastModifiedBy>
  <cp:revision>45</cp:revision>
  <dcterms:created xsi:type="dcterms:W3CDTF">2021-01-14T02:05:12Z</dcterms:created>
  <dcterms:modified xsi:type="dcterms:W3CDTF">2021-03-24T16:10:44Z</dcterms:modified>
</cp:coreProperties>
</file>