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27" r:id="rId2"/>
    <p:sldId id="534" r:id="rId3"/>
    <p:sldId id="279" r:id="rId4"/>
    <p:sldId id="531" r:id="rId5"/>
    <p:sldId id="532" r:id="rId6"/>
    <p:sldId id="53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88970" autoAdjust="0"/>
  </p:normalViewPr>
  <p:slideViewPr>
    <p:cSldViewPr snapToGrid="0">
      <p:cViewPr varScale="1">
        <p:scale>
          <a:sx n="98" d="100"/>
          <a:sy n="98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65" d="100"/>
          <a:sy n="165" d="100"/>
        </p:scale>
        <p:origin x="2864" y="-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18E-D4E0-4F8C-8487-D7CD33F1459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4AA1B-F6DE-4640-8B85-CA3086F8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1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9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7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18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8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8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0589" y="3349211"/>
            <a:ext cx="10370820" cy="1608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06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03" y="1364894"/>
            <a:ext cx="5012690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85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0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78366-A3F1-41A2-BB78-CA5427FE057B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75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nate.oregonstate.edu/sites/senate.oregonstate.edu/files/2023-02/resassoc_promotion_criteria_rev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3F1D-26CA-4335-BC75-811E2192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Promotional Criteria for New Faculty Rank: Research Associate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DF0C-4FA3-4A32-AB78-4E0E14542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1" y="4232171"/>
            <a:ext cx="10421687" cy="1704017"/>
          </a:xfrm>
        </p:spPr>
        <p:txBody>
          <a:bodyPr/>
          <a:lstStyle/>
          <a:p>
            <a:pPr algn="ctr"/>
            <a:r>
              <a:rPr lang="en-US" sz="2000" dirty="0">
                <a:effectLst/>
                <a:latin typeface="Rockwell" panose="02060603020205020403" pitchFamily="18" charset="77"/>
              </a:rPr>
              <a:t>Kate MacTavish, Faculty Senate President, on behalf of the Steering Committee </a:t>
            </a:r>
          </a:p>
          <a:p>
            <a:pPr algn="ctr"/>
            <a:r>
              <a:rPr lang="en-US" sz="2000" dirty="0">
                <a:effectLst/>
                <a:latin typeface="Rockwell" panose="02060603020205020403" pitchFamily="18" charset="77"/>
              </a:rPr>
              <a:t>for New Rank Promotion</a:t>
            </a:r>
            <a:r>
              <a:rPr lang="en-US" dirty="0">
                <a:effectLst/>
                <a:latin typeface="Rockwell" panose="02060603020205020403" pitchFamily="18" charset="77"/>
              </a:rPr>
              <a:t> </a:t>
            </a:r>
            <a:r>
              <a:rPr lang="en-US" sz="2000" dirty="0">
                <a:effectLst/>
                <a:latin typeface="Rockwell" panose="02060603020205020403" pitchFamily="18" charset="77"/>
              </a:rPr>
              <a:t>Criteria</a:t>
            </a:r>
          </a:p>
          <a:p>
            <a:pPr algn="ctr"/>
            <a:endParaRPr lang="en-US" dirty="0">
              <a:latin typeface="Rockwell" panose="02060603020205020403" pitchFamily="18" charset="77"/>
            </a:endParaRPr>
          </a:p>
          <a:p>
            <a:pPr algn="ctr"/>
            <a:r>
              <a:rPr lang="en-US" dirty="0">
                <a:latin typeface="Rockwell" panose="02060603020205020403" pitchFamily="18" charset="77"/>
              </a:rPr>
              <a:t>Faculty Senate, February 9, 2023</a:t>
            </a:r>
          </a:p>
        </p:txBody>
      </p:sp>
    </p:spTree>
    <p:extLst>
      <p:ext uri="{BB962C8B-B14F-4D97-AF65-F5344CB8AC3E}">
        <p14:creationId xmlns:p14="http://schemas.microsoft.com/office/powerpoint/2010/main" val="196688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E268-E0FE-C447-B6BE-7642784E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E6FB-507A-3241-B4EB-90B78B389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 things to keep in mind: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These new criteria are being established in alignment with the collective bargaining agreement (CBA) with UAOSU; distinct promotion criteria required for new ranks</a:t>
            </a:r>
          </a:p>
          <a:p>
            <a:pPr lvl="1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Research Associate criteria first in queue - more to come!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 criteria presented today were developed through shared governance (more on next slide)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 criteria presented are considered as a final draft; vote in March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Process: RA criteria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4634568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Steering Committee: Faculty Senate in partnership with Office of Faculty Affairs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FS - President</a:t>
            </a:r>
            <a:r>
              <a:rPr lang="en-US" sz="1800">
                <a:latin typeface="Calibri Light" panose="020F0302020204030204" pitchFamily="34" charset="0"/>
                <a:cs typeface="Calibri Light" panose="020F0302020204030204" pitchFamily="34" charset="0"/>
              </a:rPr>
              <a:t>, Pres-Elect, Chair 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 &amp; T Comm.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OFA - VP, AVP</a:t>
            </a:r>
          </a:p>
          <a:p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Started with placeholder FRA criteria</a:t>
            </a:r>
          </a:p>
          <a:p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Sought input of multiple stakeholders including: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 Senate P&amp;T Committee 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 Senators (via monthly meeting, Qualtrics survey)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Faculty-at-large and those in rank (e.g., newsletter invitation to Qualtrics survey, targeted email, focus group)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Supervisors (e.g., program/department/school leaders)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Engagement between Employee Labor Relations (ELR) and UAOSU</a:t>
            </a:r>
          </a:p>
          <a:p>
            <a:pPr lvl="1"/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 Senate Executive Committee</a:t>
            </a:r>
          </a:p>
          <a:p>
            <a:pPr lvl="1"/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long process with multiple points of engagement, feedback, and revision!</a:t>
            </a: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Process, Continued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524934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Today: 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Final review in Senate</a:t>
            </a:r>
          </a:p>
          <a:p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Next steps: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 Senate will vote next month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Once affirmed, Faculty Senate President, on behalf of Senate, will send to Provost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Provost will respond with determination and/or questions</a:t>
            </a:r>
          </a:p>
          <a:p>
            <a:pPr lvl="1"/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Once approved, Provost will charge the Office of Faculty Affairs and Human Resources to create and execute the implementation plan </a:t>
            </a: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7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Research Associate Promotion Criteria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524934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Includes a description of the position, eligibility (service minimums), essential criteria, specific criteria for promotional junctures, and implications for contracts.</a:t>
            </a:r>
          </a:p>
          <a:p>
            <a:pPr>
              <a:buClr>
                <a:schemeClr val="tx1"/>
              </a:buClr>
            </a:pPr>
            <a:r>
              <a:rPr lang="en-US" sz="2200" i="1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US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to RA Promotional Criteria draft. </a:t>
            </a:r>
          </a:p>
          <a:p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Highlights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Description of position: primary duties in research, typically as part of a team, typically leading a research project, developing grant proposals, making decisions related to management and conduct of research.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Eligibility: Consistent with CBA, consideration after 4 years since initial hire date or last promotion AND an accumulation of 3.0 FTE years in service since those dates. Includes link to eligibility calculators.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Essential criteria: Effectiveness in conducting and disseminating research. Also as is standard, evidence of contributions to DEI goals.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Promotion to SRAI: core criterion related to high effectiveness in conducting and disseminating research, plus another on substantive achievement and professional growth in the performance of assigned duties.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SRAII: Sustained record on both fronts. For effectiveness, new reference to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growing independence and/or leadership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conducting and disseminating research.</a:t>
            </a:r>
          </a:p>
          <a:p>
            <a:pPr lvl="1"/>
            <a:endParaRPr lang="en-US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6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9B3B62-9687-4E01-B885-11FA54A162AD}"/>
              </a:ext>
            </a:extLst>
          </p:cNvPr>
          <p:cNvSpPr txBox="1"/>
          <p:nvPr/>
        </p:nvSpPr>
        <p:spPr>
          <a:xfrm>
            <a:off x="4966139" y="3105834"/>
            <a:ext cx="2259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332995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491</Words>
  <Application>Microsoft Office PowerPoint</Application>
  <PresentationFormat>Widescreen</PresentationFormat>
  <Paragraphs>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Rockwell</vt:lpstr>
      <vt:lpstr>Trebuchet MS</vt:lpstr>
      <vt:lpstr>Berlin</vt:lpstr>
      <vt:lpstr>Promotional Criteria for New Faculty Rank: Research Associate</vt:lpstr>
      <vt:lpstr>Background</vt:lpstr>
      <vt:lpstr>Process: RA criteria</vt:lpstr>
      <vt:lpstr>Process, Continued</vt:lpstr>
      <vt:lpstr>Research Associate Promotion Criteria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OSU Faculty Senate</dc:title>
  <dc:creator>Calascibetta, Caitlin</dc:creator>
  <cp:lastModifiedBy>Calascibetta, Caitlin</cp:lastModifiedBy>
  <cp:revision>211</cp:revision>
  <dcterms:created xsi:type="dcterms:W3CDTF">2021-12-09T00:10:26Z</dcterms:created>
  <dcterms:modified xsi:type="dcterms:W3CDTF">2023-02-09T21:58:19Z</dcterms:modified>
</cp:coreProperties>
</file>