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5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59" r:id="rId13"/>
    <p:sldId id="258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03" autoAdjust="0"/>
  </p:normalViewPr>
  <p:slideViewPr>
    <p:cSldViewPr>
      <p:cViewPr varScale="1">
        <p:scale>
          <a:sx n="53" d="100"/>
          <a:sy n="53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81BE5-CE32-4EC6-A0A3-CA40AFEF1CF2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91D44-5D93-4EFC-976E-D47547F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Slide. Note: Need </a:t>
            </a:r>
            <a:r>
              <a:rPr lang="en-US" b="1" dirty="0" err="1" smtClean="0"/>
              <a:t>Soho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Std</a:t>
            </a:r>
            <a:r>
              <a:rPr lang="en-US" b="1" baseline="0" dirty="0" smtClean="0"/>
              <a:t> </a:t>
            </a:r>
            <a:r>
              <a:rPr lang="en-US" baseline="0" dirty="0" smtClean="0"/>
              <a:t>font installed for title and closing slide to display properly. Install files can be found on the GEM server in </a:t>
            </a:r>
            <a:r>
              <a:rPr lang="en-US" b="0" baseline="0" dirty="0" smtClean="0"/>
              <a:t>Media\OSU Brand Identity\font files to install.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1D44-5D93-4EFC-976E-D47547FFD4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3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Outro slide showing old </a:t>
            </a:r>
            <a:r>
              <a:rPr lang="en-US" dirty="0" err="1" smtClean="0"/>
              <a:t>joomla</a:t>
            </a:r>
            <a:r>
              <a:rPr lang="en-US" smtClean="0"/>
              <a:t> page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1D44-5D93-4EFC-976E-D47547FFD4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1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Outro slide showing new </a:t>
            </a:r>
            <a:r>
              <a:rPr lang="en-US" dirty="0" err="1" smtClean="0"/>
              <a:t>drupal</a:t>
            </a:r>
            <a:r>
              <a:rPr lang="en-US" dirty="0" smtClean="0"/>
              <a:t>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1D44-5D93-4EFC-976E-D47547FFD4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4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happening – TAC</a:t>
            </a:r>
            <a:r>
              <a:rPr lang="en-US" baseline="0" dirty="0" smtClean="0"/>
              <a:t> and Office of Student Conduct partnering on academic integrity and plagiarism prevention</a:t>
            </a:r>
          </a:p>
          <a:p>
            <a:r>
              <a:rPr lang="en-US" baseline="0" dirty="0" smtClean="0"/>
              <a:t>Why – to provide consistent, widely-available information and resources for instructors and students on understanding and preventing plagiarism at OSU</a:t>
            </a:r>
          </a:p>
          <a:p>
            <a:r>
              <a:rPr lang="en-US" baseline="0" dirty="0" smtClean="0"/>
              <a:t>What – tutorials, teaching resources, webinars and quick reference docs in one convenient place</a:t>
            </a:r>
          </a:p>
          <a:p>
            <a:r>
              <a:rPr lang="en-US" baseline="0" dirty="0" smtClean="0"/>
              <a:t>Legal</a:t>
            </a:r>
          </a:p>
          <a:p>
            <a:r>
              <a:rPr lang="en-US" baseline="0" dirty="0" smtClean="0"/>
              <a:t>Office of Equity and Inclusion</a:t>
            </a:r>
          </a:p>
          <a:p>
            <a:r>
              <a:rPr lang="en-US" baseline="0" dirty="0" smtClean="0"/>
              <a:t>Disability Access Services</a:t>
            </a:r>
          </a:p>
          <a:p>
            <a:r>
              <a:rPr lang="en-US" baseline="0" dirty="0" smtClean="0"/>
              <a:t>ASOSU</a:t>
            </a:r>
          </a:p>
          <a:p>
            <a:r>
              <a:rPr lang="en-US" baseline="0" dirty="0" smtClean="0"/>
              <a:t>Writing Program</a:t>
            </a:r>
          </a:p>
          <a:p>
            <a:r>
              <a:rPr lang="en-US" baseline="0" dirty="0" smtClean="0"/>
              <a:t>WIC</a:t>
            </a:r>
          </a:p>
          <a:p>
            <a:r>
              <a:rPr lang="en-US" baseline="0" dirty="0" smtClean="0"/>
              <a:t>Writing Center</a:t>
            </a:r>
          </a:p>
          <a:p>
            <a:r>
              <a:rPr lang="en-US" baseline="0" dirty="0" smtClean="0"/>
              <a:t>INTO</a:t>
            </a:r>
          </a:p>
          <a:p>
            <a:r>
              <a:rPr lang="en-US" baseline="0" dirty="0" smtClean="0"/>
              <a:t>Blackboard Steering Committee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1D44-5D93-4EFC-976E-D47547FFD4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2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invite OSU faculty to share feedback and ideas on the material we are developing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And, in addition, </a:t>
            </a:r>
            <a:r>
              <a:rPr lang="en-US" dirty="0" smtClean="0"/>
              <a:t>TAC is responding to requests from faculty for a way to identify</a:t>
            </a:r>
            <a:r>
              <a:rPr lang="en-US" baseline="0" dirty="0" smtClean="0"/>
              <a:t> and prevent potential plagiarism.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1D44-5D93-4EFC-976E-D47547FFD4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4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SafeAssign is a tool within Blackboard that helps students and instructors identify unoriginal content in student papers.</a:t>
            </a:r>
          </a:p>
          <a:p>
            <a:endParaRPr lang="en-US" dirty="0" smtClean="0"/>
          </a:p>
          <a:p>
            <a:r>
              <a:rPr lang="en-US" dirty="0" smtClean="0"/>
              <a:t>Students submit their papers to a SafeAssignment in Blackboard, and the content is compared to websites, online journals and other student papers in the SafeAssign system.</a:t>
            </a:r>
          </a:p>
          <a:p>
            <a:endParaRPr lang="en-US" dirty="0" smtClean="0"/>
          </a:p>
          <a:p>
            <a:r>
              <a:rPr lang="en-US" dirty="0" smtClean="0"/>
              <a:t>The software generates a report that highlights passages in the paper that match the online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1D44-5D93-4EFC-976E-D47547FFD4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1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SafeAssign</a:t>
            </a:r>
            <a:r>
              <a:rPr lang="en-US" baseline="0" dirty="0" smtClean="0"/>
              <a:t> is one tool in a comprehensive suite of plagiarism prevention resources at OSU for students and instructors. Using SafeAssign is entirely optional for instructors.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recommend that instructors use SafeAssign as a teaching tool to improve writing, not as a ‘smoking gun’ to catch students plagiarizing.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4887-197A-4222-84A9-5591F4800D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1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students</a:t>
            </a:r>
            <a:r>
              <a:rPr lang="en-US" baseline="0" dirty="0" smtClean="0"/>
              <a:t> submit papers they are checked against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</a:p>
          <a:p>
            <a:pPr lvl="1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ProQuest’s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ABI/Inform database of publications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journal articles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Global Reference database hosted by Blackboard,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contains papers that were volunteered by students from Blackboard client institutions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Institutional database hosted here at OSU, which contains all papers submitted to SafeAssign by OSU users.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is the only database that OSU student papers are uploaded to. It is not searchable by any user.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1D44-5D93-4EFC-976E-D47547FFD4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3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end of the matching process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SafeAssign creates 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Originality Report. The report highlights text in the student document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matches any text found in the database and websites. 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percentage of the amount of student content that matches database content is included in the report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NOTE:  Please refer to trainings on SafeAssign Originality Reports to understand how to read them</a:t>
            </a:r>
            <a:endParaRPr lang="en-US" dirty="0" smtClean="0"/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1D44-5D93-4EFC-976E-D47547FFD4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7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this slide you can see how SA flags word-for-word matches in the top example, and below that, passages that are poorly paraphrased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reviewing</a:t>
            </a:r>
            <a:r>
              <a:rPr lang="en-US" baseline="0" dirty="0" smtClean="0"/>
              <a:t> the paper you can identify whether the student has understood the source, and cited it properly.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1D44-5D93-4EFC-976E-D47547FFD4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5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 material</a:t>
            </a:r>
            <a:r>
              <a:rPr lang="en-US" baseline="0" dirty="0" smtClean="0"/>
              <a:t> will be updated and added to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1D44-5D93-4EFC-976E-D47547FFD4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9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066800"/>
            <a:ext cx="6400800" cy="2533651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057400" y="685800"/>
            <a:ext cx="640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Technology Across the Curriculum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001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4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6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0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87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416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53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(Drupa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0459"/>
            <a:ext cx="5510046" cy="3859022"/>
          </a:xfrm>
          <a:prstGeom prst="rect">
            <a:avLst/>
          </a:prstGeom>
          <a:noFill/>
          <a:ln>
            <a:noFill/>
          </a:ln>
          <a:effectLst>
            <a:outerShdw blurRad="127000" dist="25400" dir="2700000" algn="t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304800" y="56460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Get up to speed with what you need.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http://oregonstate.edu/tac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667" y="4876800"/>
            <a:ext cx="6096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escockk\Desktop\icons\tumbler-64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6096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hescockk\Desktop\icons\twitter-6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3" y="4884208"/>
            <a:ext cx="6096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324600" y="1806476"/>
            <a:ext cx="220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Learn more: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Webinars</a:t>
            </a:r>
          </a:p>
          <a:p>
            <a:r>
              <a:rPr lang="en-US" sz="2400" dirty="0" smtClean="0"/>
              <a:t>    Workshops</a:t>
            </a:r>
          </a:p>
          <a:p>
            <a:r>
              <a:rPr lang="en-US" sz="2400" dirty="0" smtClean="0"/>
              <a:t>    GEMs</a:t>
            </a:r>
          </a:p>
          <a:p>
            <a:r>
              <a:rPr lang="en-US" sz="2400" dirty="0" smtClean="0"/>
              <a:t>    Consultations</a:t>
            </a:r>
          </a:p>
          <a:p>
            <a:r>
              <a:rPr lang="en-US" sz="2400" dirty="0" smtClean="0"/>
              <a:t>    Twitter</a:t>
            </a:r>
          </a:p>
          <a:p>
            <a:r>
              <a:rPr lang="en-US" sz="2400" dirty="0" smtClean="0"/>
              <a:t>    Facebook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9" name="Title 8"/>
          <p:cNvSpPr txBox="1">
            <a:spLocks/>
          </p:cNvSpPr>
          <p:nvPr userDrawn="1"/>
        </p:nvSpPr>
        <p:spPr>
          <a:xfrm>
            <a:off x="457200" y="45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Soho Std" pitchFamily="18" charset="0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TAC’s got your back!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 descr="C:\Users\hescockk\Desktop\icons\rss-64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6096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6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(Jooml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04800" y="56460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Get up to speed with what you need.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http://oregonstate.edu/tac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324600" y="1806476"/>
            <a:ext cx="220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Learn more: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Webinars</a:t>
            </a:r>
          </a:p>
          <a:p>
            <a:r>
              <a:rPr lang="en-US" sz="2400" dirty="0" smtClean="0"/>
              <a:t>    Workshops</a:t>
            </a:r>
          </a:p>
          <a:p>
            <a:r>
              <a:rPr lang="en-US" sz="2400" dirty="0" smtClean="0"/>
              <a:t>    GEMs</a:t>
            </a:r>
          </a:p>
          <a:p>
            <a:r>
              <a:rPr lang="en-US" sz="2400" dirty="0" smtClean="0"/>
              <a:t>    Consultations</a:t>
            </a:r>
          </a:p>
          <a:p>
            <a:r>
              <a:rPr lang="en-US" sz="2400" dirty="0" smtClean="0"/>
              <a:t>    Twitter</a:t>
            </a:r>
          </a:p>
          <a:p>
            <a:r>
              <a:rPr lang="en-US" sz="2400" dirty="0" smtClean="0"/>
              <a:t>    Facebook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9" name="Title 8"/>
          <p:cNvSpPr txBox="1">
            <a:spLocks/>
          </p:cNvSpPr>
          <p:nvPr userDrawn="1"/>
        </p:nvSpPr>
        <p:spPr>
          <a:xfrm>
            <a:off x="457200" y="45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Soho Std" pitchFamily="18" charset="0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TAC’s got your back!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0391"/>
            <a:ext cx="5486400" cy="3638501"/>
          </a:xfrm>
          <a:prstGeom prst="rect">
            <a:avLst/>
          </a:prstGeom>
          <a:noFill/>
          <a:ln>
            <a:noFill/>
          </a:ln>
          <a:effectLst>
            <a:outerShdw blurRad="127000" dist="254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4793192"/>
            <a:ext cx="6096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hescockk\Desktop\icons\tumbler-64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93192"/>
            <a:ext cx="6096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hescockk\Desktop\icons\twitter-6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6096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hescockk\Desktop\icons\rss-64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74092"/>
            <a:ext cx="6096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6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3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62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Soho St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200149"/>
            <a:ext cx="6400800" cy="2533651"/>
          </a:xfrm>
        </p:spPr>
        <p:txBody>
          <a:bodyPr/>
          <a:lstStyle/>
          <a:p>
            <a:r>
              <a:rPr lang="en-US" dirty="0" smtClean="0"/>
              <a:t>Academic Integrity and Plagiarism Prevention at OSU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524000"/>
            <a:ext cx="50292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Academic honesty policies and procedures already </a:t>
            </a:r>
            <a:r>
              <a:rPr lang="en-US" dirty="0" smtClean="0"/>
              <a:t>in place</a:t>
            </a:r>
          </a:p>
          <a:p>
            <a:endParaRPr lang="en-US" dirty="0"/>
          </a:p>
          <a:p>
            <a:r>
              <a:rPr lang="en-US" dirty="0" smtClean="0"/>
              <a:t>Tutorials and webinars rolling out in early March</a:t>
            </a:r>
          </a:p>
          <a:p>
            <a:endParaRPr lang="en-US" dirty="0"/>
          </a:p>
          <a:p>
            <a:r>
              <a:rPr lang="en-US" b="1" dirty="0"/>
              <a:t>Week 9 </a:t>
            </a:r>
            <a:r>
              <a:rPr lang="en-US" b="1" dirty="0" smtClean="0"/>
              <a:t>W2013 - </a:t>
            </a:r>
            <a:r>
              <a:rPr lang="en-US" dirty="0" smtClean="0"/>
              <a:t>SafeAssign </a:t>
            </a:r>
            <a:r>
              <a:rPr lang="en-US" dirty="0"/>
              <a:t>will be live in </a:t>
            </a:r>
            <a:r>
              <a:rPr lang="en-US" dirty="0" smtClean="0"/>
              <a:t>Blackboard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greenoul.CN\AppData\Local\Microsoft\Windows\Temporary Internet Files\Content.IE5\BSE4C9TK\MP900309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609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6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766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7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9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0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Integrity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TAC and Office of Student Conduct </a:t>
            </a:r>
            <a:r>
              <a:rPr lang="en-US" b="1" dirty="0" smtClean="0"/>
              <a:t>are partnering </a:t>
            </a:r>
            <a:r>
              <a:rPr lang="en-US" b="1" dirty="0"/>
              <a:t>on </a:t>
            </a:r>
            <a:r>
              <a:rPr lang="en-US" b="1" dirty="0" smtClean="0"/>
              <a:t>an academic </a:t>
            </a:r>
            <a:r>
              <a:rPr lang="en-US" b="1" dirty="0"/>
              <a:t>integrity and plagiarism </a:t>
            </a:r>
            <a:r>
              <a:rPr lang="en-US" b="1" dirty="0" smtClean="0"/>
              <a:t>prevention</a:t>
            </a:r>
            <a:r>
              <a:rPr lang="en-US" b="1" dirty="0"/>
              <a:t> </a:t>
            </a:r>
            <a:r>
              <a:rPr lang="en-US" b="1" dirty="0" smtClean="0"/>
              <a:t>initiative: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C34500"/>
                </a:solidFill>
              </a:rPr>
              <a:t>Tutorials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C34500"/>
                </a:solidFill>
              </a:rPr>
              <a:t>Teaching resources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C34500"/>
                </a:solidFill>
              </a:rPr>
              <a:t>Webinars  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C34500"/>
                </a:solidFill>
              </a:rPr>
              <a:t>Quick reference docs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73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Students</a:t>
            </a:r>
          </a:p>
          <a:p>
            <a:pPr marL="0" indent="0">
              <a:buNone/>
            </a:pPr>
            <a:r>
              <a:rPr lang="en-US" dirty="0"/>
              <a:t>Understanding Plagiarism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Oregon State Deals with Plagiarism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Preventing Plagiarism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Brief History of Plagiarism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Academic </a:t>
            </a:r>
            <a:r>
              <a:rPr lang="en-US" dirty="0"/>
              <a:t>Integrity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00200"/>
            <a:ext cx="3733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For Instructors</a:t>
            </a:r>
          </a:p>
          <a:p>
            <a:pPr marL="0" indent="0">
              <a:buNone/>
            </a:pPr>
            <a:r>
              <a:rPr lang="en-US" dirty="0"/>
              <a:t>Understanding Plagiarism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Oregon State Deals with Plagiarism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Preventing Plagiarism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Brief History of Plagiarism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Cultural </a:t>
            </a:r>
            <a:r>
              <a:rPr lang="en-US" dirty="0"/>
              <a:t>Considerations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Academic </a:t>
            </a:r>
            <a:r>
              <a:rPr lang="en-US" dirty="0"/>
              <a:t>Integrity Resources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Invited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4800600" cy="274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Seeking Faculty input on training materials </a:t>
            </a:r>
            <a:r>
              <a:rPr lang="en-US" b="1" dirty="0" smtClean="0"/>
              <a:t>and teaching resources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03285"/>
            <a:ext cx="3048000" cy="4263555"/>
          </a:xfrm>
          <a:prstGeom prst="roundRect">
            <a:avLst>
              <a:gd name="adj" fmla="val 25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1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escockk\Documents\TAC\Photos and Stock\Stock\Stock - Microsoft\MP900422458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198"/>
            <a:ext cx="2368902" cy="42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SafeAssign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 tool to help </a:t>
            </a:r>
            <a:r>
              <a:rPr lang="en-US" b="1" dirty="0"/>
              <a:t>students and instructors identify unoriginal content in student papers.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362198"/>
            <a:ext cx="5715000" cy="4414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Students’ papers are compared to content in websites, online journals and other student papers in the SafeAssign system.</a:t>
            </a:r>
          </a:p>
          <a:p>
            <a:endParaRPr lang="en-US" dirty="0" smtClean="0"/>
          </a:p>
          <a:p>
            <a:r>
              <a:rPr lang="en-US" dirty="0" smtClean="0"/>
              <a:t>A report highlights passages in the paper that match the </a:t>
            </a:r>
            <a:r>
              <a:rPr lang="en-US" dirty="0" err="1" smtClean="0"/>
              <a:t>SafeAssign</a:t>
            </a:r>
            <a:r>
              <a:rPr lang="en-US" dirty="0" smtClean="0"/>
              <a:t> sources.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7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SafeAssign?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560" y="1600200"/>
            <a:ext cx="525944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Integrated with Blackboard</a:t>
            </a:r>
          </a:p>
          <a:p>
            <a:endParaRPr lang="en-US" dirty="0" smtClean="0"/>
          </a:p>
          <a:p>
            <a:r>
              <a:rPr lang="en-US" dirty="0" smtClean="0"/>
              <a:t>Reviewed by Legal and multiple stakeholders</a:t>
            </a:r>
          </a:p>
          <a:p>
            <a:endParaRPr lang="en-US" dirty="0"/>
          </a:p>
          <a:p>
            <a:r>
              <a:rPr lang="en-US" dirty="0" smtClean="0"/>
              <a:t>SafeAssign is entirely optional for instructors</a:t>
            </a:r>
          </a:p>
          <a:p>
            <a:endParaRPr lang="en-US" dirty="0"/>
          </a:p>
          <a:p>
            <a:r>
              <a:rPr lang="en-US" dirty="0" smtClean="0"/>
              <a:t>Best used as a teaching tool to improve writing, not a “smoking gun”</a:t>
            </a:r>
            <a:endParaRPr lang="en-US" dirty="0"/>
          </a:p>
        </p:txBody>
      </p:sp>
      <p:pic>
        <p:nvPicPr>
          <p:cNvPr id="4" name="Picture 2" descr="C:\Users\hescockk\Documents\TAC\Photos and Stock\Stock\Stock - Microsoft\MP9004276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8" y="1524001"/>
            <a:ext cx="2989882" cy="4495800"/>
          </a:xfrm>
          <a:prstGeom prst="roundRect">
            <a:avLst>
              <a:gd name="adj" fmla="val 37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9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SafeAssign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C34500"/>
                </a:solidFill>
              </a:rPr>
              <a:t>The Internet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C34500"/>
              </a:solidFill>
            </a:endParaRP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C34500"/>
                </a:solidFill>
              </a:rPr>
              <a:t>ProQuest</a:t>
            </a:r>
            <a:r>
              <a:rPr lang="en-US" sz="3000" b="1" dirty="0">
                <a:solidFill>
                  <a:srgbClr val="C34500"/>
                </a:solidFill>
              </a:rPr>
              <a:t> ABI/Inform Database 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C34500"/>
              </a:solidFill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rgbClr val="C34500"/>
                </a:solidFill>
              </a:rPr>
              <a:t>Global Reference Database</a:t>
            </a:r>
            <a:br>
              <a:rPr lang="en-US" sz="3000" b="1" dirty="0">
                <a:solidFill>
                  <a:srgbClr val="C34500"/>
                </a:solidFill>
              </a:rPr>
            </a:br>
            <a:r>
              <a:rPr lang="en-US" sz="3000" b="1" dirty="0">
                <a:solidFill>
                  <a:srgbClr val="C34500"/>
                </a:solidFill>
              </a:rPr>
              <a:t>hosted by Blackboard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C34500"/>
              </a:solidFill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rgbClr val="C34500"/>
                </a:solidFill>
              </a:rPr>
              <a:t>Institutional Database</a:t>
            </a:r>
            <a:br>
              <a:rPr lang="en-US" sz="3000" b="1" dirty="0">
                <a:solidFill>
                  <a:srgbClr val="C34500"/>
                </a:solidFill>
              </a:rPr>
            </a:br>
            <a:r>
              <a:rPr lang="en-US" sz="3000" b="1" dirty="0">
                <a:solidFill>
                  <a:srgbClr val="C34500"/>
                </a:solidFill>
              </a:rPr>
              <a:t>hosted here at OSU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08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SafeAssign </a:t>
            </a:r>
            <a:r>
              <a:rPr lang="en-US" dirty="0" smtClean="0"/>
              <a:t>Originality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429000" cy="4953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Originality </a:t>
            </a:r>
            <a:r>
              <a:rPr lang="en-US" dirty="0"/>
              <a:t>report highlights </a:t>
            </a:r>
            <a:r>
              <a:rPr lang="en-US" dirty="0" smtClean="0"/>
              <a:t>text in the student document that matches any text found in the databases.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248150" cy="450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Plagiarism and/or Paraphrasing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3671"/>
            <a:ext cx="79819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7" y="2098594"/>
            <a:ext cx="7924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752600"/>
            <a:ext cx="2057399" cy="345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Word-for-word: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997406"/>
            <a:ext cx="2057399" cy="345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Paraphrasing: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cademic Integrity and Plagiarism Prevention at OSU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Academic Integrity Resources&amp;quot;&quot;/&gt;&lt;property id=&quot;20307&quot; value=&quot;257&quot;/&gt;&lt;/object&gt;&lt;object type=&quot;3&quot; unique_id=&quot;10006&quot;&gt;&lt;property id=&quot;20148&quot; value=&quot;5&quot;/&gt;&lt;property id=&quot;20300&quot; value=&quot;Slide 12&quot;/&gt;&lt;property id=&quot;20307&quot; value=&quot;259&quot;/&gt;&lt;/object&gt;&lt;object type=&quot;3&quot; unique_id=&quot;10007&quot;&gt;&lt;property id=&quot;20148&quot; value=&quot;5&quot;/&gt;&lt;property id=&quot;20300&quot; value=&quot;Slide 13&quot;/&gt;&lt;property id=&quot;20307&quot; value=&quot;258&quot;/&gt;&lt;/object&gt;&lt;object type=&quot;3&quot; unique_id=&quot;10080&quot;&gt;&lt;property id=&quot;20148&quot; value=&quot;5&quot;/&gt;&lt;property id=&quot;20300&quot; value=&quot;Slide 5 - &amp;quot;Introducing SafeAssign&amp;quot;&quot;/&gt;&lt;property id=&quot;20307&quot; value=&quot;260&quot;/&gt;&lt;/object&gt;&lt;object type=&quot;3&quot; unique_id=&quot;10081&quot;&gt;&lt;property id=&quot;20148&quot; value=&quot;5&quot;/&gt;&lt;property id=&quot;20300&quot; value=&quot;Slide 6 - &amp;quot;Why SafeAssign?&amp;quot;&quot;/&gt;&lt;property id=&quot;20307&quot; value=&quot;261&quot;/&gt;&lt;/object&gt;&lt;object type=&quot;3&quot; unique_id=&quot;10082&quot;&gt;&lt;property id=&quot;20148&quot; value=&quot;5&quot;/&gt;&lt;property id=&quot;20300&quot; value=&quot;Slide 7 - &amp;quot;SafeAssign Databases&amp;quot;&quot;/&gt;&lt;property id=&quot;20307&quot; value=&quot;262&quot;/&gt;&lt;/object&gt;&lt;object type=&quot;3&quot; unique_id=&quot;10083&quot;&gt;&lt;property id=&quot;20148&quot; value=&quot;5&quot;/&gt;&lt;property id=&quot;20300&quot; value=&quot;Slide 8 - &amp;quot;SafeAssign Originality Report&amp;quot;&quot;/&gt;&lt;property id=&quot;20307&quot; value=&quot;263&quot;/&gt;&lt;/object&gt;&lt;object type=&quot;3&quot; unique_id=&quot;16245&quot;&gt;&lt;property id=&quot;20148&quot; value=&quot;5&quot;/&gt;&lt;property id=&quot;20300&quot; value=&quot;Slide 9 - &amp;quot;Plagiarism and/or Paraphrasing&amp;quot;&quot;/&gt;&lt;property id=&quot;20307&quot; value=&quot;264&quot;/&gt;&lt;/object&gt;&lt;object type=&quot;3&quot; unique_id=&quot;16301&quot;&gt;&lt;property id=&quot;20148&quot; value=&quot;5&quot;/&gt;&lt;property id=&quot;20300&quot; value=&quot;Slide 4 - &amp;quot;You are Invited&amp;quot;&quot;/&gt;&lt;property id=&quot;20307&quot; value=&quot;265&quot;/&gt;&lt;/object&gt;&lt;object type=&quot;3&quot; unique_id=&quot;16338&quot;&gt;&lt;property id=&quot;20148&quot; value=&quot;5&quot;/&gt;&lt;property id=&quot;20300&quot; value=&quot;Slide 11 - &amp;quot;Questions?&amp;quot;&quot;/&gt;&lt;property id=&quot;20307&quot; value=&quot;266&quot;/&gt;&lt;/object&gt;&lt;object type=&quot;3&quot; unique_id=&quot;16482&quot;&gt;&lt;property id=&quot;20148&quot; value=&quot;5&quot;/&gt;&lt;property id=&quot;20300&quot; value=&quot;Slide 10 - &amp;quot;Timeline&amp;quot;&quot;/&gt;&lt;property id=&quot;20307&quot; value=&quot;267&quot;/&gt;&lt;/object&gt;&lt;object type=&quot;3&quot; unique_id=&quot;16497&quot;&gt;&lt;property id=&quot;20148&quot; value=&quot;5&quot;/&gt;&lt;property id=&quot;20300&quot; value=&quot;Slide 3 - &amp;quot;Tutorials&amp;quot;&quot;/&gt;&lt;property id=&quot;20307&quot; value=&quot;26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93464399,\\DINSMORM-OP980\GEMs\TAC Projects\SafeAssign\Communication\SA_Fac_Senate_02-14-2013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793464399,\\DINSMORM-OP980\GEMs\TAC Projects\SafeAssign\Communication\SA_Fac_Senate_02-14-2013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793464399,\\DINSMORM-OP980\GEMs\TAC Projects\SafeAssign\Communication\SA_Fac_Senate_02-14-2013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793464399,\\DINSMORM-OP980\GEMs\TAC Projects\SafeAssign\Communication\SA_Fac_Senate_02-14-2013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793464399,\\DINSMORM-OP980\GEMs\TAC Projects\SafeAssign\Communication\SA_Fac_Senate_02-14-2013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725</Words>
  <Application>Microsoft Office PowerPoint</Application>
  <PresentationFormat>On-screen Show (4:3)</PresentationFormat>
  <Paragraphs>119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Academic Integrity and Plagiarism Prevention at OSU</vt:lpstr>
      <vt:lpstr>Academic Integrity Resources</vt:lpstr>
      <vt:lpstr>Tutorials</vt:lpstr>
      <vt:lpstr>You are Invited</vt:lpstr>
      <vt:lpstr>Introducing SafeAssign</vt:lpstr>
      <vt:lpstr>Why SafeAssign?</vt:lpstr>
      <vt:lpstr>SafeAssign Databases</vt:lpstr>
      <vt:lpstr>SafeAssign Originality Report</vt:lpstr>
      <vt:lpstr>Plagiarism and/or Paraphrasing</vt:lpstr>
      <vt:lpstr>Timeline</vt:lpstr>
      <vt:lpstr>Questions?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Kimmy Hescock</dc:creator>
  <cp:lastModifiedBy>Support</cp:lastModifiedBy>
  <cp:revision>43</cp:revision>
  <dcterms:created xsi:type="dcterms:W3CDTF">2012-01-26T22:59:08Z</dcterms:created>
  <dcterms:modified xsi:type="dcterms:W3CDTF">2013-02-14T19:39:24Z</dcterms:modified>
</cp:coreProperties>
</file>