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6" r:id="rId2"/>
    <p:sldId id="316" r:id="rId3"/>
    <p:sldId id="314" r:id="rId4"/>
    <p:sldId id="311" r:id="rId5"/>
    <p:sldId id="272" r:id="rId6"/>
    <p:sldId id="315" r:id="rId7"/>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10E3B9-4676-42E3-946C-C35944A380C9}" v="170" dt="2020-12-10T19:26:18.175"/>
    <p1510:client id="{F4A8BC57-1314-4518-A9FA-61F891F33DCF}" v="108" dt="2020-12-10T19:16:58.5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7949" autoAdjust="0"/>
  </p:normalViewPr>
  <p:slideViewPr>
    <p:cSldViewPr snapToGrid="0">
      <p:cViewPr varScale="1">
        <p:scale>
          <a:sx n="43" d="100"/>
          <a:sy n="43" d="100"/>
        </p:scale>
        <p:origin x="48" y="6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180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31665E-8E8E-CD46-BDAB-7B39B3612E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9AA0-DC88-6D40-8682-160ECDE1C5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EE12BC-EC0E-6446-A774-DE9589606F67}" type="datetimeFigureOut">
              <a:rPr lang="en-US" smtClean="0"/>
              <a:t>2/11/2021</a:t>
            </a:fld>
            <a:endParaRPr lang="en-US"/>
          </a:p>
        </p:txBody>
      </p:sp>
      <p:sp>
        <p:nvSpPr>
          <p:cNvPr id="4" name="Footer Placeholder 3">
            <a:extLst>
              <a:ext uri="{FF2B5EF4-FFF2-40B4-BE49-F238E27FC236}">
                <a16:creationId xmlns:a16="http://schemas.microsoft.com/office/drawing/2014/main" id="{E299A54F-F223-C047-8C29-75C2D0917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1C03E6-2154-F44D-8AD5-7CE26A0BFC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B4A11-0E5F-3B47-AF47-0540598486C5}" type="slidenum">
              <a:rPr lang="en-US" smtClean="0"/>
              <a:t>‹#›</a:t>
            </a:fld>
            <a:endParaRPr lang="en-US"/>
          </a:p>
        </p:txBody>
      </p:sp>
    </p:spTree>
    <p:extLst>
      <p:ext uri="{BB962C8B-B14F-4D97-AF65-F5344CB8AC3E}">
        <p14:creationId xmlns:p14="http://schemas.microsoft.com/office/powerpoint/2010/main" val="2280976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66A8-84A3-4029-AEE0-ABE9D0522317}" type="datetimeFigureOut">
              <a:rPr lang="en-US" smtClean="0"/>
              <a:t>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1FE3D-A77A-45B8-8A34-524A25992A1E}" type="slidenum">
              <a:rPr lang="en-US" smtClean="0"/>
              <a:t>‹#›</a:t>
            </a:fld>
            <a:endParaRPr lang="en-US"/>
          </a:p>
        </p:txBody>
      </p:sp>
    </p:spTree>
    <p:extLst>
      <p:ext uri="{BB962C8B-B14F-4D97-AF65-F5344CB8AC3E}">
        <p14:creationId xmlns:p14="http://schemas.microsoft.com/office/powerpoint/2010/main" val="362588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5</a:t>
            </a:fld>
            <a:endParaRPr lang="en-US"/>
          </a:p>
        </p:txBody>
      </p:sp>
    </p:spTree>
    <p:extLst>
      <p:ext uri="{BB962C8B-B14F-4D97-AF65-F5344CB8AC3E}">
        <p14:creationId xmlns:p14="http://schemas.microsoft.com/office/powerpoint/2010/main" val="354006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6</a:t>
            </a:fld>
            <a:endParaRPr lang="en-US"/>
          </a:p>
        </p:txBody>
      </p:sp>
    </p:spTree>
    <p:extLst>
      <p:ext uri="{BB962C8B-B14F-4D97-AF65-F5344CB8AC3E}">
        <p14:creationId xmlns:p14="http://schemas.microsoft.com/office/powerpoint/2010/main" val="2903435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87953" r="49988"/>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97954" cy="6858000"/>
          </a:xfrm>
          <a:prstGeom prst="rect">
            <a:avLst/>
          </a:prstGeom>
        </p:spPr>
      </p:pic>
      <p:sp>
        <p:nvSpPr>
          <p:cNvPr id="2" name="Title 1"/>
          <p:cNvSpPr>
            <a:spLocks noGrp="1"/>
          </p:cNvSpPr>
          <p:nvPr>
            <p:ph type="ctrTitle" hasCustomPrompt="1"/>
          </p:nvPr>
        </p:nvSpPr>
        <p:spPr>
          <a:xfrm>
            <a:off x="609600" y="1122363"/>
            <a:ext cx="7716253" cy="2387600"/>
          </a:xfrm>
        </p:spPr>
        <p:txBody>
          <a:bodyPr anchor="b" anchorCtr="0">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609600" y="3602038"/>
            <a:ext cx="7716253" cy="1655762"/>
          </a:xfrm>
        </p:spPr>
        <p:txBody>
          <a:bodyPr anchor="t" anchorCtr="0">
            <a:normAutofit/>
          </a:bodyPr>
          <a:lstStyle>
            <a:lvl1pPr marL="0" indent="0" algn="l">
              <a:buNone/>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Oregon State University"/>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8760" y="4741558"/>
            <a:ext cx="1165484" cy="1216633"/>
          </a:xfrm>
          <a:prstGeom prst="rect">
            <a:avLst/>
          </a:prstGeom>
        </p:spPr>
      </p:pic>
    </p:spTree>
    <p:extLst>
      <p:ext uri="{BB962C8B-B14F-4D97-AF65-F5344CB8AC3E}">
        <p14:creationId xmlns:p14="http://schemas.microsoft.com/office/powerpoint/2010/main" val="327053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5119"/>
          <a:stretch/>
        </p:blipFill>
        <p:spPr>
          <a:xfrm>
            <a:off x="-431" y="10633"/>
            <a:ext cx="12192431" cy="6847367"/>
          </a:xfrm>
          <a:prstGeom prst="rect">
            <a:avLst/>
          </a:prstGeom>
        </p:spPr>
      </p:pic>
      <p:grpSp>
        <p:nvGrpSpPr>
          <p:cNvPr id="6" name="Group 5"/>
          <p:cNvGrpSpPr/>
          <p:nvPr userDrawn="1"/>
        </p:nvGrpSpPr>
        <p:grpSpPr>
          <a:xfrm>
            <a:off x="2194" y="0"/>
            <a:ext cx="12189806"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b="57377"/>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solidFill>
                  <a:schemeClr val="bg1"/>
                </a:solidFill>
                <a:latin typeface="+mn-lt"/>
              </a:defRPr>
            </a:lvl1pPr>
            <a:lvl2pPr marL="685800" indent="-228600">
              <a:buClr>
                <a:srgbClr val="DC4405"/>
              </a:buClr>
              <a:buFont typeface="Courier New" panose="02070309020205020404" pitchFamily="49" charset="0"/>
              <a:buChar char="o"/>
              <a:defRPr sz="1800">
                <a:solidFill>
                  <a:schemeClr val="bg1"/>
                </a:solidFill>
                <a:latin typeface="+mn-lt"/>
              </a:defRPr>
            </a:lvl2pPr>
            <a:lvl3pPr marL="1143000" indent="-228600">
              <a:buClr>
                <a:srgbClr val="DC4405"/>
              </a:buClr>
              <a:buFont typeface="Courier New" panose="02070309020205020404" pitchFamily="49" charset="0"/>
              <a:buChar char="o"/>
              <a:defRPr sz="1600">
                <a:solidFill>
                  <a:schemeClr val="bg1"/>
                </a:solidFill>
                <a:latin typeface="+mn-lt"/>
              </a:defRPr>
            </a:lvl3pPr>
            <a:lvl4pPr marL="1600200" indent="-228600">
              <a:buClr>
                <a:srgbClr val="DC4405"/>
              </a:buClr>
              <a:buFont typeface="Courier New" panose="02070309020205020404" pitchFamily="49" charset="0"/>
              <a:buChar char="o"/>
              <a:defRPr sz="1400">
                <a:solidFill>
                  <a:schemeClr val="bg1"/>
                </a:solidFill>
                <a:latin typeface="+mn-lt"/>
              </a:defRPr>
            </a:lvl4pPr>
            <a:lvl5pPr marL="2057400" indent="-228600">
              <a:buClr>
                <a:srgbClr val="DC4405"/>
              </a:buClr>
              <a:buFont typeface="Courier New" panose="02070309020205020404" pitchFamily="49" charset="0"/>
              <a:buChar char="o"/>
              <a:defRPr sz="1400">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dirty="0"/>
          </a:p>
        </p:txBody>
      </p:sp>
    </p:spTree>
    <p:extLst>
      <p:ext uri="{BB962C8B-B14F-4D97-AF65-F5344CB8AC3E}">
        <p14:creationId xmlns:p14="http://schemas.microsoft.com/office/powerpoint/2010/main" val="205637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2183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3595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9813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989991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3620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4052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838" b="5"/>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1010766"/>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F4F0F-2CBB-394C-8D28-1DF130774BB0}"/>
              </a:ext>
            </a:extLst>
          </p:cNvPr>
          <p:cNvSpPr>
            <a:spLocks noGrp="1"/>
          </p:cNvSpPr>
          <p:nvPr>
            <p:ph type="title"/>
          </p:nvPr>
        </p:nvSpPr>
        <p:spPr>
          <a:xfrm>
            <a:off x="4326414" y="2813879"/>
            <a:ext cx="7326313" cy="1263176"/>
          </a:xfrm>
        </p:spPr>
        <p:txBody>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15804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722" b="5"/>
          <a:stretch/>
        </p:blipFill>
        <p:spPr>
          <a:xfrm>
            <a:off x="9145921"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3"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3C989-1309-994B-B24D-52010CD78D09}"/>
              </a:ext>
            </a:extLst>
          </p:cNvPr>
          <p:cNvSpPr>
            <a:spLocks noGrp="1"/>
          </p:cNvSpPr>
          <p:nvPr>
            <p:ph type="title"/>
          </p:nvPr>
        </p:nvSpPr>
        <p:spPr>
          <a:xfrm>
            <a:off x="4245549" y="2893321"/>
            <a:ext cx="7326314" cy="1104292"/>
          </a:xfrm>
        </p:spPr>
        <p:txBody>
          <a:bodyPr>
            <a:normAutofit/>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3677839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dirty="0">
              <a:solidFill>
                <a:schemeClr val="tx1"/>
              </a:solidFill>
            </a:endParaRPr>
          </a:p>
        </p:txBody>
      </p:sp>
      <p:sp>
        <p:nvSpPr>
          <p:cNvPr id="11" name="Rectangle 10"/>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2" name="Title 1">
            <a:extLst>
              <a:ext uri="{FF2B5EF4-FFF2-40B4-BE49-F238E27FC236}">
                <a16:creationId xmlns:a16="http://schemas.microsoft.com/office/drawing/2014/main" id="{76401478-0708-F548-B1EB-39A1F96851D4}"/>
              </a:ext>
            </a:extLst>
          </p:cNvPr>
          <p:cNvSpPr>
            <a:spLocks noGrp="1"/>
          </p:cNvSpPr>
          <p:nvPr>
            <p:ph type="title"/>
          </p:nvPr>
        </p:nvSpPr>
        <p:spPr>
          <a:xfrm>
            <a:off x="1530350" y="1875092"/>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lvl1pPr>
            <a:lvl2pPr marL="742950" indent="-285750">
              <a:buClr>
                <a:srgbClr val="DC4405"/>
              </a:buClr>
              <a:buFont typeface="Courier New" panose="02070309020205020404" pitchFamily="49" charset="0"/>
              <a:buChar char="o"/>
              <a:defRPr sz="1800" baseline="0">
                <a:latin typeface="+mn-lt"/>
              </a:defRPr>
            </a:lvl2pPr>
            <a:lvl3pPr marL="1200150" indent="-285750">
              <a:buClr>
                <a:srgbClr val="DC4405"/>
              </a:buClr>
              <a:buFont typeface="Courier New" panose="02070309020205020404" pitchFamily="49" charset="0"/>
              <a:buChar char="o"/>
              <a:defRPr sz="1600" baseline="0"/>
            </a:lvl3pPr>
            <a:lvl4pPr marL="1543050" indent="-171450">
              <a:buClr>
                <a:srgbClr val="DC4405"/>
              </a:buClr>
              <a:buFont typeface="Courier New" panose="02070309020205020404" pitchFamily="49" charset="0"/>
              <a:buChar char="o"/>
              <a:defRPr sz="1400" baseline="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405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5138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2" name="Title 1">
            <a:extLst>
              <a:ext uri="{FF2B5EF4-FFF2-40B4-BE49-F238E27FC236}">
                <a16:creationId xmlns:a16="http://schemas.microsoft.com/office/drawing/2014/main" id="{871F63B3-6FE0-3D4F-9AB1-C16F92155865}"/>
              </a:ext>
            </a:extLst>
          </p:cNvPr>
          <p:cNvSpPr>
            <a:spLocks noGrp="1"/>
          </p:cNvSpPr>
          <p:nvPr>
            <p:ph type="title"/>
          </p:nvPr>
        </p:nvSpPr>
        <p:spPr>
          <a:xfrm>
            <a:off x="1530350" y="1875092"/>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75886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BB34C4C1-9B17-BE4B-864B-32014387B804}"/>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20788"/>
            <a:ext cx="9112250" cy="1606738"/>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1627209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8BF70703-6BF1-C845-A5DA-3580FFC5EA79}"/>
              </a:ext>
            </a:extLst>
          </p:cNvPr>
          <p:cNvSpPr>
            <a:spLocks noGrp="1"/>
          </p:cNvSpPr>
          <p:nvPr>
            <p:ph type="title"/>
          </p:nvPr>
        </p:nvSpPr>
        <p:spPr>
          <a:xfrm>
            <a:off x="1530350" y="1910830"/>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61861"/>
            <a:ext cx="9112250" cy="1565664"/>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
                <a:srgbClr val="DC4405"/>
              </a:buClr>
              <a:buSzTx/>
              <a:buFont typeface="Courier New" panose="02070309020205020404" pitchFamily="49" charset="0"/>
              <a:buChar char="o"/>
              <a:tabLst/>
              <a:defRPr/>
            </a:pPr>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97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1D989875-230F-E04E-A996-BB83824C1303}"/>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58052"/>
            <a:ext cx="9112250" cy="1569473"/>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2998805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545FBC4E-4719-5B44-AFFB-ED854845F11B}"/>
              </a:ext>
            </a:extLst>
          </p:cNvPr>
          <p:cNvSpPr>
            <a:spLocks noGrp="1"/>
          </p:cNvSpPr>
          <p:nvPr>
            <p:ph type="title"/>
          </p:nvPr>
        </p:nvSpPr>
        <p:spPr>
          <a:xfrm>
            <a:off x="1530350" y="1892169"/>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24539"/>
            <a:ext cx="9112250" cy="1602986"/>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latin typeface="+mn-lt"/>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latin typeface="+mn-lt"/>
              </a:defRPr>
            </a:lvl3pPr>
            <a:lvl4pPr marL="1543050" indent="-171450">
              <a:buClr>
                <a:srgbClr val="DC4405"/>
              </a:buClr>
              <a:buFont typeface="Courier New" panose="02070309020205020404" pitchFamily="49" charset="0"/>
              <a:buChar char="o"/>
              <a:defRPr sz="1400" baseline="0">
                <a:solidFill>
                  <a:schemeClr val="bg1"/>
                </a:solidFill>
                <a:latin typeface="+mn-lt"/>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44193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51090"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9" name="Text Placeholder 17"/>
          <p:cNvSpPr>
            <a:spLocks noGrp="1"/>
          </p:cNvSpPr>
          <p:nvPr>
            <p:ph type="body" sz="quarter" idx="16"/>
          </p:nvPr>
        </p:nvSpPr>
        <p:spPr>
          <a:xfrm>
            <a:off x="3069628"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1" name="Text Placeholder 17"/>
          <p:cNvSpPr>
            <a:spLocks noGrp="1"/>
          </p:cNvSpPr>
          <p:nvPr>
            <p:ph type="body" sz="quarter" idx="18"/>
          </p:nvPr>
        </p:nvSpPr>
        <p:spPr>
          <a:xfrm>
            <a:off x="6117132"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p:cNvSpPr>
            <a:spLocks noGrp="1"/>
          </p:cNvSpPr>
          <p:nvPr>
            <p:ph type="body" sz="quarter" idx="19" hasCustomPrompt="1"/>
          </p:nvPr>
        </p:nvSpPr>
        <p:spPr>
          <a:xfrm>
            <a:off x="9157682" y="2184822"/>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3" name="Text Placeholder 17"/>
          <p:cNvSpPr>
            <a:spLocks noGrp="1"/>
          </p:cNvSpPr>
          <p:nvPr>
            <p:ph type="body" sz="quarter" idx="20"/>
          </p:nvPr>
        </p:nvSpPr>
        <p:spPr>
          <a:xfrm>
            <a:off x="9157319"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148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28995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834946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185927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3484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00122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hasCustomPrompt="1"/>
          </p:nvPr>
        </p:nvSpPr>
        <p:spPr>
          <a:xfrm>
            <a:off x="882650" y="1914525"/>
            <a:ext cx="10452100" cy="4549775"/>
          </a:xfrm>
        </p:spPr>
        <p:txBody>
          <a:bodyPr>
            <a:normAutofit/>
          </a:bodyPr>
          <a:lstStyle>
            <a:lvl1pPr marL="514350" indent="-514350">
              <a:buFont typeface="+mj-lt"/>
              <a:buAutoNum type="arabicPeriod"/>
              <a:defRPr sz="2000" baseline="0">
                <a:solidFill>
                  <a:schemeClr val="bg1"/>
                </a:solidFill>
              </a:defRPr>
            </a:lvl1pPr>
            <a:lvl2pPr marL="914400" indent="-457200">
              <a:buFont typeface="+mj-lt"/>
              <a:buAutoNum type="arabicPeriod"/>
              <a:defRPr sz="1800" baseline="0">
                <a:solidFill>
                  <a:schemeClr val="bg1"/>
                </a:solidFill>
                <a:latin typeface="+mn-lt"/>
              </a:defRPr>
            </a:lvl2pPr>
            <a:lvl3pPr marL="1371600" indent="-457200">
              <a:buFont typeface="+mj-lt"/>
              <a:buAutoNum type="arabicPeriod"/>
              <a:defRPr sz="1600" baseline="0">
                <a:solidFill>
                  <a:schemeClr val="bg1"/>
                </a:solidFill>
              </a:defRPr>
            </a:lvl3pPr>
            <a:lvl4pPr marL="1714500" indent="-342900">
              <a:buFont typeface="+mj-lt"/>
              <a:buAutoNum type="arabicPeriod"/>
              <a:defRPr sz="1400" baseline="0">
                <a:solidFill>
                  <a:schemeClr val="bg1"/>
                </a:solidFill>
              </a:defRPr>
            </a:lvl4pPr>
            <a:lvl5pPr marL="2171700" indent="-342900">
              <a:buFont typeface="+mj-lt"/>
              <a:buAutoNum type="arabicPeriod"/>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914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7378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52730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5" y="1386020"/>
            <a:ext cx="4112166"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273420" y="3859025"/>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dirty="0"/>
              <a:t>Icon image</a:t>
            </a:r>
          </a:p>
        </p:txBody>
      </p:sp>
    </p:spTree>
    <p:extLst>
      <p:ext uri="{BB962C8B-B14F-4D97-AF65-F5344CB8AC3E}">
        <p14:creationId xmlns:p14="http://schemas.microsoft.com/office/powerpoint/2010/main" val="36607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0" cy="6858000"/>
          </a:xfrm>
          <a:prstGeom prst="rect">
            <a:avLst/>
          </a:prstGeom>
        </p:spPr>
      </p:pic>
      <p:sp>
        <p:nvSpPr>
          <p:cNvPr id="39"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900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spTree>
    <p:extLst>
      <p:ext uri="{BB962C8B-B14F-4D97-AF65-F5344CB8AC3E}">
        <p14:creationId xmlns:p14="http://schemas.microsoft.com/office/powerpoint/2010/main" val="32404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6049"/>
          <a:stretch/>
        </p:blipFill>
        <p:spPr>
          <a:xfrm>
            <a:off x="-431" y="95692"/>
            <a:ext cx="12192431" cy="6762307"/>
          </a:xfrm>
          <a:prstGeom prst="rect">
            <a:avLst/>
          </a:prstGeom>
        </p:spPr>
      </p:pic>
      <p:grpSp>
        <p:nvGrpSpPr>
          <p:cNvPr id="6" name="Group 5"/>
          <p:cNvGrpSpPr/>
          <p:nvPr userDrawn="1"/>
        </p:nvGrpSpPr>
        <p:grpSpPr>
          <a:xfrm>
            <a:off x="2194" y="-53163"/>
            <a:ext cx="12189806"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75" b="57376"/>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baseline="0">
                <a:latin typeface="+mn-lt"/>
              </a:defRPr>
            </a:lvl1pPr>
            <a:lvl2pPr marL="685800" indent="-228600">
              <a:buClr>
                <a:srgbClr val="DC4405"/>
              </a:buClr>
              <a:buFont typeface="Courier New" panose="02070309020205020404" pitchFamily="49" charset="0"/>
              <a:buChar char="o"/>
              <a:defRPr sz="1800" baseline="0">
                <a:latin typeface="+mn-lt"/>
              </a:defRPr>
            </a:lvl2pPr>
            <a:lvl3pPr marL="1143000" indent="-228600">
              <a:buClr>
                <a:srgbClr val="DC4405"/>
              </a:buClr>
              <a:buFont typeface="Courier New" panose="02070309020205020404" pitchFamily="49" charset="0"/>
              <a:buChar char="o"/>
              <a:defRPr sz="1600" baseline="0">
                <a:latin typeface="+mn-lt"/>
              </a:defRPr>
            </a:lvl3pPr>
            <a:lvl4pPr marL="1600200" indent="-228600">
              <a:buClr>
                <a:srgbClr val="DC4405"/>
              </a:buClr>
              <a:buFont typeface="Courier New" panose="02070309020205020404" pitchFamily="49" charset="0"/>
              <a:buChar char="o"/>
              <a:defRPr sz="1400" baseline="0">
                <a:latin typeface="+mn-lt"/>
              </a:defRPr>
            </a:lvl4pPr>
            <a:lvl5pPr marL="2057400" indent="-228600">
              <a:buClr>
                <a:srgbClr val="DC4405"/>
              </a:buClr>
              <a:buFont typeface="Courier New" panose="02070309020205020404" pitchFamily="49" charset="0"/>
              <a:buChar char="o"/>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Tree>
    <p:extLst>
      <p:ext uri="{BB962C8B-B14F-4D97-AF65-F5344CB8AC3E}">
        <p14:creationId xmlns:p14="http://schemas.microsoft.com/office/powerpoint/2010/main" val="160076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2/11/2021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extLst>
      <p:ext uri="{BB962C8B-B14F-4D97-AF65-F5344CB8AC3E}">
        <p14:creationId xmlns:p14="http://schemas.microsoft.com/office/powerpoint/2010/main" val="113110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9" r:id="rId5"/>
    <p:sldLayoutId id="2147483654" r:id="rId6"/>
    <p:sldLayoutId id="2147483657" r:id="rId7"/>
    <p:sldLayoutId id="2147483680" r:id="rId8"/>
    <p:sldLayoutId id="2147483656" r:id="rId9"/>
    <p:sldLayoutId id="2147483681"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2800" b="1" i="0" u="none"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u="none" kern="1200" baseline="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osucascades.edu/studentsuccesscenter" TargetMode="External"/><Relationship Id="rId13" Type="http://schemas.openxmlformats.org/officeDocument/2006/relationships/hyperlink" Target="https://counseling.oregonstate.edu/main/ecampus-students" TargetMode="External"/><Relationship Id="rId3" Type="http://schemas.openxmlformats.org/officeDocument/2006/relationships/hyperlink" Target="https://covid.oregonstate.edu/keep-learning" TargetMode="External"/><Relationship Id="rId7" Type="http://schemas.openxmlformats.org/officeDocument/2006/relationships/hyperlink" Target="https://success.oregonstate.edu/academic-coaching" TargetMode="External"/><Relationship Id="rId12" Type="http://schemas.openxmlformats.org/officeDocument/2006/relationships/hyperlink" Target="https://counseling.oregonstate.edu/suicide-risk-reduction-program" TargetMode="External"/><Relationship Id="rId2" Type="http://schemas.openxmlformats.org/officeDocument/2006/relationships/hyperlink" Target="https://experience.oregonstate.edu/well-being/covid-19" TargetMode="External"/><Relationship Id="rId1" Type="http://schemas.openxmlformats.org/officeDocument/2006/relationships/slideLayout" Target="../slideLayouts/slideLayout2.xml"/><Relationship Id="rId6" Type="http://schemas.openxmlformats.org/officeDocument/2006/relationships/hyperlink" Target="https://ecampus.oregonstate.edu/services/student-services/success/" TargetMode="External"/><Relationship Id="rId11" Type="http://schemas.openxmlformats.org/officeDocument/2006/relationships/hyperlink" Target="https://counseling.oregonstate.edu/webform/request-caps-consultation" TargetMode="External"/><Relationship Id="rId5" Type="http://schemas.openxmlformats.org/officeDocument/2006/relationships/hyperlink" Target="https://studentlife.oregonstate.edu/hsrc" TargetMode="External"/><Relationship Id="rId15" Type="http://schemas.openxmlformats.org/officeDocument/2006/relationships/image" Target="../media/image10.png"/><Relationship Id="rId10" Type="http://schemas.openxmlformats.org/officeDocument/2006/relationships/hyperlink" Target="https://counseling.oregonstate.edu/main/single-session-clinic-ssc" TargetMode="External"/><Relationship Id="rId4" Type="http://schemas.openxmlformats.org/officeDocument/2006/relationships/hyperlink" Target="https://experience.oregonstate.edu/well-being/manage-stress" TargetMode="External"/><Relationship Id="rId9" Type="http://schemas.openxmlformats.org/officeDocument/2006/relationships/hyperlink" Target="https://gradschool.oregonstate.edu/graduatestudentsuccess/99" TargetMode="External"/><Relationship Id="rId14" Type="http://schemas.openxmlformats.org/officeDocument/2006/relationships/hyperlink" Target="https://osucascades.edu/student-wellnes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regonstate.zoom.us/meeting/register/tJMrcO6tqD8uG9PbanIhqYuipyRR-nXCME34" TargetMode="External"/><Relationship Id="rId2" Type="http://schemas.openxmlformats.org/officeDocument/2006/relationships/hyperlink" Target="https://static.osubeavers.com/custompages/damchange/"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today.oregonstate.edu/news/oregon-state-celebrates-black-history-month-series-free-event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1122363"/>
            <a:ext cx="6757357" cy="2387600"/>
          </a:xfrm>
        </p:spPr>
        <p:txBody>
          <a:bodyPr/>
          <a:lstStyle/>
          <a:p>
            <a:r>
              <a:rPr lang="en-US" dirty="0"/>
              <a:t>Faculty Senate Meeting</a:t>
            </a:r>
          </a:p>
        </p:txBody>
      </p:sp>
      <p:sp>
        <p:nvSpPr>
          <p:cNvPr id="3" name="Subtitle 2"/>
          <p:cNvSpPr>
            <a:spLocks noGrp="1"/>
          </p:cNvSpPr>
          <p:nvPr>
            <p:ph type="subTitle" idx="1"/>
          </p:nvPr>
        </p:nvSpPr>
        <p:spPr/>
        <p:txBody>
          <a:bodyPr>
            <a:normAutofit/>
          </a:bodyPr>
          <a:lstStyle/>
          <a:p>
            <a:r>
              <a:rPr lang="en-US" i="1" dirty="0"/>
              <a:t>Selina Heppell, FS President</a:t>
            </a:r>
          </a:p>
          <a:p>
            <a:r>
              <a:rPr lang="en-US" dirty="0"/>
              <a:t>February 2021</a:t>
            </a:r>
          </a:p>
        </p:txBody>
      </p:sp>
      <p:sp>
        <p:nvSpPr>
          <p:cNvPr id="4" name="TextBox 3">
            <a:extLst>
              <a:ext uri="{FF2B5EF4-FFF2-40B4-BE49-F238E27FC236}">
                <a16:creationId xmlns:a16="http://schemas.microsoft.com/office/drawing/2014/main" id="{438D9F53-AC1E-449D-8831-1D5ACE147E0B}"/>
              </a:ext>
            </a:extLst>
          </p:cNvPr>
          <p:cNvSpPr txBox="1"/>
          <p:nvPr/>
        </p:nvSpPr>
        <p:spPr>
          <a:xfrm>
            <a:off x="10040944" y="5900056"/>
            <a:ext cx="1988045" cy="369332"/>
          </a:xfrm>
          <a:prstGeom prst="rect">
            <a:avLst/>
          </a:prstGeom>
          <a:noFill/>
        </p:spPr>
        <p:txBody>
          <a:bodyPr wrap="none" rtlCol="0">
            <a:spAutoFit/>
          </a:bodyPr>
          <a:lstStyle/>
          <a:p>
            <a:r>
              <a:rPr lang="en-US" b="1" dirty="0">
                <a:latin typeface="Bookman Old Style" panose="02050604050505020204" pitchFamily="18" charset="0"/>
                <a:cs typeface="Aldhabi" panose="020B0604020202020204" pitchFamily="2" charset="-78"/>
              </a:rPr>
              <a:t>Faculty Senate</a:t>
            </a:r>
          </a:p>
        </p:txBody>
      </p:sp>
    </p:spTree>
    <p:extLst>
      <p:ext uri="{BB962C8B-B14F-4D97-AF65-F5344CB8AC3E}">
        <p14:creationId xmlns:p14="http://schemas.microsoft.com/office/powerpoint/2010/main" val="159406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12C03-0CB6-4A70-940D-9FF8203DD7BA}"/>
              </a:ext>
            </a:extLst>
          </p:cNvPr>
          <p:cNvSpPr>
            <a:spLocks noGrp="1"/>
          </p:cNvSpPr>
          <p:nvPr>
            <p:ph type="title"/>
          </p:nvPr>
        </p:nvSpPr>
        <p:spPr/>
        <p:txBody>
          <a:bodyPr/>
          <a:lstStyle/>
          <a:p>
            <a:r>
              <a:rPr lang="en-US" dirty="0"/>
              <a:t>We’re tired…..</a:t>
            </a:r>
          </a:p>
        </p:txBody>
      </p:sp>
      <p:sp>
        <p:nvSpPr>
          <p:cNvPr id="3" name="Picture Placeholder 2">
            <a:extLst>
              <a:ext uri="{FF2B5EF4-FFF2-40B4-BE49-F238E27FC236}">
                <a16:creationId xmlns:a16="http://schemas.microsoft.com/office/drawing/2014/main" id="{F1FBC402-7AEE-4019-B6E2-D4FAB6778FC7}"/>
              </a:ext>
            </a:extLst>
          </p:cNvPr>
          <p:cNvSpPr>
            <a:spLocks noGrp="1"/>
          </p:cNvSpPr>
          <p:nvPr>
            <p:ph type="pic" sz="quarter" idx="10"/>
          </p:nvPr>
        </p:nvSpPr>
        <p:spPr/>
      </p:sp>
      <p:sp>
        <p:nvSpPr>
          <p:cNvPr id="4" name="Content Placeholder 3">
            <a:extLst>
              <a:ext uri="{FF2B5EF4-FFF2-40B4-BE49-F238E27FC236}">
                <a16:creationId xmlns:a16="http://schemas.microsoft.com/office/drawing/2014/main" id="{E62F5ABA-D2D8-4398-9C94-4665F827CD38}"/>
              </a:ext>
            </a:extLst>
          </p:cNvPr>
          <p:cNvSpPr>
            <a:spLocks noGrp="1"/>
          </p:cNvSpPr>
          <p:nvPr>
            <p:ph idx="1"/>
          </p:nvPr>
        </p:nvSpPr>
        <p:spPr>
          <a:xfrm>
            <a:off x="1285336" y="1380930"/>
            <a:ext cx="10524226" cy="5244157"/>
          </a:xfrm>
        </p:spPr>
        <p:txBody>
          <a:bodyPr/>
          <a:lstStyle/>
          <a:p>
            <a:r>
              <a:rPr lang="en-US" dirty="0"/>
              <a:t>COVID is taking its toll....but vaccines are coming, we are working on COVID Impacts accommodations, and everyone is doing their best</a:t>
            </a:r>
          </a:p>
          <a:p>
            <a:r>
              <a:rPr lang="en-US" dirty="0"/>
              <a:t>Remember to acknowledge the extra work that your students, staff, and colleagues are doing!</a:t>
            </a:r>
          </a:p>
          <a:p>
            <a:r>
              <a:rPr lang="en-US" dirty="0"/>
              <a:t>Mental health resources:</a:t>
            </a:r>
          </a:p>
          <a:p>
            <a:pPr marL="0" marR="0" indent="0">
              <a:spcBef>
                <a:spcPts val="0"/>
              </a:spcBef>
              <a:spcAft>
                <a:spcPts val="0"/>
              </a:spcAft>
              <a:buNone/>
            </a:pPr>
            <a:r>
              <a:rPr lang="en-US" sz="1400" dirty="0">
                <a:effectLst/>
                <a:latin typeface="Verdana" panose="020B0604030504040204" pitchFamily="34" charset="0"/>
                <a:ea typeface="Calibri" panose="020F0502020204030204" pitchFamily="34" charset="0"/>
              </a:rPr>
              <a:t>General: </a:t>
            </a:r>
            <a:r>
              <a:rPr lang="en-US" sz="1400" u="sng" dirty="0">
                <a:solidFill>
                  <a:srgbClr val="0563C1"/>
                </a:solidFill>
                <a:effectLst/>
                <a:latin typeface="Verdana" panose="020B0604030504040204" pitchFamily="34" charset="0"/>
                <a:ea typeface="Calibri" panose="020F0502020204030204" pitchFamily="34" charset="0"/>
                <a:hlinkClick r:id="rId2"/>
              </a:rPr>
              <a:t>https://experience.oregonstate.edu/well-being/covid-19</a:t>
            </a:r>
            <a:r>
              <a:rPr lang="en-US" sz="1400" dirty="0">
                <a:effectLst/>
                <a:latin typeface="Verdana" panose="020B0604030504040204" pitchFamily="34" charset="0"/>
                <a:ea typeface="Calibri" panose="020F0502020204030204" pitchFamily="34" charset="0"/>
              </a:rPr>
              <a:t> ; </a:t>
            </a:r>
            <a:r>
              <a:rPr lang="en-US" sz="1400" u="sng" dirty="0">
                <a:solidFill>
                  <a:srgbClr val="0563C1"/>
                </a:solidFill>
                <a:effectLst/>
                <a:latin typeface="Verdana" panose="020B0604030504040204" pitchFamily="34" charset="0"/>
                <a:ea typeface="Calibri" panose="020F0502020204030204" pitchFamily="34" charset="0"/>
                <a:hlinkClick r:id="rId3"/>
              </a:rPr>
              <a:t>https://covid.oregonstate.edu/keep-learning</a:t>
            </a:r>
            <a:r>
              <a:rPr lang="en-US" sz="1400" dirty="0">
                <a:effectLst/>
                <a:latin typeface="Verdana" panose="020B0604030504040204" pitchFamily="34" charset="0"/>
                <a:ea typeface="Calibri" panose="020F0502020204030204" pitchFamily="34" charset="0"/>
              </a:rPr>
              <a:t>; </a:t>
            </a:r>
            <a:r>
              <a:rPr lang="en-US" sz="1400" u="sng" dirty="0">
                <a:solidFill>
                  <a:srgbClr val="0563C1"/>
                </a:solidFill>
                <a:effectLst/>
                <a:latin typeface="Verdana" panose="020B0604030504040204" pitchFamily="34" charset="0"/>
                <a:ea typeface="Calibri" panose="020F0502020204030204" pitchFamily="34" charset="0"/>
                <a:hlinkClick r:id="rId4"/>
              </a:rPr>
              <a:t>https://experience.oregonstate.edu/well-being/manage-stress</a:t>
            </a: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400" dirty="0">
                <a:effectLst/>
                <a:latin typeface="Verdana" panose="020B0604030504040204" pitchFamily="34" charset="0"/>
                <a:ea typeface="Calibri" panose="020F0502020204030204" pitchFamily="34" charset="0"/>
              </a:rPr>
              <a:t>Human Services Resource Center: </a:t>
            </a:r>
            <a:r>
              <a:rPr lang="en-US" sz="1400" u="sng" dirty="0">
                <a:solidFill>
                  <a:srgbClr val="0563C1"/>
                </a:solidFill>
                <a:effectLst/>
                <a:latin typeface="Verdana" panose="020B0604030504040204" pitchFamily="34" charset="0"/>
                <a:ea typeface="Calibri" panose="020F0502020204030204" pitchFamily="34" charset="0"/>
                <a:hlinkClick r:id="rId5"/>
              </a:rPr>
              <a:t>https://studentlife.oregonstate.edu/hsrc</a:t>
            </a: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400" dirty="0">
                <a:effectLst/>
                <a:latin typeface="Verdana" panose="020B0604030504040204" pitchFamily="34" charset="0"/>
                <a:ea typeface="Calibri" panose="020F0502020204030204" pitchFamily="34" charset="0"/>
              </a:rPr>
              <a:t>Student Success Coaching</a:t>
            </a:r>
            <a:endParaRPr lang="en-US" sz="1400" dirty="0">
              <a:effectLst/>
              <a:latin typeface="Calibri" panose="020F0502020204030204" pitchFamily="34" charset="0"/>
              <a:ea typeface="Calibri" panose="020F0502020204030204" pitchFamily="34" charset="0"/>
            </a:endParaRPr>
          </a:p>
          <a:p>
            <a:pPr marL="800100" lvl="1" indent="-342900" algn="just">
              <a:spcBef>
                <a:spcPts val="0"/>
              </a:spcBef>
              <a:buFont typeface="+mj-lt"/>
              <a:buAutoNum type="arabicPeriod"/>
              <a:tabLst>
                <a:tab pos="457200" algn="l"/>
              </a:tabLst>
            </a:pPr>
            <a:r>
              <a:rPr lang="en-US" sz="1200" dirty="0">
                <a:effectLst/>
                <a:latin typeface="Verdana" panose="020B0604030504040204" pitchFamily="34" charset="0"/>
                <a:ea typeface="Times New Roman" panose="02020603050405020304" pitchFamily="18" charset="0"/>
              </a:rPr>
              <a:t>Ecampus: </a:t>
            </a:r>
            <a:r>
              <a:rPr lang="en-US" sz="1200" u="sng" dirty="0">
                <a:solidFill>
                  <a:srgbClr val="0563C1"/>
                </a:solidFill>
                <a:effectLst/>
                <a:latin typeface="Verdana" panose="020B0604030504040204" pitchFamily="34" charset="0"/>
                <a:ea typeface="Times New Roman" panose="02020603050405020304" pitchFamily="18" charset="0"/>
                <a:hlinkClick r:id="rId6"/>
              </a:rPr>
              <a:t>https://ecampus.oregonstate.edu/services/student-services/success/</a:t>
            </a:r>
            <a:r>
              <a:rPr lang="en-US" sz="1200" dirty="0">
                <a:effectLst/>
                <a:latin typeface="Verdana" panose="020B0604030504040204" pitchFamily="34" charset="0"/>
                <a:ea typeface="Times New Roman" panose="02020603050405020304" pitchFamily="18" charset="0"/>
              </a:rPr>
              <a:t>  </a:t>
            </a:r>
            <a:endParaRPr lang="en-US" sz="1200" dirty="0">
              <a:effectLst/>
              <a:latin typeface="Calibri" panose="020F0502020204030204" pitchFamily="34" charset="0"/>
              <a:ea typeface="Calibri" panose="020F0502020204030204" pitchFamily="34" charset="0"/>
            </a:endParaRPr>
          </a:p>
          <a:p>
            <a:pPr marL="800100" lvl="1" indent="-342900" algn="just">
              <a:spcBef>
                <a:spcPts val="0"/>
              </a:spcBef>
              <a:buFont typeface="+mj-lt"/>
              <a:buAutoNum type="arabicPeriod"/>
              <a:tabLst>
                <a:tab pos="457200" algn="l"/>
              </a:tabLst>
            </a:pPr>
            <a:r>
              <a:rPr lang="en-US" sz="1200" dirty="0">
                <a:effectLst/>
                <a:latin typeface="Verdana" panose="020B0604030504040204" pitchFamily="34" charset="0"/>
                <a:ea typeface="Times New Roman" panose="02020603050405020304" pitchFamily="18" charset="0"/>
              </a:rPr>
              <a:t>Corvallis campus: </a:t>
            </a:r>
            <a:r>
              <a:rPr lang="en-US" sz="1200" u="sng" dirty="0">
                <a:solidFill>
                  <a:srgbClr val="0563C1"/>
                </a:solidFill>
                <a:effectLst/>
                <a:latin typeface="Verdana" panose="020B0604030504040204" pitchFamily="34" charset="0"/>
                <a:ea typeface="Times New Roman" panose="02020603050405020304" pitchFamily="18" charset="0"/>
                <a:hlinkClick r:id="rId7"/>
              </a:rPr>
              <a:t>https://success.oregonstate.edu/academic-coaching</a:t>
            </a:r>
            <a:endParaRPr lang="en-US" sz="1200" dirty="0">
              <a:effectLst/>
              <a:latin typeface="Calibri" panose="020F0502020204030204" pitchFamily="34" charset="0"/>
              <a:ea typeface="Calibri" panose="020F0502020204030204" pitchFamily="34" charset="0"/>
            </a:endParaRPr>
          </a:p>
          <a:p>
            <a:pPr marL="800100" lvl="1" indent="-342900" algn="just">
              <a:spcBef>
                <a:spcPts val="0"/>
              </a:spcBef>
              <a:buFont typeface="+mj-lt"/>
              <a:buAutoNum type="arabicPeriod"/>
              <a:tabLst>
                <a:tab pos="457200" algn="l"/>
              </a:tabLst>
            </a:pPr>
            <a:r>
              <a:rPr lang="en-US" sz="1200" dirty="0">
                <a:effectLst/>
                <a:latin typeface="Verdana" panose="020B0604030504040204" pitchFamily="34" charset="0"/>
                <a:ea typeface="Times New Roman" panose="02020603050405020304" pitchFamily="18" charset="0"/>
              </a:rPr>
              <a:t>Cascades campus: </a:t>
            </a:r>
            <a:r>
              <a:rPr lang="en-US" sz="1200" u="sng" dirty="0">
                <a:solidFill>
                  <a:srgbClr val="0563C1"/>
                </a:solidFill>
                <a:effectLst/>
                <a:latin typeface="Verdana" panose="020B0604030504040204" pitchFamily="34" charset="0"/>
                <a:ea typeface="Times New Roman" panose="02020603050405020304" pitchFamily="18" charset="0"/>
                <a:hlinkClick r:id="rId8"/>
              </a:rPr>
              <a:t>https://osucascades.edu/studentsuccesscenter</a:t>
            </a:r>
            <a:endParaRPr lang="en-US" sz="12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4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400" dirty="0">
                <a:effectLst/>
                <a:latin typeface="Verdana" panose="020B0604030504040204" pitchFamily="34" charset="0"/>
                <a:ea typeface="Calibri" panose="020F0502020204030204" pitchFamily="34" charset="0"/>
              </a:rPr>
              <a:t>Grad student success: </a:t>
            </a:r>
            <a:r>
              <a:rPr lang="en-US" sz="1400" u="sng" dirty="0">
                <a:solidFill>
                  <a:srgbClr val="0563C1"/>
                </a:solidFill>
                <a:effectLst/>
                <a:latin typeface="Verdana" panose="020B0604030504040204" pitchFamily="34" charset="0"/>
                <a:ea typeface="Calibri" panose="020F0502020204030204" pitchFamily="34" charset="0"/>
                <a:hlinkClick r:id="rId9"/>
              </a:rPr>
              <a:t>https://gradschool.oregonstate.edu/graduatestudentsuccess/99</a:t>
            </a: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400" dirty="0">
                <a:effectLst/>
                <a:latin typeface="Verdana" panose="020B0604030504040204" pitchFamily="34" charset="0"/>
                <a:ea typeface="Calibri" panose="020F0502020204030204" pitchFamily="34" charset="0"/>
              </a:rPr>
              <a:t>Student Counseling and Psychological Services </a:t>
            </a:r>
          </a:p>
          <a:p>
            <a:pPr marL="0" marR="0" indent="0">
              <a:spcBef>
                <a:spcPts val="0"/>
              </a:spcBef>
              <a:spcAft>
                <a:spcPts val="0"/>
              </a:spcAft>
              <a:buNone/>
            </a:pPr>
            <a:r>
              <a:rPr lang="en-US" sz="1400" dirty="0">
                <a:effectLst/>
                <a:latin typeface="Verdana" panose="020B0604030504040204" pitchFamily="34" charset="0"/>
                <a:ea typeface="Calibri" panose="020F0502020204030204" pitchFamily="34" charset="0"/>
              </a:rPr>
              <a:t>(CAPS – resources for online and Corvallis campus students, undergrad and grad) </a:t>
            </a:r>
            <a:endParaRPr lang="en-US" sz="1400" dirty="0">
              <a:effectLst/>
              <a:latin typeface="Calibri" panose="020F0502020204030204" pitchFamily="34" charset="0"/>
              <a:ea typeface="Calibri" panose="020F0502020204030204" pitchFamily="34" charset="0"/>
            </a:endParaRPr>
          </a:p>
          <a:p>
            <a:pPr marL="0" marR="0" lvl="0" indent="0">
              <a:spcBef>
                <a:spcPts val="0"/>
              </a:spcBef>
              <a:spcAft>
                <a:spcPts val="0"/>
              </a:spcAft>
              <a:buNone/>
              <a:tabLst>
                <a:tab pos="457200" algn="l"/>
              </a:tabLst>
            </a:pPr>
            <a:r>
              <a:rPr lang="en-US" sz="1400" dirty="0">
                <a:effectLst/>
                <a:latin typeface="Verdana" panose="020B0604030504040204" pitchFamily="34" charset="0"/>
                <a:ea typeface="Times New Roman" panose="02020603050405020304" pitchFamily="18" charset="0"/>
              </a:rPr>
              <a:t>NON-URGENT: </a:t>
            </a:r>
            <a:r>
              <a:rPr lang="en-US" sz="1400" u="sng" dirty="0">
                <a:solidFill>
                  <a:srgbClr val="0563C1"/>
                </a:solidFill>
                <a:effectLst/>
                <a:latin typeface="Verdana" panose="020B0604030504040204" pitchFamily="34" charset="0"/>
                <a:ea typeface="Times New Roman" panose="02020603050405020304" pitchFamily="18" charset="0"/>
                <a:hlinkClick r:id="rId10"/>
              </a:rPr>
              <a:t>https://counseling.oregonstate.edu/main/single-session-clinic-ssc</a:t>
            </a:r>
            <a:r>
              <a:rPr lang="en-US" sz="1400" dirty="0">
                <a:effectLst/>
                <a:latin typeface="Verdana" panose="020B0604030504040204" pitchFamily="34"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p>
            <a:pPr marL="457200" marR="0" lvl="1" indent="0">
              <a:spcBef>
                <a:spcPts val="0"/>
              </a:spcBef>
              <a:spcAft>
                <a:spcPts val="0"/>
              </a:spcAft>
              <a:buNone/>
              <a:tabLst>
                <a:tab pos="914400" algn="l"/>
              </a:tabLst>
            </a:pPr>
            <a:r>
              <a:rPr lang="en-US" sz="1400" dirty="0">
                <a:effectLst/>
                <a:latin typeface="Verdana" panose="020B0604030504040204" pitchFamily="34" charset="0"/>
                <a:ea typeface="Times New Roman" panose="02020603050405020304" pitchFamily="18" charset="0"/>
              </a:rPr>
              <a:t>Consultation request: </a:t>
            </a:r>
            <a:r>
              <a:rPr lang="en-US" sz="1400" u="sng" dirty="0">
                <a:solidFill>
                  <a:srgbClr val="0563C1"/>
                </a:solidFill>
                <a:effectLst/>
                <a:latin typeface="Verdana" panose="020B0604030504040204" pitchFamily="34" charset="0"/>
                <a:ea typeface="Times New Roman" panose="02020603050405020304" pitchFamily="18" charset="0"/>
                <a:hlinkClick r:id="rId11"/>
              </a:rPr>
              <a:t>https://counseling.oregonstate.edu/webform/request-caps-consultation</a:t>
            </a:r>
            <a:r>
              <a:rPr lang="en-US" sz="1400" dirty="0">
                <a:effectLst/>
                <a:latin typeface="Verdana" panose="020B0604030504040204" pitchFamily="34"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p>
            <a:pPr marL="0" marR="0" lvl="0" indent="0">
              <a:spcBef>
                <a:spcPts val="0"/>
              </a:spcBef>
              <a:spcAft>
                <a:spcPts val="0"/>
              </a:spcAft>
              <a:buNone/>
              <a:tabLst>
                <a:tab pos="457200" algn="l"/>
              </a:tabLst>
            </a:pPr>
            <a:r>
              <a:rPr lang="en-US" sz="1400" dirty="0">
                <a:effectLst/>
                <a:latin typeface="Verdana" panose="020B0604030504040204" pitchFamily="34" charset="0"/>
                <a:ea typeface="Times New Roman" panose="02020603050405020304" pitchFamily="18" charset="0"/>
              </a:rPr>
              <a:t>URGENT: </a:t>
            </a:r>
            <a:r>
              <a:rPr lang="en-US" sz="1400" dirty="0">
                <a:solidFill>
                  <a:srgbClr val="252525"/>
                </a:solidFill>
                <a:effectLst/>
                <a:latin typeface="Verdana" panose="020B0604030504040204" pitchFamily="34" charset="0"/>
                <a:ea typeface="Times New Roman" panose="02020603050405020304" pitchFamily="18" charset="0"/>
              </a:rPr>
              <a:t>541-737-2131</a:t>
            </a:r>
            <a:r>
              <a:rPr lang="en-US" sz="1400" dirty="0">
                <a:effectLst/>
                <a:latin typeface="Verdana" panose="020B0604030504040204" pitchFamily="34"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p>
            <a:pPr marL="0" marR="0" lvl="0" indent="0">
              <a:spcBef>
                <a:spcPts val="0"/>
              </a:spcBef>
              <a:spcAft>
                <a:spcPts val="0"/>
              </a:spcAft>
              <a:buNone/>
              <a:tabLst>
                <a:tab pos="457200" algn="l"/>
              </a:tabLst>
            </a:pPr>
            <a:r>
              <a:rPr lang="en-US" sz="1400" dirty="0">
                <a:effectLst/>
                <a:latin typeface="Verdana" panose="020B0604030504040204" pitchFamily="34" charset="0"/>
                <a:ea typeface="Times New Roman" panose="02020603050405020304" pitchFamily="18" charset="0"/>
              </a:rPr>
              <a:t>CRISIS: </a:t>
            </a:r>
            <a:r>
              <a:rPr lang="en-US" sz="1400" u="sng" dirty="0">
                <a:solidFill>
                  <a:srgbClr val="0563C1"/>
                </a:solidFill>
                <a:effectLst/>
                <a:latin typeface="Verdana" panose="020B0604030504040204" pitchFamily="34" charset="0"/>
                <a:ea typeface="Times New Roman" panose="02020603050405020304" pitchFamily="18" charset="0"/>
                <a:hlinkClick r:id="rId12"/>
              </a:rPr>
              <a:t>https://counseling.oregonstate.edu/suicide-risk-reduction-program</a:t>
            </a:r>
            <a:endParaRPr lang="en-US" sz="1400" dirty="0">
              <a:effectLst/>
              <a:latin typeface="Calibri" panose="020F0502020204030204" pitchFamily="34" charset="0"/>
              <a:ea typeface="Calibri" panose="020F0502020204030204" pitchFamily="34" charset="0"/>
            </a:endParaRPr>
          </a:p>
          <a:p>
            <a:pPr marL="0" marR="0" lvl="0" indent="0">
              <a:spcBef>
                <a:spcPts val="0"/>
              </a:spcBef>
              <a:spcAft>
                <a:spcPts val="0"/>
              </a:spcAft>
              <a:buNone/>
              <a:tabLst>
                <a:tab pos="457200" algn="l"/>
              </a:tabLst>
            </a:pPr>
            <a:r>
              <a:rPr lang="en-US" sz="1400" dirty="0">
                <a:effectLst/>
                <a:latin typeface="Verdana" panose="020B0604030504040204" pitchFamily="34" charset="0"/>
                <a:ea typeface="Times New Roman" panose="02020603050405020304" pitchFamily="18" charset="0"/>
              </a:rPr>
              <a:t>Info specific for Ecampus students: </a:t>
            </a:r>
            <a:r>
              <a:rPr lang="en-US" sz="1400" u="sng" dirty="0">
                <a:solidFill>
                  <a:srgbClr val="0563C1"/>
                </a:solidFill>
                <a:effectLst/>
                <a:latin typeface="Verdana" panose="020B0604030504040204" pitchFamily="34" charset="0"/>
                <a:ea typeface="Times New Roman" panose="02020603050405020304" pitchFamily="18" charset="0"/>
                <a:hlinkClick r:id="rId13"/>
              </a:rPr>
              <a:t>https://counseling.oregonstate.edu/main/ecampus-students</a:t>
            </a:r>
            <a:endParaRPr lang="en-US" sz="1400" dirty="0">
              <a:effectLst/>
              <a:latin typeface="Calibri" panose="020F0502020204030204" pitchFamily="34" charset="0"/>
              <a:ea typeface="Calibri" panose="020F0502020204030204" pitchFamily="34" charset="0"/>
            </a:endParaRPr>
          </a:p>
          <a:p>
            <a:pPr marL="0" marR="0" lvl="0" indent="0">
              <a:spcBef>
                <a:spcPts val="0"/>
              </a:spcBef>
              <a:spcAft>
                <a:spcPts val="0"/>
              </a:spcAft>
              <a:buNone/>
              <a:tabLst>
                <a:tab pos="457200" algn="l"/>
              </a:tabLst>
            </a:pPr>
            <a:r>
              <a:rPr lang="en-US" sz="1400" dirty="0">
                <a:effectLst/>
                <a:latin typeface="Verdana" panose="020B0604030504040204" pitchFamily="34" charset="0"/>
                <a:ea typeface="Times New Roman" panose="02020603050405020304" pitchFamily="18" charset="0"/>
              </a:rPr>
              <a:t>OSU Cascades Student Wellness Center: </a:t>
            </a:r>
            <a:r>
              <a:rPr lang="en-US" sz="1400" u="sng" dirty="0">
                <a:solidFill>
                  <a:srgbClr val="0563C1"/>
                </a:solidFill>
                <a:effectLst/>
                <a:latin typeface="Verdana" panose="020B0604030504040204" pitchFamily="34" charset="0"/>
                <a:ea typeface="Times New Roman" panose="02020603050405020304" pitchFamily="18" charset="0"/>
                <a:hlinkClick r:id="rId14"/>
              </a:rPr>
              <a:t>https://osucascades.edu/student-wellness</a:t>
            </a:r>
            <a:endParaRPr lang="en-US" sz="1400" dirty="0">
              <a:effectLst/>
              <a:latin typeface="Calibri" panose="020F0502020204030204" pitchFamily="34" charset="0"/>
              <a:ea typeface="Calibri" panose="020F0502020204030204" pitchFamily="34" charset="0"/>
            </a:endParaRPr>
          </a:p>
          <a:p>
            <a:endParaRPr lang="en-US" dirty="0"/>
          </a:p>
          <a:p>
            <a:endParaRPr lang="en-US" dirty="0"/>
          </a:p>
        </p:txBody>
      </p:sp>
      <p:pic>
        <p:nvPicPr>
          <p:cNvPr id="5" name="Picture 4">
            <a:extLst>
              <a:ext uri="{FF2B5EF4-FFF2-40B4-BE49-F238E27FC236}">
                <a16:creationId xmlns:a16="http://schemas.microsoft.com/office/drawing/2014/main" id="{230D3F60-EDF3-45EC-9178-259C23A47E40}"/>
              </a:ext>
            </a:extLst>
          </p:cNvPr>
          <p:cNvPicPr>
            <a:picLocks noChangeAspect="1"/>
          </p:cNvPicPr>
          <p:nvPr/>
        </p:nvPicPr>
        <p:blipFill>
          <a:blip r:embed="rId15"/>
          <a:stretch>
            <a:fillRect/>
          </a:stretch>
        </p:blipFill>
        <p:spPr>
          <a:xfrm>
            <a:off x="419606" y="466660"/>
            <a:ext cx="1054630" cy="878858"/>
          </a:xfrm>
          <a:prstGeom prst="rect">
            <a:avLst/>
          </a:prstGeom>
        </p:spPr>
      </p:pic>
    </p:spTree>
    <p:extLst>
      <p:ext uri="{BB962C8B-B14F-4D97-AF65-F5344CB8AC3E}">
        <p14:creationId xmlns:p14="http://schemas.microsoft.com/office/powerpoint/2010/main" val="60270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BF5C-4DC6-4680-825E-DDFD354495A6}"/>
              </a:ext>
            </a:extLst>
          </p:cNvPr>
          <p:cNvSpPr>
            <a:spLocks noGrp="1"/>
          </p:cNvSpPr>
          <p:nvPr>
            <p:ph type="title"/>
          </p:nvPr>
        </p:nvSpPr>
        <p:spPr/>
        <p:txBody>
          <a:bodyPr>
            <a:normAutofit/>
          </a:bodyPr>
          <a:lstStyle/>
          <a:p>
            <a:r>
              <a:rPr lang="en-US" dirty="0"/>
              <a:t>Celebrating Black History Month</a:t>
            </a:r>
          </a:p>
        </p:txBody>
      </p:sp>
      <p:sp>
        <p:nvSpPr>
          <p:cNvPr id="4" name="Content Placeholder 3">
            <a:extLst>
              <a:ext uri="{FF2B5EF4-FFF2-40B4-BE49-F238E27FC236}">
                <a16:creationId xmlns:a16="http://schemas.microsoft.com/office/drawing/2014/main" id="{69EA7C62-7BC4-47D1-9E70-EDA219B52D80}"/>
              </a:ext>
            </a:extLst>
          </p:cNvPr>
          <p:cNvSpPr>
            <a:spLocks noGrp="1"/>
          </p:cNvSpPr>
          <p:nvPr>
            <p:ph idx="1"/>
          </p:nvPr>
        </p:nvSpPr>
        <p:spPr>
          <a:xfrm>
            <a:off x="1474236" y="1600199"/>
            <a:ext cx="9879564" cy="4968551"/>
          </a:xfrm>
        </p:spPr>
        <p:txBody>
          <a:bodyPr/>
          <a:lstStyle/>
          <a:p>
            <a:r>
              <a:rPr lang="en-US" dirty="0"/>
              <a:t>Voices of Black Athletes features</a:t>
            </a:r>
          </a:p>
          <a:p>
            <a:r>
              <a:rPr lang="en-US" dirty="0"/>
              <a:t>Dam Change OSU Athletes’ Call for Action</a:t>
            </a:r>
          </a:p>
          <a:p>
            <a:pPr lvl="1"/>
            <a:r>
              <a:rPr lang="en-US" dirty="0">
                <a:hlinkClick r:id="rId2"/>
              </a:rPr>
              <a:t>https://static.osubeavers.com/custompages/damchange/</a:t>
            </a:r>
            <a:r>
              <a:rPr lang="en-US" dirty="0"/>
              <a:t> </a:t>
            </a:r>
          </a:p>
          <a:p>
            <a:r>
              <a:rPr lang="en-US" i="0" dirty="0">
                <a:solidFill>
                  <a:srgbClr val="252525"/>
                </a:solidFill>
                <a:effectLst/>
                <a:latin typeface="Open sans"/>
              </a:rPr>
              <a:t>Black Minds Matter: A Mental Health Conversation</a:t>
            </a:r>
          </a:p>
          <a:p>
            <a:pPr lvl="1"/>
            <a:r>
              <a:rPr lang="en-US" b="0" i="0" u="sng" dirty="0">
                <a:solidFill>
                  <a:srgbClr val="615042"/>
                </a:solidFill>
                <a:effectLst/>
                <a:latin typeface="Open sans"/>
                <a:hlinkClick r:id="rId3"/>
              </a:rPr>
              <a:t>https://oregonstate.zoom.us/meeting/register/tJMrcO6tqD8uG9PbanIhqYuipyRR-nXCME34</a:t>
            </a:r>
            <a:endParaRPr lang="en-US" dirty="0"/>
          </a:p>
          <a:p>
            <a:r>
              <a:rPr lang="en-US" dirty="0"/>
              <a:t>Events and Lectures</a:t>
            </a:r>
          </a:p>
          <a:p>
            <a:pPr lvl="1"/>
            <a:r>
              <a:rPr lang="en-US" dirty="0">
                <a:hlinkClick r:id="rId4"/>
              </a:rPr>
              <a:t>https://today.oregonstate.edu/news/oregon-state-celebrates-black-history-month-series-free-events</a:t>
            </a:r>
            <a:r>
              <a:rPr lang="en-US" dirty="0"/>
              <a:t> </a:t>
            </a:r>
          </a:p>
          <a:p>
            <a:pPr marL="0" indent="0">
              <a:buNone/>
            </a:pPr>
            <a:endParaRPr lang="en-US" sz="2500" b="1" i="1" dirty="0"/>
          </a:p>
        </p:txBody>
      </p:sp>
      <p:sp>
        <p:nvSpPr>
          <p:cNvPr id="5" name="Picture Placeholder 4">
            <a:extLst>
              <a:ext uri="{FF2B5EF4-FFF2-40B4-BE49-F238E27FC236}">
                <a16:creationId xmlns:a16="http://schemas.microsoft.com/office/drawing/2014/main" id="{2DD6A039-7421-4AF3-8724-00354E45894E}"/>
              </a:ext>
            </a:extLst>
          </p:cNvPr>
          <p:cNvSpPr>
            <a:spLocks noGrp="1"/>
          </p:cNvSpPr>
          <p:nvPr>
            <p:ph type="pic" sz="quarter" idx="10"/>
          </p:nvPr>
        </p:nvSpPr>
        <p:spPr/>
      </p:sp>
      <p:pic>
        <p:nvPicPr>
          <p:cNvPr id="8" name="Picture 7">
            <a:extLst>
              <a:ext uri="{FF2B5EF4-FFF2-40B4-BE49-F238E27FC236}">
                <a16:creationId xmlns:a16="http://schemas.microsoft.com/office/drawing/2014/main" id="{071261C0-A76F-4AE7-AFB6-7EB200AA5DF9}"/>
              </a:ext>
            </a:extLst>
          </p:cNvPr>
          <p:cNvPicPr>
            <a:picLocks noChangeAspect="1"/>
          </p:cNvPicPr>
          <p:nvPr/>
        </p:nvPicPr>
        <p:blipFill>
          <a:blip r:embed="rId5"/>
          <a:stretch>
            <a:fillRect/>
          </a:stretch>
        </p:blipFill>
        <p:spPr>
          <a:xfrm>
            <a:off x="419606" y="466660"/>
            <a:ext cx="1054630" cy="878858"/>
          </a:xfrm>
          <a:prstGeom prst="rect">
            <a:avLst/>
          </a:prstGeom>
        </p:spPr>
      </p:pic>
    </p:spTree>
    <p:extLst>
      <p:ext uri="{BB962C8B-B14F-4D97-AF65-F5344CB8AC3E}">
        <p14:creationId xmlns:p14="http://schemas.microsoft.com/office/powerpoint/2010/main" val="90146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en-US" sz="5600" kern="1200">
                <a:solidFill>
                  <a:srgbClr val="FFFFFF"/>
                </a:solidFill>
                <a:latin typeface="+mj-lt"/>
                <a:ea typeface="+mj-ea"/>
                <a:cs typeface="+mj-cs"/>
              </a:rPr>
              <a:t>What’s going on with Ex Comm?</a:t>
            </a:r>
          </a:p>
        </p:txBody>
      </p:sp>
      <p:sp>
        <p:nvSpPr>
          <p:cNvPr id="8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8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6297233" y="518400"/>
            <a:ext cx="5132766" cy="5837949"/>
          </a:xfrm>
        </p:spPr>
        <p:txBody>
          <a:bodyPr vert="horz" lIns="91440" tIns="45720" rIns="91440" bIns="45720" rtlCol="0" anchor="ctr">
            <a:normAutofit/>
          </a:bodyPr>
          <a:lstStyle/>
          <a:p>
            <a:pPr marL="285750">
              <a:spcBef>
                <a:spcPts val="1200"/>
              </a:spcBef>
              <a:buSzPct val="100000"/>
              <a:buFont typeface="Arial" panose="020B0604020202020204" pitchFamily="34" charset="0"/>
              <a:buChar char="•"/>
            </a:pPr>
            <a:r>
              <a:rPr lang="en-US" dirty="0">
                <a:solidFill>
                  <a:schemeClr val="tx1">
                    <a:alpha val="80000"/>
                  </a:schemeClr>
                </a:solidFill>
                <a:ea typeface="+mn-ea"/>
                <a:cs typeface="+mn-cs"/>
              </a:rPr>
              <a:t>Review presentations for Senate meetings</a:t>
            </a:r>
          </a:p>
          <a:p>
            <a:pPr marL="285750">
              <a:spcBef>
                <a:spcPts val="1200"/>
              </a:spcBef>
              <a:buSzPct val="100000"/>
              <a:buFont typeface="Arial" panose="020B0604020202020204" pitchFamily="34" charset="0"/>
              <a:buChar char="•"/>
            </a:pPr>
            <a:r>
              <a:rPr lang="en-US" dirty="0">
                <a:solidFill>
                  <a:schemeClr val="tx1">
                    <a:alpha val="80000"/>
                  </a:schemeClr>
                </a:solidFill>
                <a:ea typeface="+mn-ea"/>
                <a:cs typeface="+mn-cs"/>
              </a:rPr>
              <a:t>Meet with Provost and Vice-Provosts</a:t>
            </a:r>
          </a:p>
          <a:p>
            <a:pPr marL="285750">
              <a:spcBef>
                <a:spcPts val="1200"/>
              </a:spcBef>
              <a:buSzPct val="100000"/>
              <a:buFont typeface="Arial" panose="020B0604020202020204" pitchFamily="34" charset="0"/>
              <a:buChar char="•"/>
            </a:pPr>
            <a:r>
              <a:rPr lang="en-US" dirty="0">
                <a:solidFill>
                  <a:schemeClr val="tx1">
                    <a:alpha val="80000"/>
                  </a:schemeClr>
                </a:solidFill>
                <a:ea typeface="+mn-ea"/>
                <a:cs typeface="+mn-cs"/>
              </a:rPr>
              <a:t>Under the Orange Light – faculty forums</a:t>
            </a:r>
          </a:p>
          <a:p>
            <a:pPr marL="285750">
              <a:spcBef>
                <a:spcPts val="1200"/>
              </a:spcBef>
              <a:buSzPct val="100000"/>
              <a:buFont typeface="Arial" panose="020B0604020202020204" pitchFamily="34" charset="0"/>
              <a:buChar char="•"/>
            </a:pPr>
            <a:r>
              <a:rPr lang="en-US" dirty="0">
                <a:solidFill>
                  <a:schemeClr val="tx1">
                    <a:alpha val="80000"/>
                  </a:schemeClr>
                </a:solidFill>
                <a:ea typeface="+mn-ea"/>
                <a:cs typeface="+mn-cs"/>
              </a:rPr>
              <a:t>Faculty Pulse Surveys</a:t>
            </a:r>
          </a:p>
          <a:p>
            <a:pPr marL="285750">
              <a:spcBef>
                <a:spcPts val="1200"/>
              </a:spcBef>
              <a:buSzPct val="100000"/>
              <a:buFont typeface="Arial" panose="020B0604020202020204" pitchFamily="34" charset="0"/>
              <a:buChar char="•"/>
            </a:pPr>
            <a:r>
              <a:rPr lang="en-US" dirty="0">
                <a:solidFill>
                  <a:schemeClr val="tx1">
                    <a:alpha val="80000"/>
                  </a:schemeClr>
                </a:solidFill>
                <a:ea typeface="+mn-ea"/>
                <a:cs typeface="+mn-cs"/>
              </a:rPr>
              <a:t>Liaison to Faculty Senate Committees</a:t>
            </a:r>
          </a:p>
          <a:p>
            <a:pPr marL="285750">
              <a:spcBef>
                <a:spcPts val="1200"/>
              </a:spcBef>
              <a:buSzPct val="100000"/>
              <a:buFont typeface="Arial" panose="020B0604020202020204" pitchFamily="34" charset="0"/>
              <a:buChar char="•"/>
            </a:pPr>
            <a:endParaRPr lang="en-US" dirty="0">
              <a:solidFill>
                <a:schemeClr val="tx1">
                  <a:alpha val="80000"/>
                </a:schemeClr>
              </a:solidFill>
              <a:ea typeface="+mn-ea"/>
              <a:cs typeface="+mn-cs"/>
            </a:endParaRPr>
          </a:p>
          <a:p>
            <a:pPr marL="285750">
              <a:spcBef>
                <a:spcPts val="1200"/>
              </a:spcBef>
              <a:buSzPct val="100000"/>
              <a:buFont typeface="Arial" panose="020B0604020202020204" pitchFamily="34" charset="0"/>
              <a:buChar char="•"/>
            </a:pPr>
            <a:r>
              <a:rPr lang="en-US" dirty="0">
                <a:solidFill>
                  <a:schemeClr val="tx1">
                    <a:alpha val="80000"/>
                  </a:schemeClr>
                </a:solidFill>
                <a:ea typeface="+mn-ea"/>
                <a:cs typeface="+mn-cs"/>
              </a:rPr>
              <a:t>A few of our current topics:</a:t>
            </a:r>
          </a:p>
          <a:p>
            <a:pPr marL="742950" lvl="1">
              <a:spcBef>
                <a:spcPts val="1200"/>
              </a:spcBef>
              <a:buSzPct val="100000"/>
              <a:buFont typeface="Arial" panose="020B0604020202020204" pitchFamily="34" charset="0"/>
              <a:buChar char="•"/>
            </a:pPr>
            <a:r>
              <a:rPr lang="en-US" sz="2000" dirty="0">
                <a:solidFill>
                  <a:schemeClr val="tx1">
                    <a:alpha val="80000"/>
                  </a:schemeClr>
                </a:solidFill>
                <a:ea typeface="+mn-ea"/>
                <a:cs typeface="+mn-cs"/>
              </a:rPr>
              <a:t>Quality Teaching Framework adoption</a:t>
            </a:r>
          </a:p>
          <a:p>
            <a:pPr marL="742950" lvl="1">
              <a:spcBef>
                <a:spcPts val="1200"/>
              </a:spcBef>
              <a:buSzPct val="100000"/>
              <a:buFont typeface="Arial" panose="020B0604020202020204" pitchFamily="34" charset="0"/>
              <a:buChar char="•"/>
            </a:pPr>
            <a:r>
              <a:rPr lang="en-US" sz="2000" dirty="0">
                <a:solidFill>
                  <a:schemeClr val="tx1">
                    <a:alpha val="80000"/>
                  </a:schemeClr>
                </a:solidFill>
                <a:ea typeface="+mn-ea"/>
                <a:cs typeface="+mn-cs"/>
              </a:rPr>
              <a:t>Transfer credit legislation</a:t>
            </a:r>
          </a:p>
          <a:p>
            <a:pPr marL="742950" lvl="1">
              <a:spcBef>
                <a:spcPts val="1200"/>
              </a:spcBef>
              <a:buSzPct val="100000"/>
              <a:buFont typeface="Arial" panose="020B0604020202020204" pitchFamily="34" charset="0"/>
              <a:buChar char="•"/>
            </a:pPr>
            <a:r>
              <a:rPr lang="en-US" sz="2000" dirty="0" err="1">
                <a:solidFill>
                  <a:schemeClr val="tx1">
                    <a:alpha val="80000"/>
                  </a:schemeClr>
                </a:solidFill>
                <a:ea typeface="+mn-ea"/>
                <a:cs typeface="+mn-cs"/>
              </a:rPr>
              <a:t>Bacc</a:t>
            </a:r>
            <a:r>
              <a:rPr lang="en-US" sz="2000" dirty="0">
                <a:solidFill>
                  <a:schemeClr val="tx1">
                    <a:alpha val="80000"/>
                  </a:schemeClr>
                </a:solidFill>
                <a:ea typeface="+mn-ea"/>
                <a:cs typeface="+mn-cs"/>
              </a:rPr>
              <a:t> Core revision</a:t>
            </a:r>
          </a:p>
          <a:p>
            <a:pPr marL="742950" lvl="1">
              <a:spcBef>
                <a:spcPts val="1200"/>
              </a:spcBef>
              <a:buSzPct val="100000"/>
              <a:buFont typeface="Arial" panose="020B0604020202020204" pitchFamily="34" charset="0"/>
              <a:buChar char="•"/>
            </a:pPr>
            <a:r>
              <a:rPr lang="en-US" sz="2000" dirty="0">
                <a:solidFill>
                  <a:schemeClr val="tx1">
                    <a:alpha val="80000"/>
                  </a:schemeClr>
                </a:solidFill>
                <a:ea typeface="+mn-ea"/>
                <a:cs typeface="+mn-cs"/>
              </a:rPr>
              <a:t>Public Safety</a:t>
            </a:r>
          </a:p>
          <a:p>
            <a:pPr marL="285750">
              <a:spcBef>
                <a:spcPts val="1200"/>
              </a:spcBef>
              <a:buSzPct val="100000"/>
              <a:buFont typeface="Arial" panose="020B0604020202020204" pitchFamily="34" charset="0"/>
              <a:buChar char="•"/>
            </a:pPr>
            <a:endParaRPr lang="en-US" dirty="0">
              <a:solidFill>
                <a:schemeClr val="tx1">
                  <a:alpha val="80000"/>
                </a:schemeClr>
              </a:solidFill>
              <a:ea typeface="+mn-ea"/>
              <a:cs typeface="+mn-cs"/>
            </a:endParaRPr>
          </a:p>
        </p:txBody>
      </p:sp>
      <p:sp>
        <p:nvSpPr>
          <p:cNvPr id="8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88" name="Straight Connector 8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6" name="Picture Placeholder 5" descr="&quot;&quot;"/>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96737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6709" y="1023513"/>
            <a:ext cx="4391246" cy="1046987"/>
          </a:xfrm>
        </p:spPr>
        <p:txBody>
          <a:bodyPr>
            <a:normAutofit/>
          </a:bodyPr>
          <a:lstStyle/>
          <a:p>
            <a:r>
              <a:rPr lang="en-US" dirty="0"/>
              <a:t>Communications</a:t>
            </a:r>
          </a:p>
        </p:txBody>
      </p:sp>
      <p:pic>
        <p:nvPicPr>
          <p:cNvPr id="6" name="Picture Placeholder 5" descr="&quot;&quot;"/>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63" b="63"/>
          <a:stretch>
            <a:fillRect/>
          </a:stretch>
        </p:blipFill>
        <p:spPr/>
      </p:pic>
      <p:sp>
        <p:nvSpPr>
          <p:cNvPr id="3" name="Content Placeholder 2"/>
          <p:cNvSpPr>
            <a:spLocks noGrp="1"/>
          </p:cNvSpPr>
          <p:nvPr>
            <p:ph idx="1"/>
          </p:nvPr>
        </p:nvSpPr>
        <p:spPr>
          <a:xfrm>
            <a:off x="1393371" y="2253343"/>
            <a:ext cx="5388429" cy="3708918"/>
          </a:xfrm>
        </p:spPr>
        <p:txBody>
          <a:bodyPr>
            <a:normAutofit lnSpcReduction="10000"/>
          </a:bodyPr>
          <a:lstStyle/>
          <a:p>
            <a:r>
              <a:rPr lang="en-US" sz="3200" dirty="0"/>
              <a:t>Be sure to work with others in your apportionment Unit to get Senate information to your constituents</a:t>
            </a:r>
          </a:p>
          <a:p>
            <a:pPr marL="0" indent="0">
              <a:buNone/>
            </a:pPr>
            <a:endParaRPr lang="en-US" sz="3200" dirty="0"/>
          </a:p>
          <a:p>
            <a:r>
              <a:rPr lang="en-US" sz="3200" dirty="0"/>
              <a:t>Many thanks to Vickie!</a:t>
            </a:r>
          </a:p>
          <a:p>
            <a:pPr lvl="1"/>
            <a:r>
              <a:rPr lang="en-US" sz="2800" dirty="0"/>
              <a:t>Agenda</a:t>
            </a:r>
          </a:p>
          <a:p>
            <a:pPr lvl="1"/>
            <a:r>
              <a:rPr lang="en-US" sz="2800" dirty="0"/>
              <a:t>Newsletter</a:t>
            </a:r>
          </a:p>
          <a:p>
            <a:endParaRPr lang="en-US" dirty="0"/>
          </a:p>
          <a:p>
            <a:endParaRPr lang="en-US" dirty="0"/>
          </a:p>
        </p:txBody>
      </p:sp>
      <p:sp>
        <p:nvSpPr>
          <p:cNvPr id="2" name="Picture Placeholder 1" descr="&quot;&quot;"/>
          <p:cNvSpPr>
            <a:spLocks noGrp="1"/>
          </p:cNvSpPr>
          <p:nvPr>
            <p:ph type="pic" sz="quarter" idx="10"/>
          </p:nvPr>
        </p:nvSpPr>
        <p:spPr/>
      </p:sp>
    </p:spTree>
    <p:extLst>
      <p:ext uri="{BB962C8B-B14F-4D97-AF65-F5344CB8AC3E}">
        <p14:creationId xmlns:p14="http://schemas.microsoft.com/office/powerpoint/2010/main" val="388602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1252800" y="662399"/>
            <a:ext cx="5995987" cy="1494000"/>
          </a:xfrm>
        </p:spPr>
        <p:txBody>
          <a:bodyPr vert="horz" lIns="91440" tIns="45720" rIns="91440" bIns="45720" rtlCol="0" anchor="t">
            <a:normAutofit/>
          </a:bodyPr>
          <a:lstStyle/>
          <a:p>
            <a:r>
              <a:rPr lang="en-US" sz="4400" kern="1200">
                <a:solidFill>
                  <a:schemeClr val="tx1"/>
                </a:solidFill>
                <a:latin typeface="+mj-lt"/>
                <a:ea typeface="+mj-ea"/>
                <a:cs typeface="+mj-cs"/>
              </a:rPr>
              <a:t>Voting</a:t>
            </a:r>
          </a:p>
        </p:txBody>
      </p:sp>
      <p:grpSp>
        <p:nvGrpSpPr>
          <p:cNvPr id="13" name="Group 12">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4"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5"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p:cNvSpPr>
            <a:spLocks noGrp="1"/>
          </p:cNvSpPr>
          <p:nvPr>
            <p:ph idx="1"/>
          </p:nvPr>
        </p:nvSpPr>
        <p:spPr>
          <a:xfrm>
            <a:off x="1252800" y="1926771"/>
            <a:ext cx="6014775" cy="4204029"/>
          </a:xfrm>
        </p:spPr>
        <p:txBody>
          <a:bodyPr vert="horz" lIns="91440" tIns="45720" rIns="91440" bIns="45720" rtlCol="0">
            <a:normAutofit/>
          </a:bodyPr>
          <a:lstStyle/>
          <a:p>
            <a:pPr>
              <a:buFont typeface="Arial" panose="020B0604020202020204" pitchFamily="34" charset="0"/>
              <a:buChar char="•"/>
            </a:pPr>
            <a:r>
              <a:rPr lang="en-US" sz="2400" dirty="0">
                <a:solidFill>
                  <a:schemeClr val="tx1">
                    <a:alpha val="60000"/>
                  </a:schemeClr>
                </a:solidFill>
                <a:ea typeface="+mn-ea"/>
                <a:cs typeface="+mn-cs"/>
              </a:rPr>
              <a:t>Only Senators and their proxies are permitted to vote.</a:t>
            </a:r>
          </a:p>
          <a:p>
            <a:pPr>
              <a:buFont typeface="Arial" panose="020B0604020202020204" pitchFamily="34" charset="0"/>
              <a:buChar char="•"/>
            </a:pPr>
            <a:r>
              <a:rPr lang="en-US" sz="2400" dirty="0">
                <a:solidFill>
                  <a:schemeClr val="tx1">
                    <a:alpha val="60000"/>
                  </a:schemeClr>
                </a:solidFill>
                <a:ea typeface="+mn-ea"/>
                <a:cs typeface="+mn-cs"/>
              </a:rPr>
              <a:t>Zoom polls for today’s votes will appear on your screen. If you are on the phone or don’t see the poll pop up, you can email your vote by the end of the meeting to: Vickie.Nunnemaker@oregonstate.edu</a:t>
            </a:r>
          </a:p>
          <a:p>
            <a:pPr>
              <a:buFont typeface="Arial" panose="020B0604020202020204" pitchFamily="34" charset="0"/>
              <a:buChar char="•"/>
            </a:pPr>
            <a:r>
              <a:rPr lang="en-US" sz="2400" dirty="0">
                <a:solidFill>
                  <a:schemeClr val="tx1">
                    <a:alpha val="60000"/>
                  </a:schemeClr>
                </a:solidFill>
                <a:ea typeface="+mn-ea"/>
                <a:cs typeface="+mn-cs"/>
              </a:rPr>
              <a:t> Results that are announced are preliminary, as emailed votes will need to be added and there will be a post-meeting check by Senate Staff to ensure all votes are valid.</a:t>
            </a:r>
          </a:p>
          <a:p>
            <a:pPr>
              <a:buFont typeface="Arial" panose="020B0604020202020204" pitchFamily="34" charset="0"/>
              <a:buChar char="•"/>
            </a:pPr>
            <a:endParaRPr lang="en-US" sz="2400" dirty="0">
              <a:solidFill>
                <a:schemeClr val="tx1">
                  <a:alpha val="60000"/>
                </a:schemeClr>
              </a:solidFill>
              <a:ea typeface="+mn-ea"/>
              <a:cs typeface="+mn-cs"/>
            </a:endParaRPr>
          </a:p>
          <a:p>
            <a:pPr>
              <a:buFont typeface="Arial" panose="020B0604020202020204" pitchFamily="34" charset="0"/>
              <a:buChar char="•"/>
            </a:pPr>
            <a:endParaRPr lang="en-US" sz="2400" dirty="0">
              <a:solidFill>
                <a:schemeClr val="tx1">
                  <a:alpha val="60000"/>
                </a:schemeClr>
              </a:solidFill>
              <a:ea typeface="+mn-ea"/>
              <a:cs typeface="+mn-cs"/>
            </a:endParaRPr>
          </a:p>
          <a:p>
            <a:pPr>
              <a:buFont typeface="Arial" panose="020B0604020202020204" pitchFamily="34" charset="0"/>
              <a:buChar char="•"/>
            </a:pPr>
            <a:endParaRPr lang="en-US" sz="2400" dirty="0">
              <a:solidFill>
                <a:schemeClr val="tx1">
                  <a:alpha val="60000"/>
                </a:schemeClr>
              </a:solidFill>
              <a:ea typeface="+mn-ea"/>
              <a:cs typeface="+mn-cs"/>
            </a:endParaRPr>
          </a:p>
        </p:txBody>
      </p:sp>
      <p:pic>
        <p:nvPicPr>
          <p:cNvPr id="6" name="Picture Placeholder 5" descr="&quot;&quot;"/>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63" b="63"/>
          <a:stretch>
            <a:fillRect/>
          </a:stretch>
        </p:blipFill>
        <p:spPr>
          <a:xfrm>
            <a:off x="7633428" y="1474381"/>
            <a:ext cx="3914164" cy="3909237"/>
          </a:xfrm>
          <a:prstGeom prst="rect">
            <a:avLst/>
          </a:prstGeom>
        </p:spPr>
      </p:pic>
    </p:spTree>
    <p:extLst>
      <p:ext uri="{BB962C8B-B14F-4D97-AF65-F5344CB8AC3E}">
        <p14:creationId xmlns:p14="http://schemas.microsoft.com/office/powerpoint/2010/main" val="9513957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257&quot;&gt;&lt;object type=&quot;3&quot; unique_id=&quot;11746&quot;&gt;&lt;property id=&quot;20148&quot; value=&quot;5&quot;/&gt;&lt;property id=&quot;20300&quot; value=&quot;Slide 1&quot;/&gt;&lt;property id=&quot;20307&quot; value=&quot;265&quot;/&gt;&lt;/object&gt;&lt;object type=&quot;3&quot; unique_id=&quot;11747&quot;&gt;&lt;property id=&quot;20148&quot; value=&quot;5&quot;/&gt;&lt;property id=&quot;20300&quot; value=&quot;Slide 2 - &amp;quot;TITLE OF YOUR PRESENTATION&amp;quot;&quot;/&gt;&lt;property id=&quot;20307&quot; value=&quot;266&quot;/&gt;&lt;/object&gt;&lt;object type=&quot;3&quot; unique_id=&quot;11887&quot;&gt;&lt;property id=&quot;20148&quot; value=&quot;5&quot;/&gt;&lt;property id=&quot;20300&quot; value=&quot;Slide 3 - &amp;quot;Title for Single Column Slide&amp;quot;&quot;/&gt;&lt;property id=&quot;20307&quot; value=&quot;267&quot;/&gt;&lt;/object&gt;&lt;object type=&quot;3&quot; unique_id=&quot;11915&quot;&gt;&lt;property id=&quot;20148&quot; value=&quot;5&quot;/&gt;&lt;property id=&quot;20300&quot; value=&quot;Slide 4 - &amp;quot;Title for Single Column Slide&amp;quot;&quot;/&gt;&lt;property id=&quot;20307&quot; value=&quot;268&quot;/&gt;&lt;/object&gt;&lt;object type=&quot;3&quot; unique_id=&quot;11916&quot;&gt;&lt;property id=&quot;20148&quot; value=&quot;5&quot;/&gt;&lt;property id=&quot;20300&quot; value=&quot;Slide 5 - &amp;quot;Title of Three Major Concepts&amp;quot;&quot;/&gt;&lt;property id=&quot;20307&quot; value=&quot;269&quot;/&gt;&lt;/object&gt;&lt;object type=&quot;3&quot; unique_id=&quot;11966&quot;&gt;&lt;property id=&quot;20148&quot; value=&quot;5&quot;/&gt;&lt;property id=&quot;20300&quot; value=&quot;Slide 6 - &amp;quot;Title of Three Major Concepts&amp;quot;&quot;/&gt;&lt;property id=&quot;20307&quot; value=&quot;270&quot;/&gt;&lt;/object&gt;&lt;object type=&quot;3&quot; unique_id=&quot;11967&quot;&gt;&lt;property id=&quot;20148&quot; value=&quot;5&quot;/&gt;&lt;property id=&quot;20300&quot; value=&quot;Slide 7 - &amp;quot;Transition To Next Section&amp;quot;&quot;/&gt;&lt;property id=&quot;20307&quot; value=&quot;271&quot;/&gt;&lt;/object&gt;&lt;object type=&quot;3&quot; unique_id=&quot;11968&quot;&gt;&lt;property id=&quot;20148&quot; value=&quot;5&quot;/&gt;&lt;property id=&quot;20300&quot; value=&quot;Slide 8 - &amp;quot;A Vertical Picture is Worth a Thousand Words&amp;quot;&quot;/&gt;&lt;property id=&quot;20307&quot; value=&quot;272&quot;/&gt;&lt;/object&gt;&lt;object type=&quot;3&quot; unique_id=&quot;12109&quot;&gt;&lt;property id=&quot;20148&quot; value=&quot;5&quot;/&gt;&lt;property id=&quot;20300&quot; value=&quot;Slide 9 - &amp;quot;A Vertical Picture is Worth a Thousand Words&amp;quot;&quot;/&gt;&lt;property id=&quot;20307&quot; value=&quot;273&quot;/&gt;&lt;/object&gt;&lt;object type=&quot;3&quot; unique_id=&quot;12110&quot;&gt;&lt;property id=&quot;20148&quot; value=&quot;5&quot;/&gt;&lt;property id=&quot;20300&quot; value=&quot;Slide 10 - &amp;quot;A Horizontal Image&amp;quot;&quot;/&gt;&lt;property id=&quot;20307&quot; value=&quot;274&quot;/&gt;&lt;/object&gt;&lt;object type=&quot;3&quot; unique_id=&quot;12111&quot;&gt;&lt;property id=&quot;20148&quot; value=&quot;5&quot;/&gt;&lt;property id=&quot;20300&quot; value=&quot;Slide 11 - &amp;quot;A Horizontal Image&amp;quot;&quot;/&gt;&lt;property id=&quot;20307&quot; value=&quot;275&quot;/&gt;&lt;/object&gt;&lt;object type=&quot;3&quot; unique_id=&quot;12112&quot;&gt;&lt;property id=&quot;20148&quot; value=&quot;5&quot;/&gt;&lt;property id=&quot;20300&quot; value=&quot;Slide 12 - &amp;quot;Title for Three Column Slide with Icons&amp;quot;&quot;/&gt;&lt;property id=&quot;20307&quot; value=&quot;276&quot;/&gt;&lt;/object&gt;&lt;object type=&quot;3&quot; unique_id=&quot;12113&quot;&gt;&lt;property id=&quot;20148&quot; value=&quot;5&quot;/&gt;&lt;property id=&quot;20300&quot; value=&quot;Slide 13 - &amp;quot;Title for Three Column Slide&amp;quot;&quot;/&gt;&lt;property id=&quot;20307&quot; value=&quot;277&quot;/&gt;&lt;/object&gt;&lt;object type=&quot;3&quot; unique_id=&quot;12114&quot;&gt;&lt;property id=&quot;20148&quot; value=&quot;5&quot;/&gt;&lt;property id=&quot;20300&quot; value=&quot;Slide 14 - &amp;quot;Three Columns Without Icons&amp;quot;&quot;/&gt;&lt;property id=&quot;20307&quot; value=&quot;278&quot;/&gt;&lt;/object&gt;&lt;object type=&quot;3&quot; unique_id=&quot;12664&quot;&gt;&lt;property id=&quot;20148&quot; value=&quot;5&quot;/&gt;&lt;property id=&quot;20300&quot; value=&quot;Slide 15 - &amp;quot;Three Columns Without Icons&amp;quot;&quot;/&gt;&lt;property id=&quot;20307&quot; value=&quot;279&quot;/&gt;&lt;/object&gt;&lt;object type=&quot;3&quot; unique_id=&quot;12665&quot;&gt;&lt;property id=&quot;20148&quot; value=&quot;5&quot;/&gt;&lt;property id=&quot;20300&quot; value=&quot;Slide 16 - &amp;quot;Title for Two Column Slide&amp;quot;&quot;/&gt;&lt;property id=&quot;20307&quot; value=&quot;280&quot;/&gt;&lt;/object&gt;&lt;object type=&quot;3&quot; unique_id=&quot;12666&quot;&gt;&lt;property id=&quot;20148&quot; value=&quot;5&quot;/&gt;&lt;property id=&quot;20300&quot; value=&quot;Slide 17 - &amp;quot;Title for Two Column Slide&amp;quot;&quot;/&gt;&lt;property id=&quot;20307&quot; value=&quot;281&quot;/&gt;&lt;/object&gt;&lt;object type=&quot;3&quot; unique_id=&quot;12667&quot;&gt;&lt;property id=&quot;20148&quot; value=&quot;5&quot;/&gt;&lt;property id=&quot;20300&quot; value=&quot;Slide 18&quot;/&gt;&lt;property id=&quot;20307&quot; value=&quot;282&quot;/&gt;&lt;/object&gt;&lt;object type=&quot;3&quot; unique_id=&quot;12668&quot;&gt;&lt;property id=&quot;20148&quot; value=&quot;5&quot;/&gt;&lt;property id=&quot;20300&quot; value=&quot;Slide 19&quot;/&gt;&lt;property id=&quot;20307&quot; value=&quot;283&quot;/&gt;&lt;/object&gt;&lt;object type=&quot;3&quot; unique_id=&quot;12669&quot;&gt;&lt;property id=&quot;20148&quot; value=&quot;5&quot;/&gt;&lt;property id=&quot;20300&quot; value=&quot;Slide 20&quot;/&gt;&lt;property id=&quot;20307&quot; value=&quot;284&quot;/&gt;&lt;/object&gt;&lt;object type=&quot;3&quot; unique_id=&quot;12670&quot;&gt;&lt;property id=&quot;20148&quot; value=&quot;5&quot;/&gt;&lt;property id=&quot;20300&quot; value=&quot;Slide 21&quot;/&gt;&lt;property id=&quot;20307&quot; value=&quot;285&quot;/&gt;&lt;/object&gt;&lt;object type=&quot;3&quot; unique_id=&quot;12671&quot;&gt;&lt;property id=&quot;20148&quot; value=&quot;5&quot;/&gt;&lt;property id=&quot;20300&quot; value=&quot;Slide 22&quot;/&gt;&lt;property id=&quot;20307&quot; value=&quot;286&quot;/&gt;&lt;/object&gt;&lt;object type=&quot;3&quot; unique_id=&quot;12672&quot;&gt;&lt;property id=&quot;20148&quot; value=&quot;5&quot;/&gt;&lt;property id=&quot;20300&quot; value=&quot;Slide 23&quot;/&gt;&lt;property id=&quot;20307&quot; value=&quot;287&quot;/&gt;&lt;/object&gt;&lt;object type=&quot;3&quot; unique_id=&quot;12673&quot;&gt;&lt;property id=&quot;20148&quot; value=&quot;5&quot;/&gt;&lt;property id=&quot;20300&quot; value=&quot;Slide 24&quot;/&gt;&lt;property id=&quot;20307&quot; value=&quot;288&quot;/&gt;&lt;/object&gt;&lt;object type=&quot;3&quot; unique_id=&quot;12674&quot;&gt;&lt;property id=&quot;20148&quot; value=&quot;5&quot;/&gt;&lt;property id=&quot;20300&quot; value=&quot;Slide 25&quot;/&gt;&lt;property id=&quot;20307&quot; value=&quot;289&quot;/&gt;&lt;/object&gt;&lt;object type=&quot;3&quot; unique_id=&quot;12675&quot;&gt;&lt;property id=&quot;20148&quot; value=&quot;5&quot;/&gt;&lt;property id=&quot;20300&quot; value=&quot;Slide 26 - &amp;quot;Title for Quantifiable Figures&amp;quot;&quot;/&gt;&lt;property id=&quot;20307&quot; value=&quot;290&quot;/&gt;&lt;/object&gt;&lt;object type=&quot;3&quot; unique_id=&quot;12676&quot;&gt;&lt;property id=&quot;20148&quot; value=&quot;5&quot;/&gt;&lt;property id=&quot;20300&quot; value=&quot;Slide 27 - &amp;quot;Timeline Title&amp;quot;&quot;/&gt;&lt;property id=&quot;20307&quot; value=&quot;291&quot;/&gt;&lt;/object&gt;&lt;object type=&quot;3&quot; unique_id=&quot;12677&quot;&gt;&lt;property id=&quot;20148&quot; value=&quot;5&quot;/&gt;&lt;property id=&quot;20300&quot; value=&quot;Slide 28 - &amp;quot;Timeline Title&amp;quot;&quot;/&gt;&lt;property id=&quot;20307&quot; value=&quot;292&quot;/&gt;&lt;/object&gt;&lt;object type=&quot;3&quot; unique_id=&quot;12678&quot;&gt;&lt;property id=&quot;20148&quot; value=&quot;5&quot;/&gt;&lt;property id=&quot;20300&quot; value=&quot;Slide 29 - &amp;quot;Timeline Title&amp;quot;&quot;/&gt;&lt;property id=&quot;20307&quot; value=&quot;293&quot;/&gt;&lt;/object&gt;&lt;object type=&quot;3&quot; unique_id=&quot;12679&quot;&gt;&lt;property id=&quot;20148&quot; value=&quot;5&quot;/&gt;&lt;property id=&quot;20300&quot; value=&quot;Slide 30 - &amp;quot;Timeline Title&amp;quot;&quot;/&gt;&lt;property id=&quot;20307&quot; value=&quot;294&quot;/&gt;&lt;/object&gt;&lt;object type=&quot;3&quot; unique_id=&quot;12680&quot;&gt;&lt;property id=&quot;20148&quot; value=&quot;5&quot;/&gt;&lt;property id=&quot;20300&quot; value=&quot;Slide 31 - &amp;quot;Citations&amp;quot;&quot;/&gt;&lt;property id=&quot;20307&quot; value=&quot;295&quot;/&gt;&lt;/object&gt;&lt;object type=&quot;3&quot; unique_id=&quot;12681&quot;&gt;&lt;property id=&quot;20148&quot; value=&quot;5&quot;/&gt;&lt;property id=&quot;20300&quot; value=&quot;Slide 32 - &amp;quot;THANK YOU&amp;quot;&quot;/&gt;&lt;property id=&quot;20307&quot; value=&quot;296&quot;/&gt;&lt;/object&gt;&lt;object type=&quot;3&quot; unique_id=&quot;12682&quot;&gt;&lt;property id=&quot;20148&quot; value=&quot;5&quot;/&gt;&lt;property id=&quot;20300&quot; value=&quot;Slide 33&quot;/&gt;&lt;property id=&quot;20307&quot; value=&quot;297&quot;/&gt;&lt;/object&gt;&lt;object type=&quot;3&quot; unique_id=&quot;12683&quot;&gt;&lt;property id=&quot;20148&quot; value=&quot;5&quot;/&gt;&lt;property id=&quot;20300&quot; value=&quot;Slide 34&quot;/&gt;&lt;property id=&quot;20307&quot; value=&quot;298&quot;/&gt;&lt;/object&gt;&lt;/object&gt;&lt;object type=&quot;8&quot; unique_id=&quot;1126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490</Words>
  <Application>Microsoft Office PowerPoint</Application>
  <PresentationFormat>Widescreen</PresentationFormat>
  <Paragraphs>58</Paragraphs>
  <Slides>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Bookman Old Style</vt:lpstr>
      <vt:lpstr>Calibri</vt:lpstr>
      <vt:lpstr>Courier New</vt:lpstr>
      <vt:lpstr>Gill Sans</vt:lpstr>
      <vt:lpstr>Open sans</vt:lpstr>
      <vt:lpstr>Times</vt:lpstr>
      <vt:lpstr>Verdana</vt:lpstr>
      <vt:lpstr>Office Theme</vt:lpstr>
      <vt:lpstr>Faculty Senate Meeting</vt:lpstr>
      <vt:lpstr>We’re tired…..</vt:lpstr>
      <vt:lpstr>Celebrating Black History Month</vt:lpstr>
      <vt:lpstr>What’s going on with Ex Comm?</vt:lpstr>
      <vt:lpstr>Communications</vt:lpstr>
      <vt:lpstr>Voting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2021!</dc:title>
  <dc:creator>Heppell, Selina S</dc:creator>
  <cp:lastModifiedBy>Nunnemaker, Vickie</cp:lastModifiedBy>
  <cp:revision>19</cp:revision>
  <dcterms:created xsi:type="dcterms:W3CDTF">2021-01-14T02:05:12Z</dcterms:created>
  <dcterms:modified xsi:type="dcterms:W3CDTF">2021-02-12T01:05:25Z</dcterms:modified>
</cp:coreProperties>
</file>