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7"/>
  </p:notesMasterIdLst>
  <p:handoutMasterIdLst>
    <p:handoutMasterId r:id="rId18"/>
  </p:handoutMasterIdLst>
  <p:sldIdLst>
    <p:sldId id="266" r:id="rId2"/>
    <p:sldId id="348" r:id="rId3"/>
    <p:sldId id="362" r:id="rId4"/>
    <p:sldId id="328" r:id="rId5"/>
    <p:sldId id="347" r:id="rId6"/>
    <p:sldId id="358" r:id="rId7"/>
    <p:sldId id="365" r:id="rId8"/>
    <p:sldId id="366" r:id="rId9"/>
    <p:sldId id="368" r:id="rId10"/>
    <p:sldId id="367" r:id="rId11"/>
    <p:sldId id="319" r:id="rId12"/>
    <p:sldId id="361" r:id="rId13"/>
    <p:sldId id="325" r:id="rId14"/>
    <p:sldId id="363" r:id="rId15"/>
    <p:sldId id="364"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634"/>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9" autoAdjust="0"/>
    <p:restoredTop sz="87949" autoAdjust="0"/>
  </p:normalViewPr>
  <p:slideViewPr>
    <p:cSldViewPr snapToGrid="0">
      <p:cViewPr varScale="1">
        <p:scale>
          <a:sx n="93" d="100"/>
          <a:sy n="93" d="100"/>
        </p:scale>
        <p:origin x="27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07"/>
    </p:cViewPr>
  </p:sorter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58D47-052A-45D0-B702-2889E63027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7C43B4-4F24-4721-B27C-F73A83ED8FE2}">
      <dgm:prSet custT="1"/>
      <dgm:spPr/>
      <dgm:t>
        <a:bodyPr/>
        <a:lstStyle/>
        <a:p>
          <a:pPr>
            <a:buSzPts val="1000"/>
            <a:buFont typeface="+mj-lt"/>
            <a:buNone/>
          </a:pPr>
          <a:r>
            <a:rPr lang="en-US" sz="2200" u="none" dirty="0"/>
            <a:t>Action Items: </a:t>
          </a:r>
        </a:p>
        <a:p>
          <a:pPr>
            <a:buSzPts val="1000"/>
            <a:buFont typeface="+mj-lt"/>
            <a:buAutoNum type="arabicPeriod"/>
          </a:pPr>
          <a:r>
            <a:rPr lang="en-US" sz="2200" b="0" i="0" dirty="0"/>
            <a:t>President-Elect Candidate Announcement </a:t>
          </a:r>
        </a:p>
        <a:p>
          <a:pPr>
            <a:buSzPts val="1000"/>
            <a:buFont typeface="+mj-lt"/>
            <a:buAutoNum type="arabicPeriod"/>
          </a:pPr>
          <a:r>
            <a:rPr lang="en-US" sz="2200" b="0" i="0" dirty="0"/>
            <a:t>Proposed Standing Rules Revisions</a:t>
          </a:r>
        </a:p>
        <a:p>
          <a:pPr>
            <a:buSzPts val="1000"/>
            <a:buFont typeface="+mj-lt"/>
            <a:buAutoNum type="arabicPeriod"/>
          </a:pPr>
          <a:r>
            <a:rPr lang="en-US" sz="2200" b="0" i="0" dirty="0"/>
            <a:t>Faculty Senate Bylaws Proposed Revisions </a:t>
          </a:r>
        </a:p>
        <a:p>
          <a:pPr>
            <a:buSzPts val="1000"/>
            <a:buFont typeface="+mj-lt"/>
            <a:buAutoNum type="arabicPeriod"/>
          </a:pPr>
          <a:r>
            <a:rPr lang="en-US" sz="2200" b="0" i="0" dirty="0"/>
            <a:t>Student Bill of Rights </a:t>
          </a:r>
          <a:endParaRPr lang="en-US" sz="2200" u="none" dirty="0"/>
        </a:p>
      </dgm:t>
    </dgm:pt>
    <dgm:pt modelId="{D98280F4-F8B5-4F51-A02D-037C8149C2AC}" type="parTrans" cxnId="{61AA40D6-D5B1-4FB9-82A3-6A4746E99F05}">
      <dgm:prSet/>
      <dgm:spPr/>
      <dgm:t>
        <a:bodyPr/>
        <a:lstStyle/>
        <a:p>
          <a:endParaRPr lang="en-US" sz="1800"/>
        </a:p>
      </dgm:t>
    </dgm:pt>
    <dgm:pt modelId="{CC57A907-270D-41C7-ABF1-50ED62AD53EE}" type="sibTrans" cxnId="{61AA40D6-D5B1-4FB9-82A3-6A4746E99F05}">
      <dgm:prSet/>
      <dgm:spPr/>
      <dgm:t>
        <a:bodyPr/>
        <a:lstStyle/>
        <a:p>
          <a:endParaRPr lang="en-US" sz="1800"/>
        </a:p>
      </dgm:t>
    </dgm:pt>
    <dgm:pt modelId="{281809D6-E682-4999-BF88-E68C57F79B65}">
      <dgm:prSet custT="1"/>
      <dgm:spPr/>
      <dgm:t>
        <a:bodyPr anchor="t"/>
        <a:lstStyle/>
        <a:p>
          <a:r>
            <a:rPr lang="en-US" sz="2200" dirty="0"/>
            <a:t>Reports:</a:t>
          </a:r>
        </a:p>
        <a:p>
          <a:r>
            <a:rPr lang="en-US" sz="2200" b="0" i="0" dirty="0"/>
            <a:t>OSU Presidential Search Update </a:t>
          </a:r>
        </a:p>
        <a:p>
          <a:r>
            <a:rPr lang="en-US" sz="2200" b="0" i="0" dirty="0"/>
            <a:t>Common Course Numbering </a:t>
          </a:r>
          <a:endParaRPr lang="en-US" sz="2200" dirty="0"/>
        </a:p>
      </dgm:t>
    </dgm:pt>
    <dgm:pt modelId="{624C6E70-4FC5-4ED0-9147-C332E9F15BF5}" type="parTrans" cxnId="{D19240EF-7462-4743-8046-0BBC061F731D}">
      <dgm:prSet/>
      <dgm:spPr/>
      <dgm:t>
        <a:bodyPr/>
        <a:lstStyle/>
        <a:p>
          <a:endParaRPr lang="en-US" sz="1800"/>
        </a:p>
      </dgm:t>
    </dgm:pt>
    <dgm:pt modelId="{35CD2F2B-6016-4B9C-8379-61EC29089EDD}" type="sibTrans" cxnId="{D19240EF-7462-4743-8046-0BBC061F731D}">
      <dgm:prSet/>
      <dgm:spPr/>
      <dgm:t>
        <a:bodyPr/>
        <a:lstStyle/>
        <a:p>
          <a:endParaRPr lang="en-US" sz="1800"/>
        </a:p>
      </dgm:t>
    </dgm:pt>
    <dgm:pt modelId="{910F18EB-C971-4C25-A5AA-FFC9E902518C}">
      <dgm:prSet custT="1"/>
      <dgm:spPr/>
      <dgm:t>
        <a:bodyPr/>
        <a:lstStyle/>
        <a:p>
          <a:r>
            <a:rPr lang="en-US" sz="2200" dirty="0"/>
            <a:t>New Business</a:t>
          </a:r>
        </a:p>
        <a:p>
          <a:r>
            <a:rPr lang="en-US" sz="2200" dirty="0"/>
            <a:t>If time remains: Breakout rooms and Social</a:t>
          </a:r>
        </a:p>
      </dgm:t>
    </dgm:pt>
    <dgm:pt modelId="{22976834-6B8E-469C-A2BC-092B752D4E16}" type="parTrans" cxnId="{CCCB0DE2-6A7B-43E1-A639-3B317C5D75DB}">
      <dgm:prSet/>
      <dgm:spPr/>
      <dgm:t>
        <a:bodyPr/>
        <a:lstStyle/>
        <a:p>
          <a:endParaRPr lang="en-US" sz="1800"/>
        </a:p>
      </dgm:t>
    </dgm:pt>
    <dgm:pt modelId="{7A72C2D8-18CC-4E5F-A93E-371B59535CE2}" type="sibTrans" cxnId="{CCCB0DE2-6A7B-43E1-A639-3B317C5D75DB}">
      <dgm:prSet/>
      <dgm:spPr/>
      <dgm:t>
        <a:bodyPr/>
        <a:lstStyle/>
        <a:p>
          <a:endParaRPr lang="en-US" sz="1800"/>
        </a:p>
      </dgm:t>
    </dgm:pt>
    <dgm:pt modelId="{7DB866C2-F964-4FB5-A41B-3B499D50B97F}">
      <dgm:prSet custT="1"/>
      <dgm:spPr>
        <a:solidFill>
          <a:srgbClr val="F09634"/>
        </a:solidFill>
      </dgm:spPr>
      <dgm:t>
        <a:bodyPr/>
        <a:lstStyle/>
        <a:p>
          <a:pPr>
            <a:buSzPts val="1000"/>
            <a:buFont typeface="+mj-lt"/>
            <a:buNone/>
          </a:pPr>
          <a:r>
            <a:rPr lang="en-US" sz="2200" u="none" dirty="0"/>
            <a:t>Election Results</a:t>
          </a:r>
        </a:p>
      </dgm:t>
    </dgm:pt>
    <dgm:pt modelId="{2CE622BD-4529-4AB0-9DFF-7887A79F9233}" type="parTrans" cxnId="{0408B02B-7948-436F-877A-A3D3EF823A4B}">
      <dgm:prSet/>
      <dgm:spPr/>
      <dgm:t>
        <a:bodyPr/>
        <a:lstStyle/>
        <a:p>
          <a:endParaRPr lang="en-US" sz="1800"/>
        </a:p>
      </dgm:t>
    </dgm:pt>
    <dgm:pt modelId="{63F44ABD-1364-4857-A9B9-DA22BD1CC10F}" type="sibTrans" cxnId="{0408B02B-7948-436F-877A-A3D3EF823A4B}">
      <dgm:prSet/>
      <dgm:spPr/>
      <dgm:t>
        <a:bodyPr/>
        <a:lstStyle/>
        <a:p>
          <a:endParaRPr lang="en-US" sz="1800"/>
        </a:p>
      </dgm:t>
    </dgm:pt>
    <dgm:pt modelId="{FDBB6372-8773-4ABF-A8BA-459E630A481E}" type="pres">
      <dgm:prSet presAssocID="{9B758D47-052A-45D0-B702-2889E630276A}" presName="linear" presStyleCnt="0">
        <dgm:presLayoutVars>
          <dgm:animLvl val="lvl"/>
          <dgm:resizeHandles val="exact"/>
        </dgm:presLayoutVars>
      </dgm:prSet>
      <dgm:spPr/>
    </dgm:pt>
    <dgm:pt modelId="{D1B548EF-29A1-4489-BE7C-1938671C406A}" type="pres">
      <dgm:prSet presAssocID="{607C43B4-4F24-4721-B27C-F73A83ED8FE2}" presName="parentText" presStyleLbl="node1" presStyleIdx="0" presStyleCnt="4" custScaleY="148429" custLinFactY="50264" custLinFactNeighborY="100000">
        <dgm:presLayoutVars>
          <dgm:chMax val="0"/>
          <dgm:bulletEnabled val="1"/>
        </dgm:presLayoutVars>
      </dgm:prSet>
      <dgm:spPr/>
    </dgm:pt>
    <dgm:pt modelId="{39BC4045-E0C4-4D03-BEEC-D6B0D5FF1297}" type="pres">
      <dgm:prSet presAssocID="{CC57A907-270D-41C7-ABF1-50ED62AD53EE}" presName="spacer" presStyleCnt="0"/>
      <dgm:spPr/>
    </dgm:pt>
    <dgm:pt modelId="{B9F6A7D2-F172-454E-B0FB-B07E363F2636}" type="pres">
      <dgm:prSet presAssocID="{7DB866C2-F964-4FB5-A41B-3B499D50B97F}" presName="parentText" presStyleLbl="node1" presStyleIdx="1" presStyleCnt="4" custScaleY="52750" custLinFactY="-225630" custLinFactNeighborX="-176" custLinFactNeighborY="-300000">
        <dgm:presLayoutVars>
          <dgm:chMax val="0"/>
          <dgm:bulletEnabled val="1"/>
        </dgm:presLayoutVars>
      </dgm:prSet>
      <dgm:spPr/>
    </dgm:pt>
    <dgm:pt modelId="{2233C660-98D0-4DA3-9BBD-B5C6D1579562}" type="pres">
      <dgm:prSet presAssocID="{63F44ABD-1364-4857-A9B9-DA22BD1CC10F}" presName="spacer" presStyleCnt="0"/>
      <dgm:spPr/>
    </dgm:pt>
    <dgm:pt modelId="{399CD7A5-0E55-4461-80E8-252D37103C94}" type="pres">
      <dgm:prSet presAssocID="{281809D6-E682-4999-BF88-E68C57F79B65}" presName="parentText" presStyleLbl="node1" presStyleIdx="2" presStyleCnt="4" custScaleY="88686" custLinFactY="-765" custLinFactNeighborY="-100000">
        <dgm:presLayoutVars>
          <dgm:chMax val="0"/>
          <dgm:bulletEnabled val="1"/>
        </dgm:presLayoutVars>
      </dgm:prSet>
      <dgm:spPr/>
    </dgm:pt>
    <dgm:pt modelId="{A67B92C8-51C9-43FF-86AB-43613550741F}" type="pres">
      <dgm:prSet presAssocID="{35CD2F2B-6016-4B9C-8379-61EC29089EDD}" presName="spacer" presStyleCnt="0"/>
      <dgm:spPr/>
    </dgm:pt>
    <dgm:pt modelId="{885124B0-452F-4BC4-B34C-07E1CA233BA0}" type="pres">
      <dgm:prSet presAssocID="{910F18EB-C971-4C25-A5AA-FFC9E902518C}" presName="parentText" presStyleLbl="node1" presStyleIdx="3" presStyleCnt="4">
        <dgm:presLayoutVars>
          <dgm:chMax val="0"/>
          <dgm:bulletEnabled val="1"/>
        </dgm:presLayoutVars>
      </dgm:prSet>
      <dgm:spPr/>
    </dgm:pt>
  </dgm:ptLst>
  <dgm:cxnLst>
    <dgm:cxn modelId="{0408B02B-7948-436F-877A-A3D3EF823A4B}" srcId="{9B758D47-052A-45D0-B702-2889E630276A}" destId="{7DB866C2-F964-4FB5-A41B-3B499D50B97F}" srcOrd="1" destOrd="0" parTransId="{2CE622BD-4529-4AB0-9DFF-7887A79F9233}" sibTransId="{63F44ABD-1364-4857-A9B9-DA22BD1CC10F}"/>
    <dgm:cxn modelId="{B2D77F35-95F0-4210-B3AB-E8EF8EF1F6BE}" type="presOf" srcId="{281809D6-E682-4999-BF88-E68C57F79B65}" destId="{399CD7A5-0E55-4461-80E8-252D37103C94}" srcOrd="0" destOrd="0" presId="urn:microsoft.com/office/officeart/2005/8/layout/vList2"/>
    <dgm:cxn modelId="{A03B8262-97B5-43AD-AED3-AE31629C2FF6}" type="presOf" srcId="{7DB866C2-F964-4FB5-A41B-3B499D50B97F}" destId="{B9F6A7D2-F172-454E-B0FB-B07E363F2636}" srcOrd="0" destOrd="0" presId="urn:microsoft.com/office/officeart/2005/8/layout/vList2"/>
    <dgm:cxn modelId="{E51F5190-FB46-4502-8386-18189C23982C}" type="presOf" srcId="{607C43B4-4F24-4721-B27C-F73A83ED8FE2}" destId="{D1B548EF-29A1-4489-BE7C-1938671C406A}" srcOrd="0" destOrd="0" presId="urn:microsoft.com/office/officeart/2005/8/layout/vList2"/>
    <dgm:cxn modelId="{00CD8AC2-CEA1-4B60-BB74-A0A513EEBB4E}" type="presOf" srcId="{910F18EB-C971-4C25-A5AA-FFC9E902518C}" destId="{885124B0-452F-4BC4-B34C-07E1CA233BA0}" srcOrd="0" destOrd="0" presId="urn:microsoft.com/office/officeart/2005/8/layout/vList2"/>
    <dgm:cxn modelId="{61AA40D6-D5B1-4FB9-82A3-6A4746E99F05}" srcId="{9B758D47-052A-45D0-B702-2889E630276A}" destId="{607C43B4-4F24-4721-B27C-F73A83ED8FE2}" srcOrd="0" destOrd="0" parTransId="{D98280F4-F8B5-4F51-A02D-037C8149C2AC}" sibTransId="{CC57A907-270D-41C7-ABF1-50ED62AD53EE}"/>
    <dgm:cxn modelId="{908E0DE1-61AD-402E-B840-DFB76B637BE3}" type="presOf" srcId="{9B758D47-052A-45D0-B702-2889E630276A}" destId="{FDBB6372-8773-4ABF-A8BA-459E630A481E}" srcOrd="0" destOrd="0" presId="urn:microsoft.com/office/officeart/2005/8/layout/vList2"/>
    <dgm:cxn modelId="{CCCB0DE2-6A7B-43E1-A639-3B317C5D75DB}" srcId="{9B758D47-052A-45D0-B702-2889E630276A}" destId="{910F18EB-C971-4C25-A5AA-FFC9E902518C}" srcOrd="3" destOrd="0" parTransId="{22976834-6B8E-469C-A2BC-092B752D4E16}" sibTransId="{7A72C2D8-18CC-4E5F-A93E-371B59535CE2}"/>
    <dgm:cxn modelId="{D19240EF-7462-4743-8046-0BBC061F731D}" srcId="{9B758D47-052A-45D0-B702-2889E630276A}" destId="{281809D6-E682-4999-BF88-E68C57F79B65}" srcOrd="2" destOrd="0" parTransId="{624C6E70-4FC5-4ED0-9147-C332E9F15BF5}" sibTransId="{35CD2F2B-6016-4B9C-8379-61EC29089EDD}"/>
    <dgm:cxn modelId="{CA8B57A8-3FBA-4C6C-856B-A0FC95BB8C35}" type="presParOf" srcId="{FDBB6372-8773-4ABF-A8BA-459E630A481E}" destId="{D1B548EF-29A1-4489-BE7C-1938671C406A}" srcOrd="0" destOrd="0" presId="urn:microsoft.com/office/officeart/2005/8/layout/vList2"/>
    <dgm:cxn modelId="{AF4E8CD0-CBCD-412B-AF4A-03F4A2B539EF}" type="presParOf" srcId="{FDBB6372-8773-4ABF-A8BA-459E630A481E}" destId="{39BC4045-E0C4-4D03-BEEC-D6B0D5FF1297}" srcOrd="1" destOrd="0" presId="urn:microsoft.com/office/officeart/2005/8/layout/vList2"/>
    <dgm:cxn modelId="{04937525-6965-41E1-96A0-BE4F9E265604}" type="presParOf" srcId="{FDBB6372-8773-4ABF-A8BA-459E630A481E}" destId="{B9F6A7D2-F172-454E-B0FB-B07E363F2636}" srcOrd="2" destOrd="0" presId="urn:microsoft.com/office/officeart/2005/8/layout/vList2"/>
    <dgm:cxn modelId="{8679FADF-4B99-41FB-A1E6-C08B20A7E662}" type="presParOf" srcId="{FDBB6372-8773-4ABF-A8BA-459E630A481E}" destId="{2233C660-98D0-4DA3-9BBD-B5C6D1579562}" srcOrd="3" destOrd="0" presId="urn:microsoft.com/office/officeart/2005/8/layout/vList2"/>
    <dgm:cxn modelId="{653BE43C-B09A-4FFA-8CE2-95D06AE995C2}" type="presParOf" srcId="{FDBB6372-8773-4ABF-A8BA-459E630A481E}" destId="{399CD7A5-0E55-4461-80E8-252D37103C94}" srcOrd="4" destOrd="0" presId="urn:microsoft.com/office/officeart/2005/8/layout/vList2"/>
    <dgm:cxn modelId="{9521155C-B69C-4DD8-BB28-BE7FF2F9A1BB}" type="presParOf" srcId="{FDBB6372-8773-4ABF-A8BA-459E630A481E}" destId="{A67B92C8-51C9-43FF-86AB-43613550741F}" srcOrd="5" destOrd="0" presId="urn:microsoft.com/office/officeart/2005/8/layout/vList2"/>
    <dgm:cxn modelId="{863AFAF3-638F-4B5D-BDC3-B77FA455DC12}" type="presParOf" srcId="{FDBB6372-8773-4ABF-A8BA-459E630A481E}" destId="{885124B0-452F-4BC4-B34C-07E1CA233BA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548EF-29A1-4489-BE7C-1938671C406A}">
      <dsp:nvSpPr>
        <dsp:cNvPr id="0" name=""/>
        <dsp:cNvSpPr/>
      </dsp:nvSpPr>
      <dsp:spPr>
        <a:xfrm>
          <a:off x="0" y="856779"/>
          <a:ext cx="7742420" cy="25156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200" u="none" kern="1200" dirty="0"/>
            <a:t>Action Items: </a:t>
          </a:r>
        </a:p>
        <a:p>
          <a:pPr marL="0" lvl="0" indent="0" algn="l" defTabSz="977900">
            <a:lnSpc>
              <a:spcPct val="90000"/>
            </a:lnSpc>
            <a:spcBef>
              <a:spcPct val="0"/>
            </a:spcBef>
            <a:spcAft>
              <a:spcPct val="35000"/>
            </a:spcAft>
            <a:buSzPts val="1000"/>
            <a:buFont typeface="+mj-lt"/>
            <a:buNone/>
          </a:pPr>
          <a:r>
            <a:rPr lang="en-US" sz="2200" b="0" i="0" kern="1200" dirty="0"/>
            <a:t>President-Elect Candidate Announcement </a:t>
          </a:r>
        </a:p>
        <a:p>
          <a:pPr marL="0" lvl="0" indent="0" algn="l" defTabSz="977900">
            <a:lnSpc>
              <a:spcPct val="90000"/>
            </a:lnSpc>
            <a:spcBef>
              <a:spcPct val="0"/>
            </a:spcBef>
            <a:spcAft>
              <a:spcPct val="35000"/>
            </a:spcAft>
            <a:buSzPts val="1000"/>
            <a:buFont typeface="+mj-lt"/>
            <a:buNone/>
          </a:pPr>
          <a:r>
            <a:rPr lang="en-US" sz="2200" b="0" i="0" kern="1200" dirty="0"/>
            <a:t>Proposed Standing Rules Revisions</a:t>
          </a:r>
        </a:p>
        <a:p>
          <a:pPr marL="0" lvl="0" indent="0" algn="l" defTabSz="977900">
            <a:lnSpc>
              <a:spcPct val="90000"/>
            </a:lnSpc>
            <a:spcBef>
              <a:spcPct val="0"/>
            </a:spcBef>
            <a:spcAft>
              <a:spcPct val="35000"/>
            </a:spcAft>
            <a:buSzPts val="1000"/>
            <a:buFont typeface="+mj-lt"/>
            <a:buNone/>
          </a:pPr>
          <a:r>
            <a:rPr lang="en-US" sz="2200" b="0" i="0" kern="1200" dirty="0"/>
            <a:t>Faculty Senate Bylaws Proposed Revisions </a:t>
          </a:r>
        </a:p>
        <a:p>
          <a:pPr marL="0" lvl="0" indent="0" algn="l" defTabSz="977900">
            <a:lnSpc>
              <a:spcPct val="90000"/>
            </a:lnSpc>
            <a:spcBef>
              <a:spcPct val="0"/>
            </a:spcBef>
            <a:spcAft>
              <a:spcPct val="35000"/>
            </a:spcAft>
            <a:buSzPts val="1000"/>
            <a:buFont typeface="+mj-lt"/>
            <a:buNone/>
          </a:pPr>
          <a:r>
            <a:rPr lang="en-US" sz="2200" b="0" i="0" kern="1200" dirty="0"/>
            <a:t>Student Bill of Rights </a:t>
          </a:r>
          <a:endParaRPr lang="en-US" sz="2200" u="none" kern="1200" dirty="0"/>
        </a:p>
      </dsp:txBody>
      <dsp:txXfrm>
        <a:off x="122805" y="979584"/>
        <a:ext cx="7496810" cy="2270059"/>
      </dsp:txXfrm>
    </dsp:sp>
    <dsp:sp modelId="{B9F6A7D2-F172-454E-B0FB-B07E363F2636}">
      <dsp:nvSpPr>
        <dsp:cNvPr id="0" name=""/>
        <dsp:cNvSpPr/>
      </dsp:nvSpPr>
      <dsp:spPr>
        <a:xfrm>
          <a:off x="0" y="0"/>
          <a:ext cx="7742420" cy="894040"/>
        </a:xfrm>
        <a:prstGeom prst="roundRect">
          <a:avLst/>
        </a:prstGeom>
        <a:solidFill>
          <a:srgbClr val="F09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200" u="none" kern="1200" dirty="0"/>
            <a:t>Election Results</a:t>
          </a:r>
        </a:p>
      </dsp:txBody>
      <dsp:txXfrm>
        <a:off x="43643" y="43643"/>
        <a:ext cx="7655134" cy="806754"/>
      </dsp:txXfrm>
    </dsp:sp>
    <dsp:sp modelId="{399CD7A5-0E55-4461-80E8-252D37103C94}">
      <dsp:nvSpPr>
        <dsp:cNvPr id="0" name=""/>
        <dsp:cNvSpPr/>
      </dsp:nvSpPr>
      <dsp:spPr>
        <a:xfrm>
          <a:off x="0" y="3401617"/>
          <a:ext cx="7742420" cy="150310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Reports:</a:t>
          </a:r>
        </a:p>
        <a:p>
          <a:pPr marL="0" lvl="0" indent="0" algn="l" defTabSz="977900">
            <a:lnSpc>
              <a:spcPct val="90000"/>
            </a:lnSpc>
            <a:spcBef>
              <a:spcPct val="0"/>
            </a:spcBef>
            <a:spcAft>
              <a:spcPct val="35000"/>
            </a:spcAft>
            <a:buNone/>
          </a:pPr>
          <a:r>
            <a:rPr lang="en-US" sz="2200" b="0" i="0" kern="1200" dirty="0"/>
            <a:t>OSU Presidential Search Update </a:t>
          </a:r>
        </a:p>
        <a:p>
          <a:pPr marL="0" lvl="0" indent="0" algn="l" defTabSz="977900">
            <a:lnSpc>
              <a:spcPct val="90000"/>
            </a:lnSpc>
            <a:spcBef>
              <a:spcPct val="0"/>
            </a:spcBef>
            <a:spcAft>
              <a:spcPct val="35000"/>
            </a:spcAft>
            <a:buNone/>
          </a:pPr>
          <a:r>
            <a:rPr lang="en-US" sz="2200" b="0" i="0" kern="1200" dirty="0"/>
            <a:t>Common Course Numbering </a:t>
          </a:r>
          <a:endParaRPr lang="en-US" sz="2200" kern="1200" dirty="0"/>
        </a:p>
      </dsp:txBody>
      <dsp:txXfrm>
        <a:off x="73376" y="3474993"/>
        <a:ext cx="7595668" cy="1356354"/>
      </dsp:txXfrm>
    </dsp:sp>
    <dsp:sp modelId="{885124B0-452F-4BC4-B34C-07E1CA233BA0}">
      <dsp:nvSpPr>
        <dsp:cNvPr id="0" name=""/>
        <dsp:cNvSpPr/>
      </dsp:nvSpPr>
      <dsp:spPr>
        <a:xfrm>
          <a:off x="0" y="4927073"/>
          <a:ext cx="7742420" cy="169486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Business</a:t>
          </a:r>
        </a:p>
        <a:p>
          <a:pPr marL="0" lvl="0" indent="0" algn="l" defTabSz="977900">
            <a:lnSpc>
              <a:spcPct val="90000"/>
            </a:lnSpc>
            <a:spcBef>
              <a:spcPct val="0"/>
            </a:spcBef>
            <a:spcAft>
              <a:spcPct val="35000"/>
            </a:spcAft>
            <a:buNone/>
          </a:pPr>
          <a:r>
            <a:rPr lang="en-US" sz="2200" kern="1200" dirty="0"/>
            <a:t>If time remains: Breakout rooms and Social</a:t>
          </a:r>
        </a:p>
      </dsp:txBody>
      <dsp:txXfrm>
        <a:off x="82736" y="5009809"/>
        <a:ext cx="7576948" cy="15293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12/9/2021</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2351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13</a:t>
            </a:fld>
            <a:endParaRPr lang="en-US"/>
          </a:p>
        </p:txBody>
      </p:sp>
    </p:spTree>
    <p:extLst>
      <p:ext uri="{BB962C8B-B14F-4D97-AF65-F5344CB8AC3E}">
        <p14:creationId xmlns:p14="http://schemas.microsoft.com/office/powerpoint/2010/main" val="3772710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A49772-C094-474A-9C7C-5F938532B4E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E498E-8DD0-4164-99D7-D20E3719B110}" type="slidenum">
              <a:rPr lang="en-US" smtClean="0"/>
              <a:t>‹#›</a:t>
            </a:fld>
            <a:endParaRPr lang="en-US"/>
          </a:p>
        </p:txBody>
      </p:sp>
      <p:grpSp>
        <p:nvGrpSpPr>
          <p:cNvPr id="7" name="Group 6"/>
          <p:cNvGrpSpPr/>
          <p:nvPr userDrawn="1"/>
        </p:nvGrpSpPr>
        <p:grpSpPr>
          <a:xfrm>
            <a:off x="7696199" y="0"/>
            <a:ext cx="4572002" cy="6858000"/>
            <a:chOff x="0" y="0"/>
            <a:chExt cx="4572002" cy="6858000"/>
          </a:xfrm>
        </p:grpSpPr>
        <p:sp>
          <p:nvSpPr>
            <p:cNvPr id="8" name="Rectangle 7"/>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997954" cy="6858000"/>
          </a:xfrm>
          <a:prstGeom prst="rect">
            <a:avLst/>
          </a:prstGeom>
        </p:spPr>
      </p:pic>
      <p:pic>
        <p:nvPicPr>
          <p:cNvPr id="11" name="Picture 10" descr="Oregon State Univers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263895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D1E99-0845-447A-9031-65FA317316B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144785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D1E99-0845-447A-9031-65FA317316B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8808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8465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D1E99-0845-447A-9031-65FA317316B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1373594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D1E99-0845-447A-9031-65FA317316B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1327717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3D1E99-0845-447A-9031-65FA317316B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2998525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3D1E99-0845-447A-9031-65FA317316B8}"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412328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3D1E99-0845-447A-9031-65FA317316B8}"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328883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D1E99-0845-447A-9031-65FA317316B8}"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338903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D1E99-0845-447A-9031-65FA317316B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419810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D1E99-0845-447A-9031-65FA317316B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20797-FCF4-492A-A828-CBC0DD9B3322}" type="slidenum">
              <a:rPr lang="en-US" smtClean="0"/>
              <a:t>‹#›</a:t>
            </a:fld>
            <a:endParaRPr lang="en-US"/>
          </a:p>
        </p:txBody>
      </p:sp>
    </p:spTree>
    <p:extLst>
      <p:ext uri="{BB962C8B-B14F-4D97-AF65-F5344CB8AC3E}">
        <p14:creationId xmlns:p14="http://schemas.microsoft.com/office/powerpoint/2010/main" val="76896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7498162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51" r:id="rId13"/>
    <p:sldLayoutId id="2147483652" r:id="rId14"/>
    <p:sldLayoutId id="2147483679" r:id="rId15"/>
    <p:sldLayoutId id="2147483654" r:id="rId16"/>
    <p:sldLayoutId id="2147483657" r:id="rId17"/>
    <p:sldLayoutId id="2147483680" r:id="rId18"/>
    <p:sldLayoutId id="2147483656" r:id="rId19"/>
    <p:sldLayoutId id="2147483681" r:id="rId20"/>
    <p:sldLayoutId id="2147483659" r:id="rId21"/>
    <p:sldLayoutId id="2147483660" r:id="rId22"/>
    <p:sldLayoutId id="2147483661" r:id="rId23"/>
    <p:sldLayoutId id="2147483662" r:id="rId24"/>
    <p:sldLayoutId id="2147483663"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3" r:id="rId35"/>
    <p:sldLayoutId id="2147483674" r:id="rId36"/>
    <p:sldLayoutId id="2147483675" r:id="rId37"/>
    <p:sldLayoutId id="2147483676" r:id="rId38"/>
    <p:sldLayoutId id="2147483677" r:id="rId39"/>
    <p:sldLayoutId id="214748367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mailto:faculty.senate@oregonstate.edu" TargetMode="External"/><Relationship Id="rId4" Type="http://schemas.openxmlformats.org/officeDocument/2006/relationships/hyperlink" Target="mailto:Vickie.Nunnemaker@oregonstate.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enate.oregonstate.edu/sites/senate.oregonstate.edu/files/2021-09/ay_21_22_faculty_guide_for_classroom_management.pdf"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hyperlink" Target="https://covid.oregonstate.edu/latest-updates"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s://studenthealth.oregonstate.edu/covid%E2%80%9019-immunization-requirements#employee" TargetMode="Externa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apa.oregonstate.edu/bacc-core/bacc-core-reform"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122363"/>
            <a:ext cx="6757357" cy="2387600"/>
          </a:xfrm>
        </p:spPr>
        <p:txBody>
          <a:bodyPr/>
          <a:lstStyle/>
          <a:p>
            <a:r>
              <a:rPr lang="en-US" dirty="0"/>
              <a:t>Faculty Senate Meeting</a:t>
            </a:r>
          </a:p>
        </p:txBody>
      </p:sp>
      <p:sp>
        <p:nvSpPr>
          <p:cNvPr id="3" name="Subtitle 2"/>
          <p:cNvSpPr>
            <a:spLocks noGrp="1"/>
          </p:cNvSpPr>
          <p:nvPr>
            <p:ph type="subTitle" idx="1"/>
          </p:nvPr>
        </p:nvSpPr>
        <p:spPr/>
        <p:txBody>
          <a:bodyPr>
            <a:normAutofit/>
          </a:bodyPr>
          <a:lstStyle/>
          <a:p>
            <a:r>
              <a:rPr lang="en-US" i="1" dirty="0"/>
              <a:t>Selina Heppell, FS President</a:t>
            </a:r>
          </a:p>
          <a:p>
            <a:r>
              <a:rPr lang="en-US" dirty="0"/>
              <a:t>December 2021</a:t>
            </a:r>
          </a:p>
        </p:txBody>
      </p:sp>
      <p:sp>
        <p:nvSpPr>
          <p:cNvPr id="4" name="TextBox 3">
            <a:extLst>
              <a:ext uri="{FF2B5EF4-FFF2-40B4-BE49-F238E27FC236}">
                <a16:creationId xmlns:a16="http://schemas.microsoft.com/office/drawing/2014/main" id="{438D9F53-AC1E-449D-8831-1D5ACE147E0B}"/>
              </a:ext>
            </a:extLst>
          </p:cNvPr>
          <p:cNvSpPr txBox="1"/>
          <p:nvPr/>
        </p:nvSpPr>
        <p:spPr>
          <a:xfrm>
            <a:off x="10040944" y="5900056"/>
            <a:ext cx="1988045" cy="369332"/>
          </a:xfrm>
          <a:prstGeom prst="rect">
            <a:avLst/>
          </a:prstGeom>
          <a:noFill/>
        </p:spPr>
        <p:txBody>
          <a:bodyPr wrap="none" rtlCol="0">
            <a:spAutoFit/>
          </a:bodyPr>
          <a:lstStyle/>
          <a:p>
            <a:r>
              <a:rPr lang="en-US" b="1" dirty="0">
                <a:latin typeface="Bookman Old Style" panose="02050604050505020204" pitchFamily="18" charset="0"/>
                <a:cs typeface="Aldhabi" panose="020B0604020202020204" pitchFamily="2" charset="-78"/>
              </a:rPr>
              <a:t>Faculty Senate</a:t>
            </a:r>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special thank you, quite overdue…..</a:t>
            </a:r>
          </a:p>
        </p:txBody>
      </p:sp>
      <p:sp>
        <p:nvSpPr>
          <p:cNvPr id="4" name="Content Placeholder 3"/>
          <p:cNvSpPr>
            <a:spLocks noGrp="1"/>
          </p:cNvSpPr>
          <p:nvPr>
            <p:ph idx="1"/>
          </p:nvPr>
        </p:nvSpPr>
        <p:spPr/>
        <p:txBody>
          <a:bodyPr/>
          <a:lstStyle/>
          <a:p>
            <a:endParaRPr lang="en-US"/>
          </a:p>
        </p:txBody>
      </p:sp>
      <p:pic>
        <p:nvPicPr>
          <p:cNvPr id="5" name="Picture Placeholder 6">
            <a:extLst>
              <a:ext uri="{FF2B5EF4-FFF2-40B4-BE49-F238E27FC236}">
                <a16:creationId xmlns:a16="http://schemas.microsoft.com/office/drawing/2014/main" id="{5AD40BA9-2037-4B5C-B969-EED173C6B6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p:spPr>
      </p:pic>
    </p:spTree>
    <p:extLst>
      <p:ext uri="{BB962C8B-B14F-4D97-AF65-F5344CB8AC3E}">
        <p14:creationId xmlns:p14="http://schemas.microsoft.com/office/powerpoint/2010/main" val="329241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29DD-5569-4F23-A3CB-DBC425281A99}"/>
              </a:ext>
            </a:extLst>
          </p:cNvPr>
          <p:cNvSpPr>
            <a:spLocks noGrp="1"/>
          </p:cNvSpPr>
          <p:nvPr>
            <p:ph type="title"/>
          </p:nvPr>
        </p:nvSpPr>
        <p:spPr>
          <a:xfrm>
            <a:off x="913205" y="553157"/>
            <a:ext cx="3808268" cy="5504688"/>
          </a:xfrm>
        </p:spPr>
        <p:txBody>
          <a:bodyPr vert="horz" lIns="91440" tIns="45720" rIns="91440" bIns="45720" rtlCol="0" anchor="ctr">
            <a:normAutofit/>
          </a:bodyPr>
          <a:lstStyle/>
          <a:p>
            <a:r>
              <a:rPr lang="en-US" sz="5100" kern="1200" dirty="0">
                <a:solidFill>
                  <a:schemeClr val="tx1"/>
                </a:solidFill>
                <a:latin typeface="+mj-lt"/>
                <a:ea typeface="+mj-ea"/>
                <a:cs typeface="+mj-cs"/>
              </a:rPr>
              <a:t>Today’s agenda</a:t>
            </a:r>
            <a:br>
              <a:rPr lang="en-US" sz="5100" kern="1200" dirty="0">
                <a:solidFill>
                  <a:schemeClr val="tx1"/>
                </a:solidFill>
                <a:latin typeface="+mj-lt"/>
                <a:ea typeface="+mj-ea"/>
                <a:cs typeface="+mj-cs"/>
              </a:rPr>
            </a:br>
            <a:r>
              <a:rPr lang="en-US" sz="2200" kern="1200" dirty="0">
                <a:solidFill>
                  <a:schemeClr val="tx1"/>
                </a:solidFill>
                <a:latin typeface="+mj-lt"/>
                <a:ea typeface="+mj-ea"/>
                <a:cs typeface="+mj-cs"/>
              </a:rPr>
              <a:t>(on Canvas)</a:t>
            </a:r>
          </a:p>
        </p:txBody>
      </p:sp>
      <p:pic>
        <p:nvPicPr>
          <p:cNvPr id="5" name="Picture Placeholder 4">
            <a:extLst>
              <a:ext uri="{FF2B5EF4-FFF2-40B4-BE49-F238E27FC236}">
                <a16:creationId xmlns:a16="http://schemas.microsoft.com/office/drawing/2014/main" id="{57375F4F-F100-448D-96FF-E6ED76DB667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p:spPr>
      </p:pic>
      <p:graphicFrame>
        <p:nvGraphicFramePr>
          <p:cNvPr id="7" name="Content Placeholder 3">
            <a:extLst>
              <a:ext uri="{FF2B5EF4-FFF2-40B4-BE49-F238E27FC236}">
                <a16:creationId xmlns:a16="http://schemas.microsoft.com/office/drawing/2014/main" id="{FC04901F-6512-402C-B3DD-93235EB31CE9}"/>
              </a:ext>
            </a:extLst>
          </p:cNvPr>
          <p:cNvGraphicFramePr>
            <a:graphicFrameLocks noGrp="1"/>
          </p:cNvGraphicFramePr>
          <p:nvPr>
            <p:ph idx="1"/>
            <p:extLst>
              <p:ext uri="{D42A27DB-BD31-4B8C-83A1-F6EECF244321}">
                <p14:modId xmlns:p14="http://schemas.microsoft.com/office/powerpoint/2010/main" val="3951712839"/>
              </p:ext>
            </p:extLst>
          </p:nvPr>
        </p:nvGraphicFramePr>
        <p:xfrm>
          <a:off x="4279692" y="133957"/>
          <a:ext cx="7742420" cy="662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48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3F42-2544-4AE7-BE18-27D23AAA8455}"/>
              </a:ext>
            </a:extLst>
          </p:cNvPr>
          <p:cNvSpPr>
            <a:spLocks noGrp="1"/>
          </p:cNvSpPr>
          <p:nvPr>
            <p:ph type="title"/>
          </p:nvPr>
        </p:nvSpPr>
        <p:spPr/>
        <p:txBody>
          <a:bodyPr/>
          <a:lstStyle/>
          <a:p>
            <a:r>
              <a:rPr lang="en-US" dirty="0"/>
              <a:t>Chat on Zoom</a:t>
            </a:r>
          </a:p>
        </p:txBody>
      </p:sp>
      <p:pic>
        <p:nvPicPr>
          <p:cNvPr id="5" name="Picture Placeholder 4">
            <a:extLst>
              <a:ext uri="{FF2B5EF4-FFF2-40B4-BE49-F238E27FC236}">
                <a16:creationId xmlns:a16="http://schemas.microsoft.com/office/drawing/2014/main" id="{6134352D-C9B2-406D-AC90-AD4925CA06F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5990" b="5990"/>
          <a:stretch/>
        </p:blipFill>
        <p:spPr>
          <a:prstGeom prst="rect">
            <a:avLst/>
          </a:prstGeom>
        </p:spPr>
      </p:pic>
      <p:sp>
        <p:nvSpPr>
          <p:cNvPr id="4" name="Content Placeholder 3">
            <a:extLst>
              <a:ext uri="{FF2B5EF4-FFF2-40B4-BE49-F238E27FC236}">
                <a16:creationId xmlns:a16="http://schemas.microsoft.com/office/drawing/2014/main" id="{C772D21E-837C-4948-8BF6-434F81BA8ADF}"/>
              </a:ext>
            </a:extLst>
          </p:cNvPr>
          <p:cNvSpPr>
            <a:spLocks noGrp="1"/>
          </p:cNvSpPr>
          <p:nvPr>
            <p:ph idx="1"/>
          </p:nvPr>
        </p:nvSpPr>
        <p:spPr/>
        <p:txBody>
          <a:bodyPr/>
          <a:lstStyle/>
          <a:p>
            <a:r>
              <a:rPr lang="en-US" dirty="0"/>
              <a:t>New info at the end of your agenda, posted on Senate website</a:t>
            </a:r>
          </a:p>
          <a:p>
            <a:r>
              <a:rPr lang="en-US" dirty="0"/>
              <a:t>Chat record is saved as part of public record of this meeting, visible to all Senators and Guests online</a:t>
            </a:r>
          </a:p>
          <a:p>
            <a:r>
              <a:rPr lang="en-US" dirty="0"/>
              <a:t>If you have a question or comment for the speaker, please raise your hand. If you cannot ask the question yourself, it is OK to post in chat for an EC member to read.</a:t>
            </a:r>
          </a:p>
          <a:p>
            <a:r>
              <a:rPr lang="en-US" dirty="0"/>
              <a:t>Public chats should be reserved for information pertinent to the discussion on the floor, and of course, should always be respectful</a:t>
            </a:r>
          </a:p>
          <a:p>
            <a:r>
              <a:rPr lang="en-US" dirty="0"/>
              <a:t>Private chats are not part of the public record and are not visible. But please share if you have a question or comment!</a:t>
            </a:r>
          </a:p>
          <a:p>
            <a:r>
              <a:rPr lang="en-US" dirty="0"/>
              <a:t>Concerns and questions can always be sent directly to the Senate office – we will respond or forward, as needed!</a:t>
            </a:r>
          </a:p>
          <a:p>
            <a:endParaRPr lang="en-US" dirty="0"/>
          </a:p>
        </p:txBody>
      </p:sp>
    </p:spTree>
    <p:extLst>
      <p:ext uri="{BB962C8B-B14F-4D97-AF65-F5344CB8AC3E}">
        <p14:creationId xmlns:p14="http://schemas.microsoft.com/office/powerpoint/2010/main" val="19278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t">
            <a:normAutofit fontScale="90000"/>
          </a:bodyPr>
          <a:lstStyle/>
          <a:p>
            <a:r>
              <a:rPr lang="en-US" sz="4400" kern="1200" dirty="0">
                <a:solidFill>
                  <a:schemeClr val="tx1"/>
                </a:solidFill>
                <a:latin typeface="+mj-lt"/>
                <a:ea typeface="+mj-ea"/>
                <a:cs typeface="+mj-cs"/>
              </a:rPr>
              <a:t>Voting</a:t>
            </a:r>
          </a:p>
        </p:txBody>
      </p:sp>
      <p:pic>
        <p:nvPicPr>
          <p:cNvPr id="16" name="Picture Placeholder 4">
            <a:extLst>
              <a:ext uri="{FF2B5EF4-FFF2-40B4-BE49-F238E27FC236}">
                <a16:creationId xmlns:a16="http://schemas.microsoft.com/office/drawing/2014/main" id="{6134352D-C9B2-406D-AC90-AD4925CA06F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5990" b="5990"/>
          <a:stretch/>
        </p:blipFill>
        <p:spPr>
          <a:prstGeom prst="rect">
            <a:avLst/>
          </a:prstGeom>
        </p:spPr>
      </p:pic>
      <p:sp>
        <p:nvSpPr>
          <p:cNvPr id="3" name="Content Placeholder 2"/>
          <p:cNvSpPr>
            <a:spLocks noGrp="1"/>
          </p:cNvSpPr>
          <p:nvPr>
            <p:ph idx="1"/>
          </p:nvPr>
        </p:nvSpPr>
        <p:spPr/>
        <p:txBody>
          <a:bodyPr vert="horz" lIns="91440" tIns="45720" rIns="91440" bIns="45720" rtlCol="0">
            <a:noAutofit/>
          </a:bodyPr>
          <a:lstStyle/>
          <a:p>
            <a:pPr>
              <a:buFont typeface="Arial" panose="020B0604020202020204" pitchFamily="34" charset="0"/>
              <a:buChar char="•"/>
            </a:pPr>
            <a:r>
              <a:rPr lang="en-US" sz="2200" dirty="0">
                <a:solidFill>
                  <a:schemeClr val="tx1">
                    <a:alpha val="60000"/>
                  </a:schemeClr>
                </a:solidFill>
                <a:ea typeface="+mn-ea"/>
                <a:cs typeface="+mn-cs"/>
              </a:rPr>
              <a:t>Voting will be through the Canvas page, which is a “course” only accessible to Senators and their proxies</a:t>
            </a:r>
          </a:p>
          <a:p>
            <a:pPr>
              <a:buFont typeface="Arial" panose="020B0604020202020204" pitchFamily="34" charset="0"/>
              <a:buChar char="•"/>
            </a:pPr>
            <a:r>
              <a:rPr lang="en-US" sz="2200" dirty="0">
                <a:solidFill>
                  <a:schemeClr val="tx1">
                    <a:alpha val="60000"/>
                  </a:schemeClr>
                </a:solidFill>
                <a:ea typeface="+mn-ea"/>
                <a:cs typeface="+mn-cs"/>
              </a:rPr>
              <a:t>REFRESH your Canvas page to see the “Quiz” for a vote when it becomes available for voting</a:t>
            </a:r>
          </a:p>
          <a:p>
            <a:pPr>
              <a:buFont typeface="Arial" panose="020B0604020202020204" pitchFamily="34" charset="0"/>
              <a:buChar char="•"/>
            </a:pPr>
            <a:r>
              <a:rPr lang="en-US" sz="2200" dirty="0">
                <a:solidFill>
                  <a:schemeClr val="tx1">
                    <a:alpha val="60000"/>
                  </a:schemeClr>
                </a:solidFill>
                <a:ea typeface="+mn-ea"/>
                <a:cs typeface="+mn-cs"/>
              </a:rPr>
              <a:t>If you have any problems, you can email your vote to </a:t>
            </a:r>
            <a:r>
              <a:rPr lang="en-US" sz="2200" dirty="0">
                <a:solidFill>
                  <a:schemeClr val="tx1">
                    <a:alpha val="60000"/>
                  </a:schemeClr>
                </a:solidFill>
                <a:ea typeface="+mn-ea"/>
                <a:cs typeface="+mn-cs"/>
                <a:hlinkClick r:id="rId4"/>
              </a:rPr>
              <a:t>Vickie.Nunnemaker@oregonstate.edu</a:t>
            </a:r>
            <a:r>
              <a:rPr lang="en-US" sz="2200" dirty="0">
                <a:solidFill>
                  <a:schemeClr val="tx1">
                    <a:alpha val="60000"/>
                  </a:schemeClr>
                </a:solidFill>
                <a:ea typeface="+mn-ea"/>
                <a:cs typeface="+mn-cs"/>
              </a:rPr>
              <a:t> or </a:t>
            </a:r>
            <a:r>
              <a:rPr lang="en-US" sz="2200" dirty="0">
                <a:solidFill>
                  <a:schemeClr val="tx1">
                    <a:alpha val="60000"/>
                  </a:schemeClr>
                </a:solidFill>
                <a:ea typeface="+mn-ea"/>
                <a:cs typeface="+mn-cs"/>
                <a:hlinkClick r:id="rId5"/>
              </a:rPr>
              <a:t>faculty.senate@oregonstate.edu</a:t>
            </a:r>
            <a:r>
              <a:rPr lang="en-US" sz="2200" dirty="0">
                <a:solidFill>
                  <a:schemeClr val="tx1">
                    <a:alpha val="60000"/>
                  </a:schemeClr>
                </a:solidFill>
                <a:ea typeface="+mn-ea"/>
                <a:cs typeface="+mn-cs"/>
              </a:rPr>
              <a:t> </a:t>
            </a:r>
          </a:p>
          <a:p>
            <a:pPr>
              <a:buFont typeface="Arial" panose="020B0604020202020204" pitchFamily="34" charset="0"/>
              <a:buChar char="•"/>
            </a:pPr>
            <a:r>
              <a:rPr lang="en-US" sz="2200" dirty="0">
                <a:solidFill>
                  <a:schemeClr val="tx1">
                    <a:alpha val="60000"/>
                  </a:schemeClr>
                </a:solidFill>
                <a:ea typeface="+mn-ea"/>
                <a:cs typeface="+mn-cs"/>
              </a:rPr>
              <a:t>Preliminary results will be read aloud, but final votes must be confirmed. They will be posted and in our next newsletter!</a:t>
            </a:r>
          </a:p>
          <a:p>
            <a:pPr marL="0" indent="0">
              <a:buNone/>
            </a:pPr>
            <a:endParaRPr lang="en-US" sz="2200" dirty="0">
              <a:solidFill>
                <a:schemeClr val="tx1">
                  <a:alpha val="60000"/>
                </a:schemeClr>
              </a:solidFill>
              <a:ea typeface="+mn-ea"/>
              <a:cs typeface="+mn-cs"/>
            </a:endParaRPr>
          </a:p>
          <a:p>
            <a:pPr>
              <a:buFont typeface="Arial" panose="020B0604020202020204" pitchFamily="34" charset="0"/>
              <a:buChar char="•"/>
            </a:pPr>
            <a:endParaRPr lang="en-US" sz="2200" dirty="0">
              <a:solidFill>
                <a:schemeClr val="tx1">
                  <a:alpha val="60000"/>
                </a:schemeClr>
              </a:solidFill>
              <a:ea typeface="+mn-ea"/>
              <a:cs typeface="+mn-cs"/>
            </a:endParaRPr>
          </a:p>
          <a:p>
            <a:pPr>
              <a:buFont typeface="Arial" panose="020B0604020202020204" pitchFamily="34" charset="0"/>
              <a:buChar char="•"/>
            </a:pPr>
            <a:endParaRPr lang="en-US" sz="2200" dirty="0">
              <a:solidFill>
                <a:schemeClr val="tx1">
                  <a:alpha val="60000"/>
                </a:schemeClr>
              </a:solidFill>
              <a:ea typeface="+mn-ea"/>
              <a:cs typeface="+mn-cs"/>
            </a:endParaRPr>
          </a:p>
          <a:p>
            <a:pPr>
              <a:buFont typeface="Arial" panose="020B0604020202020204" pitchFamily="34" charset="0"/>
              <a:buChar char="•"/>
            </a:pPr>
            <a:endParaRPr lang="en-US" sz="2200" dirty="0">
              <a:solidFill>
                <a:schemeClr val="tx1">
                  <a:alpha val="60000"/>
                </a:schemeClr>
              </a:solidFill>
              <a:ea typeface="+mn-ea"/>
              <a:cs typeface="+mn-cs"/>
            </a:endParaRPr>
          </a:p>
        </p:txBody>
      </p:sp>
    </p:spTree>
    <p:extLst>
      <p:ext uri="{BB962C8B-B14F-4D97-AF65-F5344CB8AC3E}">
        <p14:creationId xmlns:p14="http://schemas.microsoft.com/office/powerpoint/2010/main" val="88001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Results</a:t>
            </a:r>
          </a:p>
        </p:txBody>
      </p:sp>
      <p:pic>
        <p:nvPicPr>
          <p:cNvPr id="5" name="Picture Placeholder 4">
            <a:extLst>
              <a:ext uri="{FF2B5EF4-FFF2-40B4-BE49-F238E27FC236}">
                <a16:creationId xmlns:a16="http://schemas.microsoft.com/office/drawing/2014/main" id="{F6C25BB9-5A72-4D72-8E5A-02CBD4C68C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57" b="157"/>
          <a:stretch/>
        </p:blipFill>
        <p:spPr>
          <a:prstGeom prst="rect">
            <a:avLst/>
          </a:prstGeom>
        </p:spPr>
      </p:pic>
      <p:sp>
        <p:nvSpPr>
          <p:cNvPr id="4" name="Content Placeholder 3"/>
          <p:cNvSpPr>
            <a:spLocks noGrp="1"/>
          </p:cNvSpPr>
          <p:nvPr>
            <p:ph idx="1"/>
          </p:nvPr>
        </p:nvSpPr>
        <p:spPr/>
        <p:txBody>
          <a:bodyPr>
            <a:normAutofit/>
          </a:bodyPr>
          <a:lstStyle/>
          <a:p>
            <a:r>
              <a:rPr lang="en-US" dirty="0"/>
              <a:t>Inter-institutional Faculty Senate: Joanne Bunnage</a:t>
            </a:r>
          </a:p>
          <a:p>
            <a:endParaRPr lang="en-US" dirty="0"/>
          </a:p>
          <a:p>
            <a:r>
              <a:rPr lang="en-US" dirty="0"/>
              <a:t>Executive Committee:  </a:t>
            </a:r>
          </a:p>
          <a:p>
            <a:pPr lvl="1"/>
            <a:r>
              <a:rPr lang="en-US" dirty="0"/>
              <a:t>Justin Fleming, Associated Faculty, Motor Pool</a:t>
            </a:r>
          </a:p>
          <a:p>
            <a:pPr lvl="1"/>
            <a:r>
              <a:rPr lang="en-US" dirty="0"/>
              <a:t>Marleigh Perez, Associated Faculty, Ecampus</a:t>
            </a:r>
          </a:p>
          <a:p>
            <a:pPr lvl="1"/>
            <a:r>
              <a:rPr lang="en-US" dirty="0"/>
              <a:t>Margaret Mellinger, OSU Libraries</a:t>
            </a:r>
          </a:p>
          <a:p>
            <a:pPr lvl="1"/>
            <a:endParaRPr lang="en-US" dirty="0"/>
          </a:p>
          <a:p>
            <a:pPr lvl="1"/>
            <a:r>
              <a:rPr lang="en-US" i="1" dirty="0"/>
              <a:t>Many thanks to all candidates – it was close!</a:t>
            </a:r>
          </a:p>
          <a:p>
            <a:pPr lvl="1"/>
            <a:endParaRPr lang="en-US" dirty="0"/>
          </a:p>
          <a:p>
            <a:r>
              <a:rPr lang="en-US" dirty="0"/>
              <a:t>Apportionment Units requiring run-off elections:</a:t>
            </a:r>
          </a:p>
          <a:p>
            <a:pPr lvl="1"/>
            <a:r>
              <a:rPr lang="en-US"/>
              <a:t>Forestry </a:t>
            </a:r>
            <a:r>
              <a:rPr lang="en-US" dirty="0"/>
              <a:t>(needs to elect </a:t>
            </a:r>
            <a:r>
              <a:rPr lang="en-US"/>
              <a:t>1) </a:t>
            </a:r>
            <a:r>
              <a:rPr lang="en-US" dirty="0"/>
              <a:t>and </a:t>
            </a:r>
          </a:p>
          <a:p>
            <a:pPr lvl="1"/>
            <a:r>
              <a:rPr lang="en-US" dirty="0"/>
              <a:t>Student Affairs (needs to elect 2)</a:t>
            </a:r>
          </a:p>
          <a:p>
            <a:pPr lvl="1"/>
            <a:endParaRPr lang="en-US" dirty="0"/>
          </a:p>
          <a:p>
            <a:pPr lvl="1"/>
            <a:r>
              <a:rPr lang="en-US" i="1" dirty="0"/>
              <a:t>Ballots have been sent for these, due Tuesday 12/14</a:t>
            </a:r>
          </a:p>
        </p:txBody>
      </p:sp>
    </p:spTree>
    <p:extLst>
      <p:ext uri="{BB962C8B-B14F-4D97-AF65-F5344CB8AC3E}">
        <p14:creationId xmlns:p14="http://schemas.microsoft.com/office/powerpoint/2010/main" val="429370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President-elect nominee</a:t>
            </a:r>
          </a:p>
        </p:txBody>
      </p:sp>
      <p:pic>
        <p:nvPicPr>
          <p:cNvPr id="5" name="Picture Placeholder 4">
            <a:extLst>
              <a:ext uri="{FF2B5EF4-FFF2-40B4-BE49-F238E27FC236}">
                <a16:creationId xmlns:a16="http://schemas.microsoft.com/office/drawing/2014/main" id="{F6C25BB9-5A72-4D72-8E5A-02CBD4C68C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57" b="157"/>
          <a:stretch/>
        </p:blipFill>
        <p:spPr>
          <a:prstGeom prst="rect">
            <a:avLst/>
          </a:prstGeom>
        </p:spPr>
      </p:pic>
      <p:sp>
        <p:nvSpPr>
          <p:cNvPr id="4" name="Content Placeholder 3"/>
          <p:cNvSpPr>
            <a:spLocks noGrp="1"/>
          </p:cNvSpPr>
          <p:nvPr>
            <p:ph idx="1"/>
          </p:nvPr>
        </p:nvSpPr>
        <p:spPr>
          <a:xfrm>
            <a:off x="1474236" y="1380931"/>
            <a:ext cx="4312415" cy="5187820"/>
          </a:xfrm>
        </p:spPr>
        <p:txBody>
          <a:bodyPr>
            <a:normAutofit/>
          </a:bodyPr>
          <a:lstStyle/>
          <a:p>
            <a:r>
              <a:rPr lang="en-US" dirty="0"/>
              <a:t>EC member Kate MacTavish, College of Public Health and Human Sciences</a:t>
            </a:r>
          </a:p>
          <a:p>
            <a:endParaRPr lang="en-US" dirty="0"/>
          </a:p>
          <a:p>
            <a:r>
              <a:rPr lang="en-US" dirty="0"/>
              <a:t>Action Item: Approval of President-elect Candidate</a:t>
            </a:r>
          </a:p>
          <a:p>
            <a:endParaRPr lang="en-US" dirty="0"/>
          </a:p>
          <a:p>
            <a:r>
              <a:rPr lang="en-US" dirty="0"/>
              <a:t>Ballot will be sent out tomorrow, due Tuesday 12/14. Announcement in January.</a:t>
            </a:r>
          </a:p>
          <a:p>
            <a:pPr marL="0" indent="0">
              <a:buNone/>
            </a:pPr>
            <a:endParaRPr lang="en-US" dirty="0"/>
          </a:p>
        </p:txBody>
      </p:sp>
      <p:pic>
        <p:nvPicPr>
          <p:cNvPr id="1026" name="Picture 2" descr="Katherine A. MacTavish, P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729" y="1763069"/>
            <a:ext cx="3270013" cy="327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852DB9-0104-4DAA-A006-7F4C1DE709EE}"/>
              </a:ext>
            </a:extLst>
          </p:cNvPr>
          <p:cNvSpPr>
            <a:spLocks noGrp="1"/>
          </p:cNvSpPr>
          <p:nvPr>
            <p:ph type="title"/>
          </p:nvPr>
        </p:nvSpPr>
        <p:spPr/>
        <p:txBody>
          <a:bodyPr/>
          <a:lstStyle/>
          <a:p>
            <a:r>
              <a:rPr lang="en-US" dirty="0"/>
              <a:t>Today’s Land Acknowledgement</a:t>
            </a:r>
          </a:p>
        </p:txBody>
      </p:sp>
      <p:sp>
        <p:nvSpPr>
          <p:cNvPr id="7" name="Picture Placeholder 6">
            <a:extLst>
              <a:ext uri="{FF2B5EF4-FFF2-40B4-BE49-F238E27FC236}">
                <a16:creationId xmlns:a16="http://schemas.microsoft.com/office/drawing/2014/main" id="{8E08D10F-03D3-4790-A2FF-DF9441C83925}"/>
              </a:ext>
            </a:extLst>
          </p:cNvPr>
          <p:cNvSpPr>
            <a:spLocks noGrp="1"/>
          </p:cNvSpPr>
          <p:nvPr>
            <p:ph type="pic" sz="quarter" idx="10"/>
          </p:nvPr>
        </p:nvSpPr>
        <p:spPr/>
      </p:sp>
      <p:sp>
        <p:nvSpPr>
          <p:cNvPr id="6" name="Content Placeholder 5">
            <a:extLst>
              <a:ext uri="{FF2B5EF4-FFF2-40B4-BE49-F238E27FC236}">
                <a16:creationId xmlns:a16="http://schemas.microsoft.com/office/drawing/2014/main" id="{2240F88E-17A3-4229-AA78-8FA1E6356719}"/>
              </a:ext>
            </a:extLst>
          </p:cNvPr>
          <p:cNvSpPr>
            <a:spLocks noGrp="1"/>
          </p:cNvSpPr>
          <p:nvPr>
            <p:ph idx="1"/>
          </p:nvPr>
        </p:nvSpPr>
        <p:spPr>
          <a:xfrm>
            <a:off x="1474236" y="1380931"/>
            <a:ext cx="9879563" cy="4505519"/>
          </a:xfrm>
        </p:spPr>
        <p:txBody>
          <a:bodyPr>
            <a:normAutofit fontScale="92500" lnSpcReduction="10000"/>
          </a:bodyPr>
          <a:lstStyle/>
          <a:p>
            <a:pPr marL="0" indent="0">
              <a:lnSpc>
                <a:spcPct val="150000"/>
              </a:lnSpc>
              <a:buNone/>
            </a:pPr>
            <a:r>
              <a:rPr lang="en-US" sz="2800" b="1" i="1" dirty="0"/>
              <a:t>The Faculty Senate acknowledges that the lands on which we work, teach, and grow have been the territories of past and present Native peoples of Western North America. As a Land Grant Institution, we recognize that the land granted to us was often the result of forcible removal of groups like the </a:t>
            </a:r>
            <a:r>
              <a:rPr lang="en-US" sz="2800" b="1" i="1" dirty="0" err="1"/>
              <a:t>Ampinefu</a:t>
            </a:r>
            <a:r>
              <a:rPr lang="en-US" sz="2800" b="1" i="1" dirty="0"/>
              <a:t> Band of the </a:t>
            </a:r>
            <a:r>
              <a:rPr lang="en-US" sz="2800" b="1" i="1" dirty="0" err="1"/>
              <a:t>Kalapuya</a:t>
            </a:r>
            <a:r>
              <a:rPr lang="en-US" sz="2800" b="1" i="1" dirty="0"/>
              <a:t> in Corvallis in 1855. We honor this land and the descendants of those peoples who were wronged, and pledge to understand and teach the longstanding history that has brought us here.</a:t>
            </a:r>
          </a:p>
        </p:txBody>
      </p:sp>
      <p:pic>
        <p:nvPicPr>
          <p:cNvPr id="8" name="Picture Placeholder 6">
            <a:extLst>
              <a:ext uri="{FF2B5EF4-FFF2-40B4-BE49-F238E27FC236}">
                <a16:creationId xmlns:a16="http://schemas.microsoft.com/office/drawing/2014/main" id="{A892774C-4C5A-4F47-B1AF-587D3ED4BD4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16688" y="649430"/>
            <a:ext cx="504122" cy="504123"/>
          </a:xfrm>
          <a:prstGeom prst="rect">
            <a:avLst/>
          </a:prstGeom>
          <a:ln>
            <a:noFill/>
          </a:ln>
        </p:spPr>
      </p:pic>
    </p:spTree>
    <p:extLst>
      <p:ext uri="{BB962C8B-B14F-4D97-AF65-F5344CB8AC3E}">
        <p14:creationId xmlns:p14="http://schemas.microsoft.com/office/powerpoint/2010/main" val="251228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 Safety and Success Website</a:t>
            </a:r>
            <a:br>
              <a:rPr lang="en-US" dirty="0"/>
            </a:br>
            <a:r>
              <a:rPr lang="en-US" dirty="0"/>
              <a:t>https://covid.oregonstate.edu/</a:t>
            </a:r>
          </a:p>
        </p:txBody>
      </p:sp>
      <p:pic>
        <p:nvPicPr>
          <p:cNvPr id="5" name="Content Placeholder 4"/>
          <p:cNvPicPr>
            <a:picLocks noGrp="1" noChangeAspect="1"/>
          </p:cNvPicPr>
          <p:nvPr>
            <p:ph sz="half" idx="1"/>
          </p:nvPr>
        </p:nvPicPr>
        <p:blipFill rotWithShape="1">
          <a:blip r:embed="rId2"/>
          <a:srcRect t="10566" r="50592"/>
          <a:stretch/>
        </p:blipFill>
        <p:spPr>
          <a:xfrm>
            <a:off x="1001973" y="2398831"/>
            <a:ext cx="4945895" cy="2678136"/>
          </a:xfrm>
          <a:prstGeom prst="rect">
            <a:avLst/>
          </a:prstGeom>
        </p:spPr>
      </p:pic>
      <p:sp>
        <p:nvSpPr>
          <p:cNvPr id="7" name="Content Placeholder 6"/>
          <p:cNvSpPr>
            <a:spLocks noGrp="1"/>
          </p:cNvSpPr>
          <p:nvPr>
            <p:ph sz="half" idx="2"/>
          </p:nvPr>
        </p:nvSpPr>
        <p:spPr>
          <a:xfrm>
            <a:off x="6400799" y="1825624"/>
            <a:ext cx="5554639" cy="4711653"/>
          </a:xfrm>
        </p:spPr>
        <p:txBody>
          <a:bodyPr>
            <a:normAutofit fontScale="92500" lnSpcReduction="10000"/>
          </a:bodyPr>
          <a:lstStyle/>
          <a:p>
            <a:r>
              <a:rPr lang="en-US" dirty="0"/>
              <a:t>Winter term updates posted!</a:t>
            </a:r>
          </a:p>
          <a:p>
            <a:pPr lvl="1"/>
            <a:r>
              <a:rPr lang="en-US" dirty="0"/>
              <a:t>Masks required</a:t>
            </a:r>
          </a:p>
          <a:p>
            <a:pPr lvl="1"/>
            <a:r>
              <a:rPr lang="en-US" dirty="0"/>
              <a:t>Proof of Vaccination or Approved Exemption required</a:t>
            </a:r>
          </a:p>
          <a:p>
            <a:pPr marL="457200" lvl="1" indent="0">
              <a:buNone/>
            </a:pPr>
            <a:endParaRPr lang="en-US" dirty="0"/>
          </a:p>
          <a:p>
            <a:r>
              <a:rPr lang="en-US" dirty="0"/>
              <a:t>Classroom misconduct issues?</a:t>
            </a:r>
          </a:p>
          <a:p>
            <a:pPr lvl="1"/>
            <a:r>
              <a:rPr lang="en-US" sz="2000" dirty="0">
                <a:hlinkClick r:id="rId3"/>
              </a:rPr>
              <a:t>https://senate.oregonstate.edu/sites/senate.oregonstate.edu/files/2021-09/ay_21_22_faculty_guide_for_classroom_management.pdf</a:t>
            </a:r>
            <a:r>
              <a:rPr lang="en-US" sz="2000" dirty="0"/>
              <a:t> </a:t>
            </a:r>
          </a:p>
          <a:p>
            <a:pPr lvl="1"/>
            <a:endParaRPr lang="en-US" sz="2000" dirty="0"/>
          </a:p>
          <a:p>
            <a:r>
              <a:rPr lang="en-US" dirty="0"/>
              <a:t>Need to continue working together to ensure a safe and productive working environment</a:t>
            </a:r>
          </a:p>
        </p:txBody>
      </p:sp>
      <p:pic>
        <p:nvPicPr>
          <p:cNvPr id="6" name="Picture Placeholder 4">
            <a:extLst>
              <a:ext uri="{FF2B5EF4-FFF2-40B4-BE49-F238E27FC236}">
                <a16:creationId xmlns:a16="http://schemas.microsoft.com/office/drawing/2014/main" id="{6134352D-C9B2-406D-AC90-AD4925CA06F7}"/>
              </a:ext>
            </a:extLst>
          </p:cNvPr>
          <p:cNvPicPr>
            <a:picLocks noGrp="1" noChangeAspect="1"/>
          </p:cNvPicPr>
          <p:nvPr>
            <p:ph type="pic" sz="quarter" idx="4294967295"/>
          </p:nvPr>
        </p:nvPicPr>
        <p:blipFill rotWithShape="1">
          <a:blip r:embed="rId4" cstate="screen">
            <a:extLst>
              <a:ext uri="{28A0092B-C50C-407E-A947-70E740481C1C}">
                <a14:useLocalDpi xmlns:a14="http://schemas.microsoft.com/office/drawing/2010/main"/>
              </a:ext>
            </a:extLst>
          </a:blip>
          <a:srcRect t="5990" b="5990"/>
          <a:stretch/>
        </p:blipFill>
        <p:spPr>
          <a:xfrm>
            <a:off x="0" y="658813"/>
            <a:ext cx="504825" cy="503237"/>
          </a:xfrm>
          <a:prstGeom prst="rect">
            <a:avLst/>
          </a:prstGeom>
        </p:spPr>
      </p:pic>
      <p:sp>
        <p:nvSpPr>
          <p:cNvPr id="8" name="Rectangle 7"/>
          <p:cNvSpPr/>
          <p:nvPr/>
        </p:nvSpPr>
        <p:spPr>
          <a:xfrm>
            <a:off x="838200" y="5969776"/>
            <a:ext cx="4427815" cy="369332"/>
          </a:xfrm>
          <a:prstGeom prst="rect">
            <a:avLst/>
          </a:prstGeom>
        </p:spPr>
        <p:txBody>
          <a:bodyPr wrap="none">
            <a:spAutoFit/>
          </a:bodyPr>
          <a:lstStyle/>
          <a:p>
            <a:r>
              <a:rPr lang="en-US" dirty="0">
                <a:hlinkClick r:id="rId5"/>
              </a:rPr>
              <a:t>https://covid.oregonstate.edu/latest-updates</a:t>
            </a:r>
            <a:endParaRPr lang="en-US" dirty="0"/>
          </a:p>
        </p:txBody>
      </p:sp>
      <p:sp>
        <p:nvSpPr>
          <p:cNvPr id="9" name="TextBox 8"/>
          <p:cNvSpPr txBox="1"/>
          <p:nvPr/>
        </p:nvSpPr>
        <p:spPr>
          <a:xfrm>
            <a:off x="838200" y="5600444"/>
            <a:ext cx="1613968" cy="369332"/>
          </a:xfrm>
          <a:prstGeom prst="rect">
            <a:avLst/>
          </a:prstGeom>
          <a:noFill/>
        </p:spPr>
        <p:txBody>
          <a:bodyPr wrap="none" rtlCol="0">
            <a:spAutoFit/>
          </a:bodyPr>
          <a:lstStyle/>
          <a:p>
            <a:r>
              <a:rPr lang="en-US" dirty="0"/>
              <a:t>Latest updates:</a:t>
            </a:r>
          </a:p>
        </p:txBody>
      </p:sp>
    </p:spTree>
    <p:extLst>
      <p:ext uri="{BB962C8B-B14F-4D97-AF65-F5344CB8AC3E}">
        <p14:creationId xmlns:p14="http://schemas.microsoft.com/office/powerpoint/2010/main" val="245680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1474236" y="381829"/>
            <a:ext cx="9879563" cy="494927"/>
          </a:xfrm>
          <a:noFill/>
        </p:spPr>
        <p:txBody>
          <a:bodyPr vert="horz" lIns="91440" tIns="45720" rIns="91440" bIns="45720" rtlCol="0" anchor="ctr">
            <a:normAutofit fontScale="90000"/>
          </a:bodyPr>
          <a:lstStyle/>
          <a:p>
            <a:r>
              <a:rPr lang="en-US" sz="4200" kern="1200" dirty="0">
                <a:solidFill>
                  <a:srgbClr val="080808"/>
                </a:solidFill>
                <a:latin typeface="+mj-lt"/>
                <a:ea typeface="+mj-ea"/>
                <a:cs typeface="+mj-cs"/>
              </a:rPr>
              <a:t>Upload your </a:t>
            </a:r>
            <a:r>
              <a:rPr lang="en-US" sz="4200" dirty="0">
                <a:solidFill>
                  <a:srgbClr val="080808"/>
                </a:solidFill>
                <a:latin typeface="+mj-lt"/>
                <a:ea typeface="+mj-ea"/>
                <a:cs typeface="+mj-cs"/>
              </a:rPr>
              <a:t>vaccination info!</a:t>
            </a:r>
            <a:endParaRPr lang="en-US" sz="2200" kern="1200" dirty="0">
              <a:solidFill>
                <a:srgbClr val="080808"/>
              </a:solidFill>
              <a:latin typeface="+mj-lt"/>
              <a:ea typeface="+mj-ea"/>
              <a:cs typeface="+mj-cs"/>
            </a:endParaRPr>
          </a:p>
        </p:txBody>
      </p:sp>
      <p:sp>
        <p:nvSpPr>
          <p:cNvPr id="4" name="Picture Placeholder 3">
            <a:extLst>
              <a:ext uri="{FF2B5EF4-FFF2-40B4-BE49-F238E27FC236}">
                <a16:creationId xmlns:a16="http://schemas.microsoft.com/office/drawing/2014/main" id="{1D8773E6-310A-4671-8767-80E5D77F16C8}"/>
              </a:ext>
            </a:extLst>
          </p:cNvPr>
          <p:cNvSpPr>
            <a:spLocks noGrp="1"/>
          </p:cNvSpPr>
          <p:nvPr>
            <p:ph type="pic" sz="quarter" idx="10"/>
          </p:nvPr>
        </p:nvSpPr>
        <p:spPr/>
      </p:sp>
      <p:pic>
        <p:nvPicPr>
          <p:cNvPr id="6" name="Content Placeholder 5"/>
          <p:cNvPicPr>
            <a:picLocks noGrp="1" noChangeAspect="1"/>
          </p:cNvPicPr>
          <p:nvPr>
            <p:ph idx="1"/>
          </p:nvPr>
        </p:nvPicPr>
        <p:blipFill rotWithShape="1">
          <a:blip r:embed="rId2"/>
          <a:srcRect t="6446" r="49916"/>
          <a:stretch/>
        </p:blipFill>
        <p:spPr>
          <a:xfrm>
            <a:off x="143422" y="1611086"/>
            <a:ext cx="6170291" cy="3241621"/>
          </a:xfrm>
          <a:prstGeom prst="rect">
            <a:avLst/>
          </a:prstGeom>
        </p:spPr>
      </p:pic>
      <p:pic>
        <p:nvPicPr>
          <p:cNvPr id="9" name="Picture Placeholder 6">
            <a:extLst>
              <a:ext uri="{FF2B5EF4-FFF2-40B4-BE49-F238E27FC236}">
                <a16:creationId xmlns:a16="http://schemas.microsoft.com/office/drawing/2014/main" id="{7AFAB739-8D32-483C-8609-E6C8CFEEF42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688" y="658626"/>
            <a:ext cx="504121" cy="504122"/>
          </a:xfrm>
          <a:prstGeom prst="rect">
            <a:avLst/>
          </a:prstGeom>
        </p:spPr>
      </p:pic>
      <p:pic>
        <p:nvPicPr>
          <p:cNvPr id="7" name="Picture 6"/>
          <p:cNvPicPr>
            <a:picLocks noChangeAspect="1"/>
          </p:cNvPicPr>
          <p:nvPr/>
        </p:nvPicPr>
        <p:blipFill rotWithShape="1">
          <a:blip r:embed="rId4"/>
          <a:srcRect l="1984" t="9599" r="51594"/>
          <a:stretch/>
        </p:blipFill>
        <p:spPr>
          <a:xfrm>
            <a:off x="4122067" y="2538483"/>
            <a:ext cx="8069933" cy="4419927"/>
          </a:xfrm>
          <a:prstGeom prst="rect">
            <a:avLst/>
          </a:prstGeom>
        </p:spPr>
      </p:pic>
      <p:sp>
        <p:nvSpPr>
          <p:cNvPr id="8" name="Rectangle 7"/>
          <p:cNvSpPr/>
          <p:nvPr/>
        </p:nvSpPr>
        <p:spPr>
          <a:xfrm>
            <a:off x="1474235" y="906089"/>
            <a:ext cx="10262839" cy="369332"/>
          </a:xfrm>
          <a:prstGeom prst="rect">
            <a:avLst/>
          </a:prstGeom>
        </p:spPr>
        <p:txBody>
          <a:bodyPr wrap="square">
            <a:spAutoFit/>
          </a:bodyPr>
          <a:lstStyle/>
          <a:p>
            <a:r>
              <a:rPr lang="en-US" dirty="0">
                <a:solidFill>
                  <a:srgbClr val="080808"/>
                </a:solidFill>
                <a:hlinkClick r:id="rId5"/>
              </a:rPr>
              <a:t>https://studenthealth.oregonstate.edu/covid%E2%80%9019-immunization-requirements#employee</a:t>
            </a:r>
            <a:r>
              <a:rPr lang="en-US" dirty="0">
                <a:solidFill>
                  <a:srgbClr val="080808"/>
                </a:solidFill>
              </a:rPr>
              <a:t> </a:t>
            </a:r>
            <a:endParaRPr lang="en-US" dirty="0"/>
          </a:p>
        </p:txBody>
      </p:sp>
    </p:spTree>
    <p:extLst>
      <p:ext uri="{BB962C8B-B14F-4D97-AF65-F5344CB8AC3E}">
        <p14:creationId xmlns:p14="http://schemas.microsoft.com/office/powerpoint/2010/main" val="319476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771C-D8FF-4DFE-B97B-2BCD596DB110}"/>
              </a:ext>
            </a:extLst>
          </p:cNvPr>
          <p:cNvSpPr>
            <a:spLocks noGrp="1"/>
          </p:cNvSpPr>
          <p:nvPr>
            <p:ph type="title"/>
          </p:nvPr>
        </p:nvSpPr>
        <p:spPr/>
        <p:txBody>
          <a:bodyPr/>
          <a:lstStyle/>
          <a:p>
            <a:r>
              <a:rPr lang="en-US" dirty="0"/>
              <a:t>COVID Booster Walk-in Clinics next week</a:t>
            </a:r>
          </a:p>
        </p:txBody>
      </p:sp>
      <p:pic>
        <p:nvPicPr>
          <p:cNvPr id="6" name="Picture Placeholder 4">
            <a:extLst>
              <a:ext uri="{FF2B5EF4-FFF2-40B4-BE49-F238E27FC236}">
                <a16:creationId xmlns:a16="http://schemas.microsoft.com/office/drawing/2014/main" id="{6134352D-C9B2-406D-AC90-AD4925CA06F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5990" b="5990"/>
          <a:stretch/>
        </p:blipFill>
        <p:spPr>
          <a:prstGeom prst="rect">
            <a:avLst/>
          </a:prstGeom>
        </p:spPr>
      </p:pic>
      <p:sp>
        <p:nvSpPr>
          <p:cNvPr id="4" name="Content Placeholder 3">
            <a:extLst>
              <a:ext uri="{FF2B5EF4-FFF2-40B4-BE49-F238E27FC236}">
                <a16:creationId xmlns:a16="http://schemas.microsoft.com/office/drawing/2014/main" id="{9B42920F-2C88-4FF6-A36E-4E8E148AA72E}"/>
              </a:ext>
            </a:extLst>
          </p:cNvPr>
          <p:cNvSpPr>
            <a:spLocks noGrp="1"/>
          </p:cNvSpPr>
          <p:nvPr>
            <p:ph idx="1"/>
          </p:nvPr>
        </p:nvSpPr>
        <p:spPr>
          <a:xfrm>
            <a:off x="1120810" y="1011553"/>
            <a:ext cx="10661554" cy="5709577"/>
          </a:xfrm>
        </p:spPr>
        <p:txBody>
          <a:bodyPr>
            <a:normAutofit/>
          </a:bodyPr>
          <a:lstStyle/>
          <a:p>
            <a:endParaRPr lang="en-US" dirty="0"/>
          </a:p>
          <a:p>
            <a:endParaRPr lang="en-US" dirty="0"/>
          </a:p>
          <a:p>
            <a:r>
              <a:rPr lang="en-US" dirty="0"/>
              <a:t>Here’s the information for the upcoming booster (only) clinics that Samaritan Health Services and Benton County are providing:</a:t>
            </a:r>
          </a:p>
          <a:p>
            <a:endParaRPr lang="en-US" dirty="0"/>
          </a:p>
          <a:p>
            <a:r>
              <a:rPr lang="en-US" dirty="0"/>
              <a:t>December 15 &amp; 16</a:t>
            </a:r>
          </a:p>
          <a:p>
            <a:r>
              <a:rPr lang="en-US" dirty="0"/>
              <a:t>11 a.m. – 7 p.m. </a:t>
            </a:r>
          </a:p>
          <a:p>
            <a:r>
              <a:rPr lang="en-US" dirty="0"/>
              <a:t>OSU Alumni Center</a:t>
            </a:r>
          </a:p>
          <a:p>
            <a:r>
              <a:rPr lang="en-US" dirty="0"/>
              <a:t>18 and older</a:t>
            </a:r>
          </a:p>
          <a:p>
            <a:endParaRPr lang="en-US" dirty="0"/>
          </a:p>
          <a:p>
            <a:r>
              <a:rPr lang="en-US" dirty="0"/>
              <a:t>People can just walk in, no appointment needed.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68704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680F0-AC76-4EED-BE1D-235AA27E5B34}"/>
              </a:ext>
            </a:extLst>
          </p:cNvPr>
          <p:cNvSpPr>
            <a:spLocks noGrp="1"/>
          </p:cNvSpPr>
          <p:nvPr>
            <p:ph type="title"/>
          </p:nvPr>
        </p:nvSpPr>
        <p:spPr/>
        <p:txBody>
          <a:bodyPr>
            <a:normAutofit/>
          </a:bodyPr>
          <a:lstStyle/>
          <a:p>
            <a:r>
              <a:rPr lang="en-US" dirty="0"/>
              <a:t>Bacc Core Reform Update</a:t>
            </a:r>
          </a:p>
        </p:txBody>
      </p:sp>
      <p:pic>
        <p:nvPicPr>
          <p:cNvPr id="14" name="Picture Placeholder 6">
            <a:extLst>
              <a:ext uri="{FF2B5EF4-FFF2-40B4-BE49-F238E27FC236}">
                <a16:creationId xmlns:a16="http://schemas.microsoft.com/office/drawing/2014/main" id="{5AD40BA9-2037-4B5C-B969-EED173C6B6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p:spPr>
      </p:pic>
      <p:sp>
        <p:nvSpPr>
          <p:cNvPr id="3" name="Content Placeholder 2"/>
          <p:cNvSpPr>
            <a:spLocks noGrp="1"/>
          </p:cNvSpPr>
          <p:nvPr>
            <p:ph idx="1"/>
          </p:nvPr>
        </p:nvSpPr>
        <p:spPr>
          <a:xfrm>
            <a:off x="1474236" y="1380930"/>
            <a:ext cx="9879564" cy="5477069"/>
          </a:xfrm>
        </p:spPr>
        <p:txBody>
          <a:bodyPr>
            <a:normAutofit/>
          </a:bodyPr>
          <a:lstStyle/>
          <a:p>
            <a:r>
              <a:rPr lang="en-US" dirty="0"/>
              <a:t>Committee met for a half day workshop and has had 2 subsequent meetings. Updates can be found at: </a:t>
            </a:r>
            <a:r>
              <a:rPr lang="en-US" dirty="0">
                <a:hlinkClick r:id="rId3"/>
              </a:rPr>
              <a:t>https://apa.oregonstate.edu/bacc-core/bacc-core-reform</a:t>
            </a:r>
            <a:r>
              <a:rPr lang="en-US" dirty="0"/>
              <a:t> </a:t>
            </a:r>
          </a:p>
          <a:p>
            <a:endParaRPr lang="en-US" dirty="0"/>
          </a:p>
          <a:p>
            <a:r>
              <a:rPr lang="en-US" dirty="0"/>
              <a:t>Category review process will be put on hold for 2022-23. New course proposals will continue to be reviewed (but keep in mind that categories and expected learning outcomes may change) </a:t>
            </a:r>
          </a:p>
          <a:p>
            <a:endParaRPr lang="en-US" dirty="0"/>
          </a:p>
          <a:p>
            <a:r>
              <a:rPr lang="en-US" dirty="0"/>
              <a:t>Justification: </a:t>
            </a:r>
          </a:p>
          <a:p>
            <a:pPr lvl="1"/>
            <a:r>
              <a:rPr lang="en-US" dirty="0"/>
              <a:t>Allow the committees to focus on assessment processes and potential changes to the bacc core. </a:t>
            </a:r>
          </a:p>
          <a:p>
            <a:pPr lvl="1"/>
            <a:r>
              <a:rPr lang="en-US" dirty="0"/>
              <a:t>Give departments a year off from the category review process as we work together on curriculum updates. Focus on teaching, purpose of the bacc core, contributions we can all make to improve student experience and learning</a:t>
            </a:r>
          </a:p>
          <a:p>
            <a:pPr lvl="1"/>
            <a:endParaRPr lang="en-US" dirty="0"/>
          </a:p>
        </p:txBody>
      </p:sp>
    </p:spTree>
    <p:extLst>
      <p:ext uri="{BB962C8B-B14F-4D97-AF65-F5344CB8AC3E}">
        <p14:creationId xmlns:p14="http://schemas.microsoft.com/office/powerpoint/2010/main" val="167037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680F0-AC76-4EED-BE1D-235AA27E5B34}"/>
              </a:ext>
            </a:extLst>
          </p:cNvPr>
          <p:cNvSpPr>
            <a:spLocks noGrp="1"/>
          </p:cNvSpPr>
          <p:nvPr>
            <p:ph type="title"/>
          </p:nvPr>
        </p:nvSpPr>
        <p:spPr/>
        <p:txBody>
          <a:bodyPr>
            <a:normAutofit fontScale="90000"/>
          </a:bodyPr>
          <a:lstStyle/>
          <a:p>
            <a:r>
              <a:rPr lang="en-US" dirty="0"/>
              <a:t>Survey responses – topics for the upcoming year</a:t>
            </a:r>
          </a:p>
        </p:txBody>
      </p:sp>
      <p:pic>
        <p:nvPicPr>
          <p:cNvPr id="14" name="Picture Placeholder 6">
            <a:extLst>
              <a:ext uri="{FF2B5EF4-FFF2-40B4-BE49-F238E27FC236}">
                <a16:creationId xmlns:a16="http://schemas.microsoft.com/office/drawing/2014/main" id="{5AD40BA9-2037-4B5C-B969-EED173C6B6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p:spPr>
      </p:pic>
      <p:sp>
        <p:nvSpPr>
          <p:cNvPr id="3" name="Content Placeholder 2"/>
          <p:cNvSpPr>
            <a:spLocks noGrp="1"/>
          </p:cNvSpPr>
          <p:nvPr>
            <p:ph idx="1"/>
          </p:nvPr>
        </p:nvSpPr>
        <p:spPr>
          <a:xfrm>
            <a:off x="1474235" y="1380931"/>
            <a:ext cx="8420391" cy="5187820"/>
          </a:xfrm>
        </p:spPr>
        <p:txBody>
          <a:bodyPr>
            <a:normAutofit/>
          </a:bodyPr>
          <a:lstStyle/>
          <a:p>
            <a:r>
              <a:rPr lang="en-US" dirty="0"/>
              <a:t>20 responses, via Canvas, EC discussions, and email</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42992570"/>
              </p:ext>
            </p:extLst>
          </p:nvPr>
        </p:nvGraphicFramePr>
        <p:xfrm>
          <a:off x="1255869" y="2179977"/>
          <a:ext cx="10303784" cy="2834640"/>
        </p:xfrm>
        <a:graphic>
          <a:graphicData uri="http://schemas.openxmlformats.org/drawingml/2006/table">
            <a:tbl>
              <a:tblPr firstRow="1" bandRow="1">
                <a:tableStyleId>{5C22544A-7EE6-4342-B048-85BDC9FD1C3A}</a:tableStyleId>
              </a:tblPr>
              <a:tblGrid>
                <a:gridCol w="5151892">
                  <a:extLst>
                    <a:ext uri="{9D8B030D-6E8A-4147-A177-3AD203B41FA5}">
                      <a16:colId xmlns:a16="http://schemas.microsoft.com/office/drawing/2014/main" val="2404206939"/>
                    </a:ext>
                  </a:extLst>
                </a:gridCol>
                <a:gridCol w="5151892">
                  <a:extLst>
                    <a:ext uri="{9D8B030D-6E8A-4147-A177-3AD203B41FA5}">
                      <a16:colId xmlns:a16="http://schemas.microsoft.com/office/drawing/2014/main" val="2977310955"/>
                    </a:ext>
                  </a:extLst>
                </a:gridCol>
              </a:tblGrid>
              <a:tr h="2828751">
                <a:tc>
                  <a:txBody>
                    <a:bodyPr/>
                    <a:lstStyle/>
                    <a:p>
                      <a:r>
                        <a:rPr lang="en-US" dirty="0"/>
                        <a:t>Bacc Core reform</a:t>
                      </a:r>
                    </a:p>
                    <a:p>
                      <a:r>
                        <a:rPr lang="en-US" dirty="0"/>
                        <a:t>Employee turnover and work satisfaction</a:t>
                      </a:r>
                    </a:p>
                    <a:p>
                      <a:r>
                        <a:rPr lang="en-US" dirty="0"/>
                        <a:t>Faculty input – budget decisions</a:t>
                      </a:r>
                    </a:p>
                    <a:p>
                      <a:r>
                        <a:rPr lang="en-US" dirty="0"/>
                        <a:t>Faculty mentoring/Faculty success</a:t>
                      </a:r>
                    </a:p>
                    <a:p>
                      <a:r>
                        <a:rPr lang="en-US" dirty="0"/>
                        <a:t>Hybrid working environments</a:t>
                      </a:r>
                    </a:p>
                    <a:p>
                      <a:r>
                        <a:rPr lang="en-US" dirty="0"/>
                        <a:t>IRB office improvements</a:t>
                      </a:r>
                    </a:p>
                    <a:p>
                      <a:r>
                        <a:rPr lang="en-US" dirty="0"/>
                        <a:t>Presidential search</a:t>
                      </a:r>
                    </a:p>
                    <a:p>
                      <a:r>
                        <a:rPr lang="en-US" dirty="0"/>
                        <a:t>Professor of Teaching</a:t>
                      </a:r>
                    </a:p>
                    <a:p>
                      <a:r>
                        <a:rPr lang="en-US" dirty="0"/>
                        <a:t>Promotion and Tenure policies and processes</a:t>
                      </a:r>
                    </a:p>
                    <a:p>
                      <a:endParaRPr lang="en-US" dirty="0"/>
                    </a:p>
                  </a:txBody>
                  <a:tcPr/>
                </a:tc>
                <a:tc>
                  <a:txBody>
                    <a:bodyPr/>
                    <a:lstStyle/>
                    <a:p>
                      <a:r>
                        <a:rPr lang="en-US" dirty="0"/>
                        <a:t>Research computing infrastructure</a:t>
                      </a:r>
                    </a:p>
                    <a:p>
                      <a:r>
                        <a:rPr lang="en-US" dirty="0"/>
                        <a:t>Senate committee work priorities</a:t>
                      </a:r>
                    </a:p>
                    <a:p>
                      <a:r>
                        <a:rPr lang="en-US" dirty="0"/>
                        <a:t>Senate communications – Senators and constituents</a:t>
                      </a:r>
                    </a:p>
                    <a:p>
                      <a:r>
                        <a:rPr lang="en-US" dirty="0"/>
                        <a:t>Shared governance – improved understanding and practice</a:t>
                      </a:r>
                    </a:p>
                    <a:p>
                      <a:r>
                        <a:rPr lang="en-US" dirty="0"/>
                        <a:t>Staff fees and policies for taking OSU classes</a:t>
                      </a:r>
                    </a:p>
                    <a:p>
                      <a:r>
                        <a:rPr lang="en-US" dirty="0"/>
                        <a:t>Student mental health</a:t>
                      </a:r>
                    </a:p>
                    <a:p>
                      <a:r>
                        <a:rPr lang="en-US" dirty="0"/>
                        <a:t>Survivor support</a:t>
                      </a:r>
                    </a:p>
                    <a:p>
                      <a:r>
                        <a:rPr lang="en-US" dirty="0"/>
                        <a:t>Tuition subsidies for tribal students</a:t>
                      </a:r>
                    </a:p>
                    <a:p>
                      <a:endParaRPr lang="en-US" dirty="0"/>
                    </a:p>
                  </a:txBody>
                  <a:tcPr/>
                </a:tc>
                <a:extLst>
                  <a:ext uri="{0D108BD9-81ED-4DB2-BD59-A6C34878D82A}">
                    <a16:rowId xmlns:a16="http://schemas.microsoft.com/office/drawing/2014/main" val="1836628901"/>
                  </a:ext>
                </a:extLst>
              </a:tr>
            </a:tbl>
          </a:graphicData>
        </a:graphic>
      </p:graphicFrame>
    </p:spTree>
    <p:extLst>
      <p:ext uri="{BB962C8B-B14F-4D97-AF65-F5344CB8AC3E}">
        <p14:creationId xmlns:p14="http://schemas.microsoft.com/office/powerpoint/2010/main" val="3191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4" name="Content Placeholder 3"/>
          <p:cNvSpPr>
            <a:spLocks noGrp="1"/>
          </p:cNvSpPr>
          <p:nvPr>
            <p:ph idx="1"/>
          </p:nvPr>
        </p:nvSpPr>
        <p:spPr/>
        <p:txBody>
          <a:bodyPr/>
          <a:lstStyle/>
          <a:p>
            <a:r>
              <a:rPr lang="en-US" dirty="0"/>
              <a:t>Faculty Handbook Revision Committee</a:t>
            </a:r>
          </a:p>
          <a:p>
            <a:pPr lvl="1"/>
            <a:r>
              <a:rPr lang="en-US" dirty="0"/>
              <a:t>Office of Faculty Affairs, Faculty Senate Leadership, FS Promotion and Tenure Committee Chair</a:t>
            </a:r>
          </a:p>
          <a:p>
            <a:pPr lvl="1"/>
            <a:r>
              <a:rPr lang="en-US" dirty="0"/>
              <a:t>Regular updates, input from Senate committees, opportunity for feedback</a:t>
            </a:r>
          </a:p>
          <a:p>
            <a:pPr lvl="1"/>
            <a:r>
              <a:rPr lang="en-US" dirty="0"/>
              <a:t>Report likely in February</a:t>
            </a:r>
          </a:p>
          <a:p>
            <a:r>
              <a:rPr lang="en-US" dirty="0"/>
              <a:t>Many thanks to our departing Senators!</a:t>
            </a:r>
          </a:p>
          <a:p>
            <a:r>
              <a:rPr lang="en-US" dirty="0"/>
              <a:t>Social at the Hilton Garden Inn after the meeting today – Selina’s buying!</a:t>
            </a:r>
          </a:p>
          <a:p>
            <a:endParaRPr lang="en-US" dirty="0"/>
          </a:p>
        </p:txBody>
      </p:sp>
      <p:pic>
        <p:nvPicPr>
          <p:cNvPr id="5" name="Picture Placeholder 6">
            <a:extLst>
              <a:ext uri="{FF2B5EF4-FFF2-40B4-BE49-F238E27FC236}">
                <a16:creationId xmlns:a16="http://schemas.microsoft.com/office/drawing/2014/main" id="{5AD40BA9-2037-4B5C-B969-EED173C6B6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p:spPr>
      </p:pic>
    </p:spTree>
    <p:extLst>
      <p:ext uri="{BB962C8B-B14F-4D97-AF65-F5344CB8AC3E}">
        <p14:creationId xmlns:p14="http://schemas.microsoft.com/office/powerpoint/2010/main" val="68759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and departing thoughts</a:t>
            </a:r>
          </a:p>
        </p:txBody>
      </p:sp>
      <p:sp>
        <p:nvSpPr>
          <p:cNvPr id="4" name="Content Placeholder 3"/>
          <p:cNvSpPr>
            <a:spLocks noGrp="1"/>
          </p:cNvSpPr>
          <p:nvPr>
            <p:ph idx="1"/>
          </p:nvPr>
        </p:nvSpPr>
        <p:spPr>
          <a:xfrm>
            <a:off x="1474236" y="1380930"/>
            <a:ext cx="9879564" cy="5477069"/>
          </a:xfrm>
        </p:spPr>
        <p:txBody>
          <a:bodyPr>
            <a:normAutofit/>
          </a:bodyPr>
          <a:lstStyle/>
          <a:p>
            <a:r>
              <a:rPr lang="en-US" dirty="0"/>
              <a:t>Amazing experience – hard work, trials and tribulations</a:t>
            </a:r>
          </a:p>
          <a:p>
            <a:r>
              <a:rPr lang="en-US" dirty="0"/>
              <a:t>Faculty Senate is a </a:t>
            </a:r>
            <a:r>
              <a:rPr lang="en-US"/>
              <a:t>collaborative team </a:t>
            </a:r>
            <a:endParaRPr lang="en-US" dirty="0"/>
          </a:p>
          <a:p>
            <a:r>
              <a:rPr lang="en-US" dirty="0"/>
              <a:t>Valued partner in Shared Governance</a:t>
            </a:r>
          </a:p>
          <a:p>
            <a:pPr lvl="1"/>
            <a:r>
              <a:rPr lang="en-US" dirty="0"/>
              <a:t>Shared governance ≠  shared decision-making, but does mean that Administration seeks our input, weighs it carefully, and reports back to us on their final decisions</a:t>
            </a:r>
          </a:p>
          <a:p>
            <a:pPr lvl="1"/>
            <a:r>
              <a:rPr lang="en-US" dirty="0"/>
              <a:t>Our primary purview = curriculum and teaching, but our collective knowledge and needs can (and do) inform a wide range of processes and policies</a:t>
            </a:r>
          </a:p>
          <a:p>
            <a:r>
              <a:rPr lang="en-US" dirty="0"/>
              <a:t>Strong Senate = seat at many tables = opportunities for faculty input</a:t>
            </a:r>
          </a:p>
          <a:p>
            <a:endParaRPr lang="en-US" dirty="0"/>
          </a:p>
          <a:p>
            <a:endParaRPr lang="en-US" dirty="0"/>
          </a:p>
          <a:p>
            <a:endParaRPr lang="en-US" dirty="0"/>
          </a:p>
          <a:p>
            <a:endParaRPr lang="en-US" dirty="0"/>
          </a:p>
          <a:p>
            <a:r>
              <a:rPr lang="en-US" dirty="0"/>
              <a:t>So many people working for our students, clients, employees, the State of Oregon, and the world – truly inspiring</a:t>
            </a:r>
          </a:p>
          <a:p>
            <a:pPr marL="0" indent="0">
              <a:buNone/>
            </a:pPr>
            <a:endParaRPr lang="en-US" dirty="0"/>
          </a:p>
          <a:p>
            <a:endParaRPr lang="en-US" dirty="0"/>
          </a:p>
          <a:p>
            <a:endParaRPr lang="en-US" dirty="0"/>
          </a:p>
          <a:p>
            <a:endParaRPr lang="en-US" dirty="0"/>
          </a:p>
          <a:p>
            <a:pPr marL="0" indent="0">
              <a:buNone/>
            </a:pPr>
            <a:endParaRPr lang="en-US" dirty="0"/>
          </a:p>
          <a:p>
            <a:pPr lvl="1"/>
            <a:endParaRPr lang="en-US" sz="1600" dirty="0"/>
          </a:p>
        </p:txBody>
      </p:sp>
      <p:pic>
        <p:nvPicPr>
          <p:cNvPr id="5" name="Picture Placeholder 6">
            <a:extLst>
              <a:ext uri="{FF2B5EF4-FFF2-40B4-BE49-F238E27FC236}">
                <a16:creationId xmlns:a16="http://schemas.microsoft.com/office/drawing/2014/main" id="{A892774C-4C5A-4F47-B1AF-587D3ED4BD4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57" b="157"/>
          <a:stretch>
            <a:fillRect/>
          </a:stretch>
        </p:blipFill>
        <p:spPr>
          <a:prstGeom prst="rect">
            <a:avLst/>
          </a:prstGeom>
          <a:ln>
            <a:noFill/>
          </a:ln>
        </p:spPr>
      </p:pic>
      <p:graphicFrame>
        <p:nvGraphicFramePr>
          <p:cNvPr id="8" name="Table 7"/>
          <p:cNvGraphicFramePr>
            <a:graphicFrameLocks noGrp="1"/>
          </p:cNvGraphicFramePr>
          <p:nvPr>
            <p:extLst>
              <p:ext uri="{D42A27DB-BD31-4B8C-83A1-F6EECF244321}">
                <p14:modId xmlns:p14="http://schemas.microsoft.com/office/powerpoint/2010/main" val="1531009858"/>
              </p:ext>
            </p:extLst>
          </p:nvPr>
        </p:nvGraphicFramePr>
        <p:xfrm>
          <a:off x="1827282" y="4119464"/>
          <a:ext cx="8954448" cy="2194560"/>
        </p:xfrm>
        <a:graphic>
          <a:graphicData uri="http://schemas.openxmlformats.org/drawingml/2006/table">
            <a:tbl>
              <a:tblPr firstRow="1" bandRow="1">
                <a:tableStyleId>{2D5ABB26-0587-4C30-8999-92F81FD0307C}</a:tableStyleId>
              </a:tblPr>
              <a:tblGrid>
                <a:gridCol w="4477224">
                  <a:extLst>
                    <a:ext uri="{9D8B030D-6E8A-4147-A177-3AD203B41FA5}">
                      <a16:colId xmlns:a16="http://schemas.microsoft.com/office/drawing/2014/main" val="3075571854"/>
                    </a:ext>
                  </a:extLst>
                </a:gridCol>
                <a:gridCol w="4477224">
                  <a:extLst>
                    <a:ext uri="{9D8B030D-6E8A-4147-A177-3AD203B41FA5}">
                      <a16:colId xmlns:a16="http://schemas.microsoft.com/office/drawing/2014/main" val="2620526659"/>
                    </a:ext>
                  </a:extLst>
                </a:gridCol>
              </a:tblGrid>
              <a:tr h="1389323">
                <a:tc>
                  <a:txBody>
                    <a:bodyPr/>
                    <a:lstStyle/>
                    <a:p>
                      <a:pPr lvl="1"/>
                      <a:r>
                        <a:rPr lang="en-US" sz="1600" dirty="0"/>
                        <a:t>University Cabinet</a:t>
                      </a:r>
                    </a:p>
                    <a:p>
                      <a:pPr lvl="1"/>
                      <a:r>
                        <a:rPr lang="en-US" sz="1600" dirty="0"/>
                        <a:t>Provosts’ Council</a:t>
                      </a:r>
                    </a:p>
                    <a:p>
                      <a:pPr lvl="1"/>
                      <a:r>
                        <a:rPr lang="en-US" sz="1600" dirty="0"/>
                        <a:t>COVID response committees</a:t>
                      </a:r>
                    </a:p>
                    <a:p>
                      <a:pPr lvl="1"/>
                      <a:r>
                        <a:rPr lang="en-US" sz="1600" dirty="0"/>
                        <a:t>Compliance Executive Committee</a:t>
                      </a:r>
                    </a:p>
                    <a:p>
                      <a:pPr lvl="1"/>
                      <a:r>
                        <a:rPr lang="en-US" sz="1600" dirty="0"/>
                        <a:t>Campus Planning Committee</a:t>
                      </a:r>
                    </a:p>
                    <a:p>
                      <a:pPr lvl="1"/>
                      <a:r>
                        <a:rPr lang="en-US" sz="1600" dirty="0"/>
                        <a:t>Culture of Care Committee</a:t>
                      </a:r>
                    </a:p>
                    <a:p>
                      <a:endParaRPr lang="en-US" dirty="0"/>
                    </a:p>
                  </a:txBody>
                  <a:tcPr/>
                </a:tc>
                <a:tc>
                  <a:txBody>
                    <a:bodyPr/>
                    <a:lstStyle/>
                    <a:p>
                      <a:pPr lvl="1"/>
                      <a:r>
                        <a:rPr lang="en-US" sz="1600" dirty="0"/>
                        <a:t>Executive Policy and Standards Committee</a:t>
                      </a:r>
                    </a:p>
                    <a:p>
                      <a:pPr lvl="1"/>
                      <a:r>
                        <a:rPr lang="en-US" sz="1600" dirty="0"/>
                        <a:t>Athletics Admissions Committee</a:t>
                      </a:r>
                    </a:p>
                    <a:p>
                      <a:pPr lvl="1"/>
                      <a:r>
                        <a:rPr lang="en-US" sz="1600" dirty="0"/>
                        <a:t>Public Safety Advisory Committee</a:t>
                      </a:r>
                    </a:p>
                    <a:p>
                      <a:pPr lvl="1"/>
                      <a:r>
                        <a:rPr lang="en-US" sz="1600" dirty="0"/>
                        <a:t>Academic Calendar Committee</a:t>
                      </a:r>
                    </a:p>
                    <a:p>
                      <a:pPr lvl="1"/>
                      <a:r>
                        <a:rPr lang="en-US" sz="1600" dirty="0"/>
                        <a:t>Architectural Naming Committee</a:t>
                      </a:r>
                    </a:p>
                    <a:p>
                      <a:r>
                        <a:rPr lang="en-US" dirty="0"/>
                        <a:t>         </a:t>
                      </a:r>
                      <a:r>
                        <a:rPr lang="en-US" sz="1600" dirty="0"/>
                        <a:t>Reports to the Board of Trustees</a:t>
                      </a:r>
                    </a:p>
                  </a:txBody>
                  <a:tcPr/>
                </a:tc>
                <a:extLst>
                  <a:ext uri="{0D108BD9-81ED-4DB2-BD59-A6C34878D82A}">
                    <a16:rowId xmlns:a16="http://schemas.microsoft.com/office/drawing/2014/main" val="1128153599"/>
                  </a:ext>
                </a:extLst>
              </a:tr>
              <a:tr h="27786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2728397"/>
                  </a:ext>
                </a:extLst>
              </a:tr>
            </a:tbl>
          </a:graphicData>
        </a:graphic>
      </p:graphicFrame>
    </p:spTree>
    <p:extLst>
      <p:ext uri="{BB962C8B-B14F-4D97-AF65-F5344CB8AC3E}">
        <p14:creationId xmlns:p14="http://schemas.microsoft.com/office/powerpoint/2010/main" val="3015270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7687</TotalTime>
  <Words>1111</Words>
  <Application>Microsoft Office PowerPoint</Application>
  <PresentationFormat>Widescreen</PresentationFormat>
  <Paragraphs>143</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Aldhabi</vt:lpstr>
      <vt:lpstr>Arial</vt:lpstr>
      <vt:lpstr>Bookman Old Style</vt:lpstr>
      <vt:lpstr>Calibri</vt:lpstr>
      <vt:lpstr>Calibri Light</vt:lpstr>
      <vt:lpstr>Courier New</vt:lpstr>
      <vt:lpstr>Gill Sans</vt:lpstr>
      <vt:lpstr>Times</vt:lpstr>
      <vt:lpstr>Verdana</vt:lpstr>
      <vt:lpstr>Office Theme</vt:lpstr>
      <vt:lpstr>Faculty Senate Meeting</vt:lpstr>
      <vt:lpstr>Today’s Land Acknowledgement</vt:lpstr>
      <vt:lpstr>COVID Safety and Success Website https://covid.oregonstate.edu/</vt:lpstr>
      <vt:lpstr>Upload your vaccination info!</vt:lpstr>
      <vt:lpstr>COVID Booster Walk-in Clinics next week</vt:lpstr>
      <vt:lpstr>Bacc Core Reform Update</vt:lpstr>
      <vt:lpstr>Survey responses – topics for the upcoming year</vt:lpstr>
      <vt:lpstr>Announcements</vt:lpstr>
      <vt:lpstr>Thanks and departing thoughts</vt:lpstr>
      <vt:lpstr>A special thank you, quite overdue…..</vt:lpstr>
      <vt:lpstr>Today’s agenda (on Canvas)</vt:lpstr>
      <vt:lpstr>Chat on Zoom</vt:lpstr>
      <vt:lpstr>Voting</vt:lpstr>
      <vt:lpstr>Election Results</vt:lpstr>
      <vt:lpstr>President-elect nominee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2021!</dc:title>
  <dc:creator>Heppell, Selina S</dc:creator>
  <cp:lastModifiedBy>Calascibetta, Caitlin</cp:lastModifiedBy>
  <cp:revision>140</cp:revision>
  <dcterms:created xsi:type="dcterms:W3CDTF">2021-01-14T02:05:12Z</dcterms:created>
  <dcterms:modified xsi:type="dcterms:W3CDTF">2021-12-09T15:59:32Z</dcterms:modified>
</cp:coreProperties>
</file>