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6" r:id="rId2"/>
    <p:sldId id="329" r:id="rId3"/>
    <p:sldId id="330" r:id="rId4"/>
    <p:sldId id="327" r:id="rId5"/>
    <p:sldId id="324" r:id="rId6"/>
    <p:sldId id="316" r:id="rId7"/>
    <p:sldId id="319" r:id="rId8"/>
    <p:sldId id="325" r:id="rId9"/>
    <p:sldId id="272" r:id="rId10"/>
    <p:sldId id="315" r:id="rId11"/>
    <p:sldId id="323" r:id="rId12"/>
    <p:sldId id="318" r:id="rId13"/>
    <p:sldId id="326" r:id="rId14"/>
    <p:sldId id="321" r:id="rId15"/>
    <p:sldId id="328" r:id="rId16"/>
    <p:sldId id="322"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7949" autoAdjust="0"/>
  </p:normalViewPr>
  <p:slideViewPr>
    <p:cSldViewPr snapToGrid="0">
      <p:cViewPr varScale="1">
        <p:scale>
          <a:sx n="56" d="100"/>
          <a:sy n="56" d="100"/>
        </p:scale>
        <p:origin x="45" y="88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1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58D47-052A-45D0-B702-2889E630276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F3E24B4-B2C9-40DB-A413-55B3BEE6A4DE}">
      <dgm:prSet custT="1"/>
      <dgm:spPr/>
      <dgm:t>
        <a:bodyPr/>
        <a:lstStyle/>
        <a:p>
          <a:r>
            <a:rPr lang="en-US" sz="2600" baseline="0" dirty="0"/>
            <a:t>Update on Interim Presidential Search</a:t>
          </a:r>
        </a:p>
        <a:p>
          <a:r>
            <a:rPr lang="en-US" sz="2600" baseline="0" dirty="0"/>
            <a:t>Curricular Proposal Approvals</a:t>
          </a:r>
        </a:p>
        <a:p>
          <a:r>
            <a:rPr lang="en-US" sz="2600" baseline="0" dirty="0"/>
            <a:t>Special Report - </a:t>
          </a:r>
          <a:r>
            <a:rPr lang="en-US" sz="2600" u="sng" dirty="0"/>
            <a:t>Student Learning Experience Pilot: Winter 2021 Updates</a:t>
          </a:r>
          <a:r>
            <a:rPr lang="en-US" sz="2600" dirty="0"/>
            <a:t> </a:t>
          </a:r>
        </a:p>
        <a:p>
          <a:r>
            <a:rPr lang="en-US" sz="2600" dirty="0"/>
            <a:t>Report from Acting President Ed Feser, Q&amp;A</a:t>
          </a:r>
        </a:p>
        <a:p>
          <a:r>
            <a:rPr lang="en-US" sz="2600" dirty="0"/>
            <a:t>New Business</a:t>
          </a:r>
        </a:p>
        <a:p>
          <a:r>
            <a:rPr lang="en-US" sz="2600" dirty="0"/>
            <a:t>Breakout rooms – work on Call for Commitment to Action document</a:t>
          </a:r>
        </a:p>
      </dgm:t>
    </dgm:pt>
    <dgm:pt modelId="{C3C407A5-6A5B-4895-AED9-54445D3D08F2}" type="parTrans" cxnId="{BEF3FF28-0741-40FE-9AF4-85A7A3066E4B}">
      <dgm:prSet/>
      <dgm:spPr/>
      <dgm:t>
        <a:bodyPr/>
        <a:lstStyle/>
        <a:p>
          <a:endParaRPr lang="en-US"/>
        </a:p>
      </dgm:t>
    </dgm:pt>
    <dgm:pt modelId="{54D5AA31-E664-4E88-ACA0-93B1AE408853}" type="sibTrans" cxnId="{BEF3FF28-0741-40FE-9AF4-85A7A3066E4B}">
      <dgm:prSet/>
      <dgm:spPr/>
      <dgm:t>
        <a:bodyPr/>
        <a:lstStyle/>
        <a:p>
          <a:endParaRPr lang="en-US"/>
        </a:p>
      </dgm:t>
    </dgm:pt>
    <dgm:pt modelId="{FDBB6372-8773-4ABF-A8BA-459E630A481E}" type="pres">
      <dgm:prSet presAssocID="{9B758D47-052A-45D0-B702-2889E630276A}" presName="linear" presStyleCnt="0">
        <dgm:presLayoutVars>
          <dgm:animLvl val="lvl"/>
          <dgm:resizeHandles val="exact"/>
        </dgm:presLayoutVars>
      </dgm:prSet>
      <dgm:spPr/>
    </dgm:pt>
    <dgm:pt modelId="{8A3DC1C4-909C-472E-B5A1-653712B6D6A0}" type="pres">
      <dgm:prSet presAssocID="{EF3E24B4-B2C9-40DB-A413-55B3BEE6A4DE}" presName="parentText" presStyleLbl="node1" presStyleIdx="0" presStyleCnt="1" custScaleY="114314">
        <dgm:presLayoutVars>
          <dgm:chMax val="0"/>
          <dgm:bulletEnabled val="1"/>
        </dgm:presLayoutVars>
      </dgm:prSet>
      <dgm:spPr/>
    </dgm:pt>
  </dgm:ptLst>
  <dgm:cxnLst>
    <dgm:cxn modelId="{BEF3FF28-0741-40FE-9AF4-85A7A3066E4B}" srcId="{9B758D47-052A-45D0-B702-2889E630276A}" destId="{EF3E24B4-B2C9-40DB-A413-55B3BEE6A4DE}" srcOrd="0" destOrd="0" parTransId="{C3C407A5-6A5B-4895-AED9-54445D3D08F2}" sibTransId="{54D5AA31-E664-4E88-ACA0-93B1AE408853}"/>
    <dgm:cxn modelId="{908E0DE1-61AD-402E-B840-DFB76B637BE3}" type="presOf" srcId="{9B758D47-052A-45D0-B702-2889E630276A}" destId="{FDBB6372-8773-4ABF-A8BA-459E630A481E}" srcOrd="0" destOrd="0" presId="urn:microsoft.com/office/officeart/2005/8/layout/vList2"/>
    <dgm:cxn modelId="{004E4AEF-0D0C-4BC5-A3BD-79E5A5CC17D8}" type="presOf" srcId="{EF3E24B4-B2C9-40DB-A413-55B3BEE6A4DE}" destId="{8A3DC1C4-909C-472E-B5A1-653712B6D6A0}" srcOrd="0" destOrd="0" presId="urn:microsoft.com/office/officeart/2005/8/layout/vList2"/>
    <dgm:cxn modelId="{7A866F8F-91BA-4ABB-8656-45DED6D8CF8C}" type="presParOf" srcId="{FDBB6372-8773-4ABF-A8BA-459E630A481E}" destId="{8A3DC1C4-909C-472E-B5A1-653712B6D6A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DC1C4-909C-472E-B5A1-653712B6D6A0}">
      <dsp:nvSpPr>
        <dsp:cNvPr id="0" name=""/>
        <dsp:cNvSpPr/>
      </dsp:nvSpPr>
      <dsp:spPr>
        <a:xfrm>
          <a:off x="0" y="100802"/>
          <a:ext cx="6263640" cy="53030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baseline="0" dirty="0"/>
            <a:t>Update on Interim Presidential Search</a:t>
          </a:r>
        </a:p>
        <a:p>
          <a:pPr marL="0" lvl="0" indent="0" algn="l" defTabSz="1155700">
            <a:lnSpc>
              <a:spcPct val="90000"/>
            </a:lnSpc>
            <a:spcBef>
              <a:spcPct val="0"/>
            </a:spcBef>
            <a:spcAft>
              <a:spcPct val="35000"/>
            </a:spcAft>
            <a:buNone/>
          </a:pPr>
          <a:r>
            <a:rPr lang="en-US" sz="2600" kern="1200" baseline="0" dirty="0"/>
            <a:t>Curricular Proposal Approvals</a:t>
          </a:r>
        </a:p>
        <a:p>
          <a:pPr marL="0" lvl="0" indent="0" algn="l" defTabSz="1155700">
            <a:lnSpc>
              <a:spcPct val="90000"/>
            </a:lnSpc>
            <a:spcBef>
              <a:spcPct val="0"/>
            </a:spcBef>
            <a:spcAft>
              <a:spcPct val="35000"/>
            </a:spcAft>
            <a:buNone/>
          </a:pPr>
          <a:r>
            <a:rPr lang="en-US" sz="2600" kern="1200" baseline="0" dirty="0"/>
            <a:t>Special Report - </a:t>
          </a:r>
          <a:r>
            <a:rPr lang="en-US" sz="2600" u="sng" kern="1200" dirty="0"/>
            <a:t>Student Learning Experience Pilot: Winter 2021 Updates</a:t>
          </a:r>
          <a:r>
            <a:rPr lang="en-US" sz="2600" kern="1200" dirty="0"/>
            <a:t> </a:t>
          </a:r>
        </a:p>
        <a:p>
          <a:pPr marL="0" lvl="0" indent="0" algn="l" defTabSz="1155700">
            <a:lnSpc>
              <a:spcPct val="90000"/>
            </a:lnSpc>
            <a:spcBef>
              <a:spcPct val="0"/>
            </a:spcBef>
            <a:spcAft>
              <a:spcPct val="35000"/>
            </a:spcAft>
            <a:buNone/>
          </a:pPr>
          <a:r>
            <a:rPr lang="en-US" sz="2600" kern="1200" dirty="0"/>
            <a:t>Report from Acting President Ed Feser, Q&amp;A</a:t>
          </a:r>
        </a:p>
        <a:p>
          <a:pPr marL="0" lvl="0" indent="0" algn="l" defTabSz="1155700">
            <a:lnSpc>
              <a:spcPct val="90000"/>
            </a:lnSpc>
            <a:spcBef>
              <a:spcPct val="0"/>
            </a:spcBef>
            <a:spcAft>
              <a:spcPct val="35000"/>
            </a:spcAft>
            <a:buNone/>
          </a:pPr>
          <a:r>
            <a:rPr lang="en-US" sz="2600" kern="1200" dirty="0"/>
            <a:t>New Business</a:t>
          </a:r>
        </a:p>
        <a:p>
          <a:pPr marL="0" lvl="0" indent="0" algn="l" defTabSz="1155700">
            <a:lnSpc>
              <a:spcPct val="90000"/>
            </a:lnSpc>
            <a:spcBef>
              <a:spcPct val="0"/>
            </a:spcBef>
            <a:spcAft>
              <a:spcPct val="35000"/>
            </a:spcAft>
            <a:buNone/>
          </a:pPr>
          <a:r>
            <a:rPr lang="en-US" sz="2600" kern="1200" dirty="0"/>
            <a:t>Breakout rooms – work on Call for Commitment to Action document</a:t>
          </a:r>
        </a:p>
      </dsp:txBody>
      <dsp:txXfrm>
        <a:off x="258875" y="359677"/>
        <a:ext cx="5745890" cy="47853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1665E-8E8E-CD46-BDAB-7B39B3612E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9AA0-DC88-6D40-8682-160ECDE1C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E12BC-EC0E-6446-A774-DE9589606F67}" type="datetimeFigureOut">
              <a:rPr lang="en-US" smtClean="0"/>
              <a:t>4/8/2021</a:t>
            </a:fld>
            <a:endParaRPr lang="en-US"/>
          </a:p>
        </p:txBody>
      </p:sp>
      <p:sp>
        <p:nvSpPr>
          <p:cNvPr id="4" name="Footer Placeholder 3">
            <a:extLst>
              <a:ext uri="{FF2B5EF4-FFF2-40B4-BE49-F238E27FC236}">
                <a16:creationId xmlns:a16="http://schemas.microsoft.com/office/drawing/2014/main" id="{E299A54F-F223-C047-8C29-75C2D0917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1C03E6-2154-F44D-8AD5-7CE26A0BF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B4A11-0E5F-3B47-AF47-0540598486C5}" type="slidenum">
              <a:rPr lang="en-US" smtClean="0"/>
              <a:t>‹#›</a:t>
            </a:fld>
            <a:endParaRPr lang="en-US"/>
          </a:p>
        </p:txBody>
      </p:sp>
    </p:spTree>
    <p:extLst>
      <p:ext uri="{BB962C8B-B14F-4D97-AF65-F5344CB8AC3E}">
        <p14:creationId xmlns:p14="http://schemas.microsoft.com/office/powerpoint/2010/main" val="228097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B66A8-84A3-4029-AEE0-ABE9D0522317}"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1FE3D-A77A-45B8-8A34-524A25992A1E}" type="slidenum">
              <a:rPr lang="en-US" smtClean="0"/>
              <a:t>‹#›</a:t>
            </a:fld>
            <a:endParaRPr lang="en-US"/>
          </a:p>
        </p:txBody>
      </p:sp>
    </p:spTree>
    <p:extLst>
      <p:ext uri="{BB962C8B-B14F-4D97-AF65-F5344CB8AC3E}">
        <p14:creationId xmlns:p14="http://schemas.microsoft.com/office/powerpoint/2010/main" val="36258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4</a:t>
            </a:fld>
            <a:endParaRPr lang="en-US"/>
          </a:p>
        </p:txBody>
      </p:sp>
    </p:spTree>
    <p:extLst>
      <p:ext uri="{BB962C8B-B14F-4D97-AF65-F5344CB8AC3E}">
        <p14:creationId xmlns:p14="http://schemas.microsoft.com/office/powerpoint/2010/main" val="109597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8</a:t>
            </a:fld>
            <a:endParaRPr lang="en-US"/>
          </a:p>
        </p:txBody>
      </p:sp>
    </p:spTree>
    <p:extLst>
      <p:ext uri="{BB962C8B-B14F-4D97-AF65-F5344CB8AC3E}">
        <p14:creationId xmlns:p14="http://schemas.microsoft.com/office/powerpoint/2010/main" val="377271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9</a:t>
            </a:fld>
            <a:endParaRPr lang="en-US"/>
          </a:p>
        </p:txBody>
      </p:sp>
    </p:spTree>
    <p:extLst>
      <p:ext uri="{BB962C8B-B14F-4D97-AF65-F5344CB8AC3E}">
        <p14:creationId xmlns:p14="http://schemas.microsoft.com/office/powerpoint/2010/main" val="354006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51FE3D-A77A-45B8-8A34-524A25992A1E}" type="slidenum">
              <a:rPr lang="en-US" smtClean="0"/>
              <a:t>10</a:t>
            </a:fld>
            <a:endParaRPr lang="en-US"/>
          </a:p>
        </p:txBody>
      </p:sp>
    </p:spTree>
    <p:extLst>
      <p:ext uri="{BB962C8B-B14F-4D97-AF65-F5344CB8AC3E}">
        <p14:creationId xmlns:p14="http://schemas.microsoft.com/office/powerpoint/2010/main" val="2903435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327053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20563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83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59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813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899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2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052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5804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67783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05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138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588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62720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7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880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4419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4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899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83494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85927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3484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122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4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737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527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3660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0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240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60076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4/8/2021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1311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9" r:id="rId5"/>
    <p:sldLayoutId id="2147483654" r:id="rId6"/>
    <p:sldLayoutId id="2147483657" r:id="rId7"/>
    <p:sldLayoutId id="2147483680" r:id="rId8"/>
    <p:sldLayoutId id="2147483656" r:id="rId9"/>
    <p:sldLayoutId id="214748368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leadership.oregonstate.edu/interim-president-appointment"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jobs.oregonstate.edu/postings/99513" TargetMode="External"/><Relationship Id="rId4" Type="http://schemas.openxmlformats.org/officeDocument/2006/relationships/hyperlink" Target="https://leadership.oregonstate.edu/provost/provosts-lecture-series"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mailto:FSPresident@oregonstate.edu" TargetMode="External"/><Relationship Id="rId4" Type="http://schemas.openxmlformats.org/officeDocument/2006/relationships/hyperlink" Target="mailto:Faculty.senate@oregonstat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1" y="1122363"/>
            <a:ext cx="6757357" cy="2387600"/>
          </a:xfrm>
        </p:spPr>
        <p:txBody>
          <a:bodyPr/>
          <a:lstStyle/>
          <a:p>
            <a:r>
              <a:rPr lang="en-US" dirty="0"/>
              <a:t>Faculty Senate Meeting</a:t>
            </a:r>
          </a:p>
        </p:txBody>
      </p:sp>
      <p:sp>
        <p:nvSpPr>
          <p:cNvPr id="3" name="Subtitle 2"/>
          <p:cNvSpPr>
            <a:spLocks noGrp="1"/>
          </p:cNvSpPr>
          <p:nvPr>
            <p:ph type="subTitle" idx="1"/>
          </p:nvPr>
        </p:nvSpPr>
        <p:spPr/>
        <p:txBody>
          <a:bodyPr>
            <a:normAutofit/>
          </a:bodyPr>
          <a:lstStyle/>
          <a:p>
            <a:r>
              <a:rPr lang="en-US" i="1" dirty="0"/>
              <a:t>Selina Heppell, FS President</a:t>
            </a:r>
          </a:p>
          <a:p>
            <a:r>
              <a:rPr lang="en-US" dirty="0"/>
              <a:t>April 2021</a:t>
            </a:r>
          </a:p>
        </p:txBody>
      </p:sp>
      <p:sp>
        <p:nvSpPr>
          <p:cNvPr id="4" name="TextBox 3">
            <a:extLst>
              <a:ext uri="{FF2B5EF4-FFF2-40B4-BE49-F238E27FC236}">
                <a16:creationId xmlns:a16="http://schemas.microsoft.com/office/drawing/2014/main" id="{438D9F53-AC1E-449D-8831-1D5ACE147E0B}"/>
              </a:ext>
            </a:extLst>
          </p:cNvPr>
          <p:cNvSpPr txBox="1"/>
          <p:nvPr/>
        </p:nvSpPr>
        <p:spPr>
          <a:xfrm>
            <a:off x="10040944" y="5900056"/>
            <a:ext cx="1988045" cy="369332"/>
          </a:xfrm>
          <a:prstGeom prst="rect">
            <a:avLst/>
          </a:prstGeom>
          <a:noFill/>
        </p:spPr>
        <p:txBody>
          <a:bodyPr wrap="none" rtlCol="0">
            <a:spAutoFit/>
          </a:bodyPr>
          <a:lstStyle/>
          <a:p>
            <a:r>
              <a:rPr lang="en-US" b="1" dirty="0">
                <a:latin typeface="Bookman Old Style" panose="02050604050505020204" pitchFamily="18" charset="0"/>
                <a:cs typeface="Aldhabi" panose="020B0604020202020204" pitchFamily="2" charset="-78"/>
              </a:rPr>
              <a:t>Faculty Senate</a:t>
            </a:r>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252800" y="662399"/>
            <a:ext cx="5995987" cy="1494000"/>
          </a:xfrm>
        </p:spPr>
        <p:txBody>
          <a:bodyPr vert="horz" lIns="91440" tIns="45720" rIns="91440" bIns="45720" rtlCol="0" anchor="t">
            <a:normAutofit/>
          </a:bodyPr>
          <a:lstStyle/>
          <a:p>
            <a:r>
              <a:rPr lang="en-US" sz="4400" kern="1200">
                <a:solidFill>
                  <a:schemeClr val="tx1"/>
                </a:solidFill>
                <a:latin typeface="+mj-lt"/>
                <a:ea typeface="+mj-ea"/>
                <a:cs typeface="+mj-cs"/>
              </a:rPr>
              <a:t>Voting</a:t>
            </a:r>
          </a:p>
        </p:txBody>
      </p:sp>
      <p:grpSp>
        <p:nvGrpSpPr>
          <p:cNvPr id="13" name="Group 12">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4"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5"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1234012" y="1624212"/>
            <a:ext cx="6014775" cy="4669011"/>
          </a:xfrm>
        </p:spPr>
        <p:txBody>
          <a:bodyPr vert="horz" lIns="91440" tIns="45720" rIns="91440" bIns="45720" rtlCol="0">
            <a:normAutofit/>
          </a:bodyPr>
          <a:lstStyle/>
          <a:p>
            <a:pPr>
              <a:buFont typeface="Arial" panose="020B0604020202020204" pitchFamily="34" charset="0"/>
              <a:buChar char="•"/>
            </a:pPr>
            <a:r>
              <a:rPr lang="en-US" sz="2400" dirty="0">
                <a:solidFill>
                  <a:schemeClr val="tx1">
                    <a:alpha val="60000"/>
                  </a:schemeClr>
                </a:solidFill>
                <a:ea typeface="+mn-ea"/>
                <a:cs typeface="+mn-cs"/>
              </a:rPr>
              <a:t>Only Senators and their proxies are permitted to vote.</a:t>
            </a:r>
          </a:p>
          <a:p>
            <a:pPr>
              <a:buFont typeface="Arial" panose="020B0604020202020204" pitchFamily="34" charset="0"/>
              <a:buChar char="•"/>
            </a:pPr>
            <a:r>
              <a:rPr lang="en-US" sz="2400" dirty="0">
                <a:solidFill>
                  <a:schemeClr val="tx1">
                    <a:alpha val="60000"/>
                  </a:schemeClr>
                </a:solidFill>
                <a:ea typeface="+mn-ea"/>
                <a:cs typeface="+mn-cs"/>
              </a:rPr>
              <a:t>Zoom polls for today’s votes will appear on your screen. If you are on the phone or don’t see the poll pop up, you can email your vote by the end of the meeting to: Vickie.Nunnemaker@oregonstate.edu</a:t>
            </a:r>
          </a:p>
          <a:p>
            <a:pPr>
              <a:buFont typeface="Arial" panose="020B0604020202020204" pitchFamily="34" charset="0"/>
              <a:buChar char="•"/>
            </a:pPr>
            <a:r>
              <a:rPr lang="en-US" sz="2400" dirty="0">
                <a:solidFill>
                  <a:schemeClr val="tx1">
                    <a:alpha val="60000"/>
                  </a:schemeClr>
                </a:solidFill>
                <a:ea typeface="+mn-ea"/>
                <a:cs typeface="+mn-cs"/>
              </a:rPr>
              <a:t> Results that are announced are preliminary, as emailed votes will need to be added and there will be a post-meeting check by Senate Staff to ensure all votes are valid.</a:t>
            </a:r>
          </a:p>
          <a:p>
            <a:pPr lvl="1">
              <a:buFont typeface="Arial" panose="020B0604020202020204" pitchFamily="34" charset="0"/>
              <a:buChar char="•"/>
            </a:pPr>
            <a:r>
              <a:rPr lang="en-US" sz="2200" dirty="0">
                <a:solidFill>
                  <a:schemeClr val="tx1">
                    <a:alpha val="60000"/>
                  </a:schemeClr>
                </a:solidFill>
                <a:ea typeface="+mn-ea"/>
                <a:cs typeface="+mn-cs"/>
              </a:rPr>
              <a:t>Only the FS staff will have access to the records of who voted</a:t>
            </a:r>
          </a:p>
          <a:p>
            <a:pPr>
              <a:buFont typeface="Arial" panose="020B0604020202020204" pitchFamily="34" charset="0"/>
              <a:buChar char="•"/>
            </a:pPr>
            <a:endParaRPr lang="en-US" sz="2400" dirty="0">
              <a:solidFill>
                <a:schemeClr val="tx1">
                  <a:alpha val="60000"/>
                </a:schemeClr>
              </a:solidFill>
              <a:ea typeface="+mn-ea"/>
              <a:cs typeface="+mn-cs"/>
            </a:endParaRPr>
          </a:p>
          <a:p>
            <a:pPr>
              <a:buFont typeface="Arial" panose="020B0604020202020204" pitchFamily="34" charset="0"/>
              <a:buChar char="•"/>
            </a:pPr>
            <a:endParaRPr lang="en-US" sz="2400" dirty="0">
              <a:solidFill>
                <a:schemeClr val="tx1">
                  <a:alpha val="60000"/>
                </a:schemeClr>
              </a:solidFill>
              <a:ea typeface="+mn-ea"/>
              <a:cs typeface="+mn-cs"/>
            </a:endParaRPr>
          </a:p>
          <a:p>
            <a:pPr>
              <a:buFont typeface="Arial" panose="020B0604020202020204" pitchFamily="34" charset="0"/>
              <a:buChar char="•"/>
            </a:pPr>
            <a:endParaRPr lang="en-US" sz="2400" dirty="0">
              <a:solidFill>
                <a:schemeClr val="tx1">
                  <a:alpha val="60000"/>
                </a:schemeClr>
              </a:solidFill>
              <a:ea typeface="+mn-ea"/>
              <a:cs typeface="+mn-cs"/>
            </a:endParaRPr>
          </a:p>
        </p:txBody>
      </p:sp>
      <p:pic>
        <p:nvPicPr>
          <p:cNvPr id="6" name="Picture Placeholder 5" descr="&quot;&quot;"/>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3" b="63"/>
          <a:stretch>
            <a:fillRect/>
          </a:stretch>
        </p:blipFill>
        <p:spPr>
          <a:xfrm>
            <a:off x="7633428" y="1474381"/>
            <a:ext cx="3914164" cy="3909237"/>
          </a:xfrm>
          <a:prstGeom prst="rect">
            <a:avLst/>
          </a:prstGeom>
        </p:spPr>
      </p:pic>
    </p:spTree>
    <p:extLst>
      <p:ext uri="{BB962C8B-B14F-4D97-AF65-F5344CB8AC3E}">
        <p14:creationId xmlns:p14="http://schemas.microsoft.com/office/powerpoint/2010/main" val="95139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1988-98C8-4756-BC4A-2BD5659DB562}"/>
              </a:ext>
            </a:extLst>
          </p:cNvPr>
          <p:cNvSpPr>
            <a:spLocks noGrp="1"/>
          </p:cNvSpPr>
          <p:nvPr>
            <p:ph type="title"/>
          </p:nvPr>
        </p:nvSpPr>
        <p:spPr/>
        <p:txBody>
          <a:bodyPr>
            <a:normAutofit/>
          </a:bodyPr>
          <a:lstStyle/>
          <a:p>
            <a:r>
              <a:rPr lang="en-US" dirty="0"/>
              <a:t>Selection of an Interim President of OSU</a:t>
            </a:r>
          </a:p>
        </p:txBody>
      </p:sp>
      <p:sp>
        <p:nvSpPr>
          <p:cNvPr id="4" name="Content Placeholder 3">
            <a:extLst>
              <a:ext uri="{FF2B5EF4-FFF2-40B4-BE49-F238E27FC236}">
                <a16:creationId xmlns:a16="http://schemas.microsoft.com/office/drawing/2014/main" id="{40D0EFEA-24FD-45E8-961E-BCA2A642091B}"/>
              </a:ext>
            </a:extLst>
          </p:cNvPr>
          <p:cNvSpPr>
            <a:spLocks noGrp="1"/>
          </p:cNvSpPr>
          <p:nvPr>
            <p:ph type="body" sz="quarter" idx="10"/>
          </p:nvPr>
        </p:nvSpPr>
        <p:spPr>
          <a:xfrm>
            <a:off x="1402603" y="3429000"/>
            <a:ext cx="9812244" cy="952313"/>
          </a:xfrm>
        </p:spPr>
        <p:txBody>
          <a:bodyPr>
            <a:noAutofit/>
          </a:bodyPr>
          <a:lstStyle/>
          <a:p>
            <a:pPr lvl="1"/>
            <a:r>
              <a:rPr lang="en-US" sz="2000" dirty="0"/>
              <a:t>Trustee Patty </a:t>
            </a:r>
            <a:r>
              <a:rPr lang="en-US" sz="2000" dirty="0" err="1"/>
              <a:t>Bedient</a:t>
            </a:r>
            <a:r>
              <a:rPr lang="en-US" sz="2000" dirty="0"/>
              <a:t> appointed to run the search</a:t>
            </a:r>
          </a:p>
          <a:p>
            <a:pPr lvl="1"/>
            <a:r>
              <a:rPr lang="en-US" sz="2000" dirty="0"/>
              <a:t>Internal candidates nominated through website, also opportunity for comment</a:t>
            </a:r>
          </a:p>
          <a:p>
            <a:pPr lvl="1"/>
            <a:r>
              <a:rPr lang="en-US" sz="2000" dirty="0"/>
              <a:t>Trustee </a:t>
            </a:r>
            <a:r>
              <a:rPr lang="en-US" sz="2000" dirty="0" err="1"/>
              <a:t>Bedient</a:t>
            </a:r>
            <a:r>
              <a:rPr lang="en-US" sz="2000" dirty="0"/>
              <a:t> has met with over 50 stakeholders across campus</a:t>
            </a:r>
          </a:p>
          <a:p>
            <a:pPr lvl="1"/>
            <a:r>
              <a:rPr lang="en-US" sz="2000" dirty="0"/>
              <a:t>Committee to review nominees tomorrow afternoon (Selina is on the committee)</a:t>
            </a:r>
          </a:p>
          <a:p>
            <a:pPr lvl="1"/>
            <a:endParaRPr lang="en-US" sz="2000" dirty="0"/>
          </a:p>
          <a:p>
            <a:pPr lvl="1"/>
            <a:endParaRPr lang="en-US" sz="2000" dirty="0"/>
          </a:p>
        </p:txBody>
      </p:sp>
      <p:pic>
        <p:nvPicPr>
          <p:cNvPr id="5" name="Picture Placeholder 4">
            <a:extLst>
              <a:ext uri="{FF2B5EF4-FFF2-40B4-BE49-F238E27FC236}">
                <a16:creationId xmlns:a16="http://schemas.microsoft.com/office/drawing/2014/main" id="{F6C25BB9-5A72-4D72-8E5A-02CBD4C68C16}"/>
              </a:ext>
            </a:extLst>
          </p:cNvPr>
          <p:cNvPicPr>
            <a:picLocks noGrp="1" noChangeAspect="1"/>
          </p:cNvPicPr>
          <p:nvPr>
            <p:ph type="pic" sz="quarter" idx="4294967295"/>
          </p:nvPr>
        </p:nvPicPr>
        <p:blipFill>
          <a:blip r:embed="rId2"/>
          <a:srcRect l="8202" r="8202"/>
          <a:stretch>
            <a:fillRect/>
          </a:stretch>
        </p:blipFill>
        <p:spPr>
          <a:xfrm>
            <a:off x="0" y="658813"/>
            <a:ext cx="504825" cy="503237"/>
          </a:xfrm>
          <a:prstGeom prst="rect">
            <a:avLst/>
          </a:prstGeom>
        </p:spPr>
      </p:pic>
    </p:spTree>
    <p:extLst>
      <p:ext uri="{BB962C8B-B14F-4D97-AF65-F5344CB8AC3E}">
        <p14:creationId xmlns:p14="http://schemas.microsoft.com/office/powerpoint/2010/main" val="109896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Content Placeholder 1">
            <a:extLst>
              <a:ext uri="{FF2B5EF4-FFF2-40B4-BE49-F238E27FC236}">
                <a16:creationId xmlns:a16="http://schemas.microsoft.com/office/drawing/2014/main" id="{C9979313-46AB-4039-8C30-4AFC10160687}"/>
              </a:ext>
            </a:extLst>
          </p:cNvPr>
          <p:cNvGraphicFramePr>
            <a:graphicFrameLocks noGrp="1"/>
          </p:cNvGraphicFramePr>
          <p:nvPr>
            <p:ph idx="1"/>
            <p:extLst>
              <p:ext uri="{D42A27DB-BD31-4B8C-83A1-F6EECF244321}">
                <p14:modId xmlns:p14="http://schemas.microsoft.com/office/powerpoint/2010/main" val="533275293"/>
              </p:ext>
            </p:extLst>
          </p:nvPr>
        </p:nvGraphicFramePr>
        <p:xfrm>
          <a:off x="870301" y="1388692"/>
          <a:ext cx="10447832" cy="4333263"/>
        </p:xfrm>
        <a:graphic>
          <a:graphicData uri="http://schemas.openxmlformats.org/drawingml/2006/table">
            <a:tbl>
              <a:tblPr/>
              <a:tblGrid>
                <a:gridCol w="5223916">
                  <a:extLst>
                    <a:ext uri="{9D8B030D-6E8A-4147-A177-3AD203B41FA5}">
                      <a16:colId xmlns:a16="http://schemas.microsoft.com/office/drawing/2014/main" val="2810866111"/>
                    </a:ext>
                  </a:extLst>
                </a:gridCol>
                <a:gridCol w="5223916">
                  <a:extLst>
                    <a:ext uri="{9D8B030D-6E8A-4147-A177-3AD203B41FA5}">
                      <a16:colId xmlns:a16="http://schemas.microsoft.com/office/drawing/2014/main" val="4076741004"/>
                    </a:ext>
                  </a:extLst>
                </a:gridCol>
              </a:tblGrid>
              <a:tr h="734519">
                <a:tc>
                  <a:txBody>
                    <a:bodyPr/>
                    <a:lstStyle/>
                    <a:p>
                      <a:r>
                        <a:rPr lang="en-US" sz="1600" b="1">
                          <a:effectLst/>
                        </a:rPr>
                        <a:t>Board Announcement &amp; Webpage Launch</a:t>
                      </a:r>
                      <a:endParaRPr lang="en-US" sz="1600">
                        <a:effectLst/>
                      </a:endParaRPr>
                    </a:p>
                    <a:p>
                      <a:r>
                        <a:rPr lang="en-US" sz="1600">
                          <a:effectLst/>
                        </a:rPr>
                        <a:t>March 29, 2021</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tc>
                  <a:txBody>
                    <a:bodyPr/>
                    <a:lstStyle/>
                    <a:p>
                      <a:r>
                        <a:rPr lang="en-US" sz="1600">
                          <a:effectLst/>
                        </a:rPr>
                        <a:t>Community website launched to gather input on the scope and focus for the position and to accept nominations.</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641888535"/>
                  </a:ext>
                </a:extLst>
              </a:tr>
              <a:tr h="375730">
                <a:tc>
                  <a:txBody>
                    <a:bodyPr/>
                    <a:lstStyle/>
                    <a:p>
                      <a:r>
                        <a:rPr lang="en-US" sz="1600" b="1" dirty="0">
                          <a:effectLst/>
                        </a:rPr>
                        <a:t>Close of Nomination Period</a:t>
                      </a:r>
                      <a:endParaRPr lang="en-US" sz="1600" dirty="0">
                        <a:effectLst/>
                      </a:endParaRPr>
                    </a:p>
                    <a:p>
                      <a:r>
                        <a:rPr lang="en-US" sz="1600" dirty="0">
                          <a:effectLst/>
                        </a:rPr>
                        <a:t>April 9, 2021</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r>
                        <a:rPr lang="en-US" sz="1600">
                          <a:effectLst/>
                        </a:rPr>
                        <a:t>Nomination period closes.</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823474735"/>
                  </a:ext>
                </a:extLst>
              </a:tr>
              <a:tr h="876493">
                <a:tc>
                  <a:txBody>
                    <a:bodyPr/>
                    <a:lstStyle/>
                    <a:p>
                      <a:r>
                        <a:rPr lang="en-US" sz="1600" b="1" dirty="0">
                          <a:effectLst/>
                        </a:rPr>
                        <a:t>Identify Subset of Nominees and Conduct Outreach</a:t>
                      </a:r>
                      <a:endParaRPr lang="en-US" sz="1600" dirty="0">
                        <a:effectLst/>
                      </a:endParaRPr>
                    </a:p>
                    <a:p>
                      <a:r>
                        <a:rPr lang="en-US" sz="1600" dirty="0">
                          <a:effectLst/>
                        </a:rPr>
                        <a:t>Week of April 12</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tc>
                  <a:txBody>
                    <a:bodyPr/>
                    <a:lstStyle/>
                    <a:p>
                      <a:r>
                        <a:rPr lang="en-US" sz="1600">
                          <a:effectLst/>
                        </a:rPr>
                        <a:t>Identify subset of nominees based on nominations received and position needs. Conduct outreach to determine willingness to serve.</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1162776078"/>
                  </a:ext>
                </a:extLst>
              </a:tr>
              <a:tr h="592545">
                <a:tc>
                  <a:txBody>
                    <a:bodyPr/>
                    <a:lstStyle/>
                    <a:p>
                      <a:r>
                        <a:rPr lang="en-US" sz="1600" b="1">
                          <a:effectLst/>
                        </a:rPr>
                        <a:t>Announce Recommended Nominee</a:t>
                      </a:r>
                      <a:endParaRPr lang="en-US" sz="1600">
                        <a:effectLst/>
                      </a:endParaRPr>
                    </a:p>
                    <a:p>
                      <a:r>
                        <a:rPr lang="en-US" sz="1600">
                          <a:effectLst/>
                        </a:rPr>
                        <a:t>Week of April 12</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r>
                        <a:rPr lang="en-US" sz="1600">
                          <a:effectLst/>
                        </a:rPr>
                        <a:t>Recommendation based on input received, position needs and willingness to serve.</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3495887360"/>
                  </a:ext>
                </a:extLst>
              </a:tr>
              <a:tr h="876493">
                <a:tc>
                  <a:txBody>
                    <a:bodyPr/>
                    <a:lstStyle/>
                    <a:p>
                      <a:r>
                        <a:rPr lang="en-US" sz="1600" b="1">
                          <a:effectLst/>
                        </a:rPr>
                        <a:t>Open University Forum with Nominee</a:t>
                      </a:r>
                      <a:endParaRPr lang="en-US" sz="1600">
                        <a:effectLst/>
                      </a:endParaRPr>
                    </a:p>
                    <a:p>
                      <a:r>
                        <a:rPr lang="en-US" sz="1600">
                          <a:effectLst/>
                        </a:rPr>
                        <a:t>Week of April 12</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tc>
                  <a:txBody>
                    <a:bodyPr/>
                    <a:lstStyle/>
                    <a:p>
                      <a:r>
                        <a:rPr lang="en-US" sz="1600">
                          <a:effectLst/>
                        </a:rPr>
                        <a:t>Board holds an open forum where the nominee provides remarks and responds to questions. Community feedback will be solicited following the forum.</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0F0F0"/>
                    </a:solidFill>
                  </a:tcPr>
                </a:tc>
                <a:extLst>
                  <a:ext uri="{0D108BD9-81ED-4DB2-BD59-A6C34878D82A}">
                    <a16:rowId xmlns:a16="http://schemas.microsoft.com/office/drawing/2014/main" val="1039825719"/>
                  </a:ext>
                </a:extLst>
              </a:tr>
              <a:tr h="734519">
                <a:tc>
                  <a:txBody>
                    <a:bodyPr/>
                    <a:lstStyle/>
                    <a:p>
                      <a:r>
                        <a:rPr lang="en-US" sz="1600" b="1">
                          <a:effectLst/>
                        </a:rPr>
                        <a:t>Board of Trustees Considers Appointment</a:t>
                      </a:r>
                      <a:endParaRPr lang="en-US" sz="1600">
                        <a:effectLst/>
                      </a:endParaRPr>
                    </a:p>
                    <a:p>
                      <a:r>
                        <a:rPr lang="en-US" sz="1600">
                          <a:effectLst/>
                        </a:rPr>
                        <a:t>Week of April 12</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FFF"/>
                    </a:solidFill>
                  </a:tcPr>
                </a:tc>
                <a:tc>
                  <a:txBody>
                    <a:bodyPr/>
                    <a:lstStyle/>
                    <a:p>
                      <a:r>
                        <a:rPr lang="en-US" sz="1600" dirty="0">
                          <a:effectLst/>
                        </a:rPr>
                        <a:t>Board considers appointment of interim president.</a:t>
                      </a:r>
                    </a:p>
                    <a:p>
                      <a:r>
                        <a:rPr lang="en-US" sz="1600" dirty="0">
                          <a:effectLst/>
                        </a:rPr>
                        <a:t>Written and public comment taken at meeting.</a:t>
                      </a:r>
                    </a:p>
                  </a:txBody>
                  <a:tcPr marL="31014" marR="15507" marT="15507" marB="15507"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12700" cap="flat" cmpd="sng" algn="ctr">
                      <a:solidFill>
                        <a:srgbClr val="E0E0E0"/>
                      </a:solidFill>
                      <a:prstDash val="solid"/>
                      <a:round/>
                      <a:headEnd type="none" w="med" len="med"/>
                      <a:tailEnd type="none" w="med" len="med"/>
                    </a:lnB>
                    <a:solidFill>
                      <a:srgbClr val="FFFFFF"/>
                    </a:solidFill>
                  </a:tcPr>
                </a:tc>
                <a:extLst>
                  <a:ext uri="{0D108BD9-81ED-4DB2-BD59-A6C34878D82A}">
                    <a16:rowId xmlns:a16="http://schemas.microsoft.com/office/drawing/2014/main" val="2730183058"/>
                  </a:ext>
                </a:extLst>
              </a:tr>
            </a:tbl>
          </a:graphicData>
        </a:graphic>
      </p:graphicFrame>
      <p:sp>
        <p:nvSpPr>
          <p:cNvPr id="4" name="TextBox 3">
            <a:extLst>
              <a:ext uri="{FF2B5EF4-FFF2-40B4-BE49-F238E27FC236}">
                <a16:creationId xmlns:a16="http://schemas.microsoft.com/office/drawing/2014/main" id="{40FCED61-FE50-45BE-B93B-74FE8C25300E}"/>
              </a:ext>
            </a:extLst>
          </p:cNvPr>
          <p:cNvSpPr txBox="1"/>
          <p:nvPr/>
        </p:nvSpPr>
        <p:spPr>
          <a:xfrm>
            <a:off x="755704" y="867708"/>
            <a:ext cx="7200433" cy="461665"/>
          </a:xfrm>
          <a:prstGeom prst="rect">
            <a:avLst/>
          </a:prstGeom>
          <a:noFill/>
        </p:spPr>
        <p:txBody>
          <a:bodyPr wrap="none" rtlCol="0">
            <a:spAutoFit/>
          </a:bodyPr>
          <a:lstStyle/>
          <a:p>
            <a:r>
              <a:rPr lang="en-US" sz="2400" b="1" dirty="0"/>
              <a:t>Timeline for Interim President search and appointment</a:t>
            </a:r>
          </a:p>
        </p:txBody>
      </p:sp>
      <p:sp>
        <p:nvSpPr>
          <p:cNvPr id="13" name="TextBox 12">
            <a:extLst>
              <a:ext uri="{FF2B5EF4-FFF2-40B4-BE49-F238E27FC236}">
                <a16:creationId xmlns:a16="http://schemas.microsoft.com/office/drawing/2014/main" id="{54F9AADA-0F9B-41BA-B25E-A36AA14E2AC1}"/>
              </a:ext>
            </a:extLst>
          </p:cNvPr>
          <p:cNvSpPr txBox="1"/>
          <p:nvPr/>
        </p:nvSpPr>
        <p:spPr>
          <a:xfrm>
            <a:off x="643468" y="6290413"/>
            <a:ext cx="9665482" cy="369332"/>
          </a:xfrm>
          <a:prstGeom prst="rect">
            <a:avLst/>
          </a:prstGeom>
          <a:noFill/>
        </p:spPr>
        <p:txBody>
          <a:bodyPr wrap="square">
            <a:spAutoFit/>
          </a:bodyPr>
          <a:lstStyle/>
          <a:p>
            <a:r>
              <a:rPr lang="en-US" dirty="0"/>
              <a:t>https://leadership.oregonstate.edu/interim-president-appointment</a:t>
            </a:r>
          </a:p>
        </p:txBody>
      </p:sp>
    </p:spTree>
    <p:extLst>
      <p:ext uri="{BB962C8B-B14F-4D97-AF65-F5344CB8AC3E}">
        <p14:creationId xmlns:p14="http://schemas.microsoft.com/office/powerpoint/2010/main" val="373462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F6D565-6293-436F-9707-DAC3D9C68403}"/>
              </a:ext>
            </a:extLst>
          </p:cNvPr>
          <p:cNvPicPr>
            <a:picLocks noGrp="1" noChangeAspect="1"/>
          </p:cNvPicPr>
          <p:nvPr>
            <p:ph idx="1"/>
          </p:nvPr>
        </p:nvPicPr>
        <p:blipFill>
          <a:blip r:embed="rId2"/>
          <a:stretch>
            <a:fillRect/>
          </a:stretch>
        </p:blipFill>
        <p:spPr>
          <a:xfrm>
            <a:off x="217481" y="0"/>
            <a:ext cx="11765481" cy="6618083"/>
          </a:xfrm>
          <a:prstGeom prst="rect">
            <a:avLst/>
          </a:prstGeom>
        </p:spPr>
      </p:pic>
    </p:spTree>
    <p:extLst>
      <p:ext uri="{BB962C8B-B14F-4D97-AF65-F5344CB8AC3E}">
        <p14:creationId xmlns:p14="http://schemas.microsoft.com/office/powerpoint/2010/main" val="219612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5ACB9A-B0E5-4B85-B616-BAAFCBF06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72E88C85-0C12-45AB-AB38-7DD8508C1C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5" name="Rectangle 14">
              <a:extLst>
                <a:ext uri="{FF2B5EF4-FFF2-40B4-BE49-F238E27FC236}">
                  <a16:creationId xmlns:a16="http://schemas.microsoft.com/office/drawing/2014/main" id="{442F1C99-DC89-4C0E-9645-78ED266B8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rgbClr val="FFFFFF"/>
            </a:solidFill>
            <a:ln w="0">
              <a:noFill/>
              <a:prstDash val="solid"/>
              <a:round/>
              <a:headEnd/>
              <a:tailEnd/>
            </a:ln>
          </p:spPr>
          <p:txBody>
            <a:bodyPr rtlCol="0" anchor="ctr"/>
            <a:lstStyle/>
            <a:p>
              <a:pPr algn="ctr" defTabSz="457200"/>
              <a:endParaRPr lang="en-US">
                <a:solidFill>
                  <a:schemeClr val="tx1"/>
                </a:solidFill>
              </a:endParaRPr>
            </a:p>
          </p:txBody>
        </p:sp>
        <p:sp>
          <p:nvSpPr>
            <p:cNvPr id="16" name="Rectangle 15">
              <a:extLst>
                <a:ext uri="{FF2B5EF4-FFF2-40B4-BE49-F238E27FC236}">
                  <a16:creationId xmlns:a16="http://schemas.microsoft.com/office/drawing/2014/main" id="{49EB5FB3-6DE8-43D7-9A37-2E1189B12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useBgFill="1">
        <p:nvSpPr>
          <p:cNvPr id="18" name="Freeform: Shape 17">
            <a:extLst>
              <a:ext uri="{FF2B5EF4-FFF2-40B4-BE49-F238E27FC236}">
                <a16:creationId xmlns:a16="http://schemas.microsoft.com/office/drawing/2014/main" id="{21CD0CBD-C727-43F9-BDFE-34D6D1A97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551875"/>
          </a:xfrm>
          <a:custGeom>
            <a:avLst/>
            <a:gdLst>
              <a:gd name="connsiteX0" fmla="*/ 0 w 12191999"/>
              <a:gd name="connsiteY0" fmla="*/ 0 h 6551875"/>
              <a:gd name="connsiteX1" fmla="*/ 12191999 w 12191999"/>
              <a:gd name="connsiteY1" fmla="*/ 0 h 6551875"/>
              <a:gd name="connsiteX2" fmla="*/ 12191999 w 12191999"/>
              <a:gd name="connsiteY2" fmla="*/ 6181404 h 6551875"/>
              <a:gd name="connsiteX3" fmla="*/ 12190147 w 12191999"/>
              <a:gd name="connsiteY3" fmla="*/ 6181361 h 6551875"/>
              <a:gd name="connsiteX4" fmla="*/ 12129821 w 12191999"/>
              <a:gd name="connsiteY4" fmla="*/ 6173424 h 6551875"/>
              <a:gd name="connsiteX5" fmla="*/ 12077433 w 12191999"/>
              <a:gd name="connsiteY5" fmla="*/ 6162311 h 6551875"/>
              <a:gd name="connsiteX6" fmla="*/ 12031397 w 12191999"/>
              <a:gd name="connsiteY6" fmla="*/ 6148023 h 6551875"/>
              <a:gd name="connsiteX7" fmla="*/ 11990121 w 12191999"/>
              <a:gd name="connsiteY7" fmla="*/ 6132148 h 6551875"/>
              <a:gd name="connsiteX8" fmla="*/ 11953609 w 12191999"/>
              <a:gd name="connsiteY8" fmla="*/ 6113098 h 6551875"/>
              <a:gd name="connsiteX9" fmla="*/ 11915509 w 12191999"/>
              <a:gd name="connsiteY9" fmla="*/ 6094048 h 6551875"/>
              <a:gd name="connsiteX10" fmla="*/ 11877409 w 12191999"/>
              <a:gd name="connsiteY10" fmla="*/ 6074998 h 6551875"/>
              <a:gd name="connsiteX11" fmla="*/ 11840897 w 12191999"/>
              <a:gd name="connsiteY11" fmla="*/ 6059123 h 6551875"/>
              <a:gd name="connsiteX12" fmla="*/ 11799621 w 12191999"/>
              <a:gd name="connsiteY12" fmla="*/ 6043248 h 6551875"/>
              <a:gd name="connsiteX13" fmla="*/ 11753583 w 12191999"/>
              <a:gd name="connsiteY13" fmla="*/ 6027373 h 6551875"/>
              <a:gd name="connsiteX14" fmla="*/ 11701197 w 12191999"/>
              <a:gd name="connsiteY14" fmla="*/ 6016261 h 6551875"/>
              <a:gd name="connsiteX15" fmla="*/ 11640871 w 12191999"/>
              <a:gd name="connsiteY15" fmla="*/ 6009911 h 6551875"/>
              <a:gd name="connsiteX16" fmla="*/ 11572609 w 12191999"/>
              <a:gd name="connsiteY16" fmla="*/ 6006736 h 6551875"/>
              <a:gd name="connsiteX17" fmla="*/ 11504347 w 12191999"/>
              <a:gd name="connsiteY17" fmla="*/ 6009911 h 6551875"/>
              <a:gd name="connsiteX18" fmla="*/ 11444021 w 12191999"/>
              <a:gd name="connsiteY18" fmla="*/ 6016261 h 6551875"/>
              <a:gd name="connsiteX19" fmla="*/ 11391633 w 12191999"/>
              <a:gd name="connsiteY19" fmla="*/ 6027373 h 6551875"/>
              <a:gd name="connsiteX20" fmla="*/ 11345597 w 12191999"/>
              <a:gd name="connsiteY20" fmla="*/ 6043248 h 6551875"/>
              <a:gd name="connsiteX21" fmla="*/ 11304321 w 12191999"/>
              <a:gd name="connsiteY21" fmla="*/ 6059123 h 6551875"/>
              <a:gd name="connsiteX22" fmla="*/ 11267809 w 12191999"/>
              <a:gd name="connsiteY22" fmla="*/ 6074998 h 6551875"/>
              <a:gd name="connsiteX23" fmla="*/ 11229709 w 12191999"/>
              <a:gd name="connsiteY23" fmla="*/ 6094048 h 6551875"/>
              <a:gd name="connsiteX24" fmla="*/ 11191609 w 12191999"/>
              <a:gd name="connsiteY24" fmla="*/ 6113098 h 6551875"/>
              <a:gd name="connsiteX25" fmla="*/ 11155097 w 12191999"/>
              <a:gd name="connsiteY25" fmla="*/ 6132148 h 6551875"/>
              <a:gd name="connsiteX26" fmla="*/ 11113821 w 12191999"/>
              <a:gd name="connsiteY26" fmla="*/ 6148023 h 6551875"/>
              <a:gd name="connsiteX27" fmla="*/ 11067783 w 12191999"/>
              <a:gd name="connsiteY27" fmla="*/ 6162311 h 6551875"/>
              <a:gd name="connsiteX28" fmla="*/ 11015397 w 12191999"/>
              <a:gd name="connsiteY28" fmla="*/ 6173423 h 6551875"/>
              <a:gd name="connsiteX29" fmla="*/ 10955071 w 12191999"/>
              <a:gd name="connsiteY29" fmla="*/ 6181361 h 6551875"/>
              <a:gd name="connsiteX30" fmla="*/ 10886809 w 12191999"/>
              <a:gd name="connsiteY30" fmla="*/ 6182948 h 6551875"/>
              <a:gd name="connsiteX31" fmla="*/ 10818547 w 12191999"/>
              <a:gd name="connsiteY31" fmla="*/ 6181361 h 6551875"/>
              <a:gd name="connsiteX32" fmla="*/ 10758221 w 12191999"/>
              <a:gd name="connsiteY32" fmla="*/ 6173423 h 6551875"/>
              <a:gd name="connsiteX33" fmla="*/ 10705833 w 12191999"/>
              <a:gd name="connsiteY33" fmla="*/ 6162311 h 6551875"/>
              <a:gd name="connsiteX34" fmla="*/ 10659797 w 12191999"/>
              <a:gd name="connsiteY34" fmla="*/ 6148023 h 6551875"/>
              <a:gd name="connsiteX35" fmla="*/ 10618521 w 12191999"/>
              <a:gd name="connsiteY35" fmla="*/ 6132148 h 6551875"/>
              <a:gd name="connsiteX36" fmla="*/ 10582009 w 12191999"/>
              <a:gd name="connsiteY36" fmla="*/ 6113098 h 6551875"/>
              <a:gd name="connsiteX37" fmla="*/ 10543909 w 12191999"/>
              <a:gd name="connsiteY37" fmla="*/ 6094048 h 6551875"/>
              <a:gd name="connsiteX38" fmla="*/ 10505809 w 12191999"/>
              <a:gd name="connsiteY38" fmla="*/ 6074998 h 6551875"/>
              <a:gd name="connsiteX39" fmla="*/ 10469297 w 12191999"/>
              <a:gd name="connsiteY39" fmla="*/ 6059123 h 6551875"/>
              <a:gd name="connsiteX40" fmla="*/ 10428021 w 12191999"/>
              <a:gd name="connsiteY40" fmla="*/ 6043248 h 6551875"/>
              <a:gd name="connsiteX41" fmla="*/ 10381983 w 12191999"/>
              <a:gd name="connsiteY41" fmla="*/ 6027373 h 6551875"/>
              <a:gd name="connsiteX42" fmla="*/ 10329597 w 12191999"/>
              <a:gd name="connsiteY42" fmla="*/ 6016261 h 6551875"/>
              <a:gd name="connsiteX43" fmla="*/ 10269271 w 12191999"/>
              <a:gd name="connsiteY43" fmla="*/ 6009911 h 6551875"/>
              <a:gd name="connsiteX44" fmla="*/ 10201009 w 12191999"/>
              <a:gd name="connsiteY44" fmla="*/ 6006736 h 6551875"/>
              <a:gd name="connsiteX45" fmla="*/ 10132747 w 12191999"/>
              <a:gd name="connsiteY45" fmla="*/ 6009911 h 6551875"/>
              <a:gd name="connsiteX46" fmla="*/ 10072421 w 12191999"/>
              <a:gd name="connsiteY46" fmla="*/ 6016261 h 6551875"/>
              <a:gd name="connsiteX47" fmla="*/ 10020033 w 12191999"/>
              <a:gd name="connsiteY47" fmla="*/ 6027373 h 6551875"/>
              <a:gd name="connsiteX48" fmla="*/ 9973997 w 12191999"/>
              <a:gd name="connsiteY48" fmla="*/ 6043248 h 6551875"/>
              <a:gd name="connsiteX49" fmla="*/ 9932721 w 12191999"/>
              <a:gd name="connsiteY49" fmla="*/ 6059123 h 6551875"/>
              <a:gd name="connsiteX50" fmla="*/ 9896209 w 12191999"/>
              <a:gd name="connsiteY50" fmla="*/ 6074998 h 6551875"/>
              <a:gd name="connsiteX51" fmla="*/ 9820009 w 12191999"/>
              <a:gd name="connsiteY51" fmla="*/ 6113098 h 6551875"/>
              <a:gd name="connsiteX52" fmla="*/ 9783497 w 12191999"/>
              <a:gd name="connsiteY52" fmla="*/ 6132148 h 6551875"/>
              <a:gd name="connsiteX53" fmla="*/ 9742221 w 12191999"/>
              <a:gd name="connsiteY53" fmla="*/ 6148023 h 6551875"/>
              <a:gd name="connsiteX54" fmla="*/ 9696183 w 12191999"/>
              <a:gd name="connsiteY54" fmla="*/ 6162311 h 6551875"/>
              <a:gd name="connsiteX55" fmla="*/ 9643797 w 12191999"/>
              <a:gd name="connsiteY55" fmla="*/ 6173423 h 6551875"/>
              <a:gd name="connsiteX56" fmla="*/ 9583471 w 12191999"/>
              <a:gd name="connsiteY56" fmla="*/ 6181361 h 6551875"/>
              <a:gd name="connsiteX57" fmla="*/ 9515209 w 12191999"/>
              <a:gd name="connsiteY57" fmla="*/ 6182948 h 6551875"/>
              <a:gd name="connsiteX58" fmla="*/ 9446947 w 12191999"/>
              <a:gd name="connsiteY58" fmla="*/ 6181361 h 6551875"/>
              <a:gd name="connsiteX59" fmla="*/ 9386621 w 12191999"/>
              <a:gd name="connsiteY59" fmla="*/ 6173423 h 6551875"/>
              <a:gd name="connsiteX60" fmla="*/ 9334233 w 12191999"/>
              <a:gd name="connsiteY60" fmla="*/ 6162311 h 6551875"/>
              <a:gd name="connsiteX61" fmla="*/ 9288197 w 12191999"/>
              <a:gd name="connsiteY61" fmla="*/ 6148023 h 6551875"/>
              <a:gd name="connsiteX62" fmla="*/ 9246921 w 12191999"/>
              <a:gd name="connsiteY62" fmla="*/ 6132148 h 6551875"/>
              <a:gd name="connsiteX63" fmla="*/ 9210409 w 12191999"/>
              <a:gd name="connsiteY63" fmla="*/ 6113098 h 6551875"/>
              <a:gd name="connsiteX64" fmla="*/ 9172309 w 12191999"/>
              <a:gd name="connsiteY64" fmla="*/ 6094048 h 6551875"/>
              <a:gd name="connsiteX65" fmla="*/ 9134209 w 12191999"/>
              <a:gd name="connsiteY65" fmla="*/ 6074998 h 6551875"/>
              <a:gd name="connsiteX66" fmla="*/ 9097697 w 12191999"/>
              <a:gd name="connsiteY66" fmla="*/ 6059123 h 6551875"/>
              <a:gd name="connsiteX67" fmla="*/ 9056421 w 12191999"/>
              <a:gd name="connsiteY67" fmla="*/ 6043248 h 6551875"/>
              <a:gd name="connsiteX68" fmla="*/ 9010383 w 12191999"/>
              <a:gd name="connsiteY68" fmla="*/ 6027373 h 6551875"/>
              <a:gd name="connsiteX69" fmla="*/ 8957997 w 12191999"/>
              <a:gd name="connsiteY69" fmla="*/ 6016261 h 6551875"/>
              <a:gd name="connsiteX70" fmla="*/ 8897671 w 12191999"/>
              <a:gd name="connsiteY70" fmla="*/ 6009911 h 6551875"/>
              <a:gd name="connsiteX71" fmla="*/ 8827821 w 12191999"/>
              <a:gd name="connsiteY71" fmla="*/ 6006736 h 6551875"/>
              <a:gd name="connsiteX72" fmla="*/ 8761147 w 12191999"/>
              <a:gd name="connsiteY72" fmla="*/ 6009911 h 6551875"/>
              <a:gd name="connsiteX73" fmla="*/ 8700821 w 12191999"/>
              <a:gd name="connsiteY73" fmla="*/ 6016261 h 6551875"/>
              <a:gd name="connsiteX74" fmla="*/ 8648433 w 12191999"/>
              <a:gd name="connsiteY74" fmla="*/ 6027373 h 6551875"/>
              <a:gd name="connsiteX75" fmla="*/ 8602397 w 12191999"/>
              <a:gd name="connsiteY75" fmla="*/ 6043248 h 6551875"/>
              <a:gd name="connsiteX76" fmla="*/ 8561121 w 12191999"/>
              <a:gd name="connsiteY76" fmla="*/ 6059123 h 6551875"/>
              <a:gd name="connsiteX77" fmla="*/ 8524609 w 12191999"/>
              <a:gd name="connsiteY77" fmla="*/ 6074998 h 6551875"/>
              <a:gd name="connsiteX78" fmla="*/ 8486509 w 12191999"/>
              <a:gd name="connsiteY78" fmla="*/ 6094048 h 6551875"/>
              <a:gd name="connsiteX79" fmla="*/ 8448409 w 12191999"/>
              <a:gd name="connsiteY79" fmla="*/ 6113098 h 6551875"/>
              <a:gd name="connsiteX80" fmla="*/ 8411897 w 12191999"/>
              <a:gd name="connsiteY80" fmla="*/ 6132148 h 6551875"/>
              <a:gd name="connsiteX81" fmla="*/ 8370622 w 12191999"/>
              <a:gd name="connsiteY81" fmla="*/ 6148023 h 6551875"/>
              <a:gd name="connsiteX82" fmla="*/ 8324584 w 12191999"/>
              <a:gd name="connsiteY82" fmla="*/ 6162311 h 6551875"/>
              <a:gd name="connsiteX83" fmla="*/ 8272197 w 12191999"/>
              <a:gd name="connsiteY83" fmla="*/ 6173423 h 6551875"/>
              <a:gd name="connsiteX84" fmla="*/ 8211872 w 12191999"/>
              <a:gd name="connsiteY84" fmla="*/ 6181361 h 6551875"/>
              <a:gd name="connsiteX85" fmla="*/ 8143609 w 12191999"/>
              <a:gd name="connsiteY85" fmla="*/ 6182948 h 6551875"/>
              <a:gd name="connsiteX86" fmla="*/ 8075347 w 12191999"/>
              <a:gd name="connsiteY86" fmla="*/ 6181361 h 6551875"/>
              <a:gd name="connsiteX87" fmla="*/ 8015022 w 12191999"/>
              <a:gd name="connsiteY87" fmla="*/ 6173423 h 6551875"/>
              <a:gd name="connsiteX88" fmla="*/ 7962634 w 12191999"/>
              <a:gd name="connsiteY88" fmla="*/ 6162311 h 6551875"/>
              <a:gd name="connsiteX89" fmla="*/ 7916597 w 12191999"/>
              <a:gd name="connsiteY89" fmla="*/ 6148023 h 6551875"/>
              <a:gd name="connsiteX90" fmla="*/ 7875322 w 12191999"/>
              <a:gd name="connsiteY90" fmla="*/ 6132148 h 6551875"/>
              <a:gd name="connsiteX91" fmla="*/ 7838809 w 12191999"/>
              <a:gd name="connsiteY91" fmla="*/ 6113098 h 6551875"/>
              <a:gd name="connsiteX92" fmla="*/ 7800709 w 12191999"/>
              <a:gd name="connsiteY92" fmla="*/ 6094048 h 6551875"/>
              <a:gd name="connsiteX93" fmla="*/ 7762609 w 12191999"/>
              <a:gd name="connsiteY93" fmla="*/ 6074998 h 6551875"/>
              <a:gd name="connsiteX94" fmla="*/ 7726097 w 12191999"/>
              <a:gd name="connsiteY94" fmla="*/ 6059123 h 6551875"/>
              <a:gd name="connsiteX95" fmla="*/ 7684822 w 12191999"/>
              <a:gd name="connsiteY95" fmla="*/ 6043248 h 6551875"/>
              <a:gd name="connsiteX96" fmla="*/ 7638784 w 12191999"/>
              <a:gd name="connsiteY96" fmla="*/ 6027373 h 6551875"/>
              <a:gd name="connsiteX97" fmla="*/ 7586397 w 12191999"/>
              <a:gd name="connsiteY97" fmla="*/ 6016261 h 6551875"/>
              <a:gd name="connsiteX98" fmla="*/ 7526072 w 12191999"/>
              <a:gd name="connsiteY98" fmla="*/ 6009911 h 6551875"/>
              <a:gd name="connsiteX99" fmla="*/ 7457809 w 12191999"/>
              <a:gd name="connsiteY99" fmla="*/ 6006736 h 6551875"/>
              <a:gd name="connsiteX100" fmla="*/ 7389547 w 12191999"/>
              <a:gd name="connsiteY100" fmla="*/ 6009911 h 6551875"/>
              <a:gd name="connsiteX101" fmla="*/ 7329222 w 12191999"/>
              <a:gd name="connsiteY101" fmla="*/ 6016261 h 6551875"/>
              <a:gd name="connsiteX102" fmla="*/ 7276834 w 12191999"/>
              <a:gd name="connsiteY102" fmla="*/ 6027373 h 6551875"/>
              <a:gd name="connsiteX103" fmla="*/ 7230797 w 12191999"/>
              <a:gd name="connsiteY103" fmla="*/ 6043248 h 6551875"/>
              <a:gd name="connsiteX104" fmla="*/ 7189522 w 12191999"/>
              <a:gd name="connsiteY104" fmla="*/ 6059123 h 6551875"/>
              <a:gd name="connsiteX105" fmla="*/ 7153009 w 12191999"/>
              <a:gd name="connsiteY105" fmla="*/ 6074998 h 6551875"/>
              <a:gd name="connsiteX106" fmla="*/ 7114909 w 12191999"/>
              <a:gd name="connsiteY106" fmla="*/ 6094048 h 6551875"/>
              <a:gd name="connsiteX107" fmla="*/ 7076809 w 12191999"/>
              <a:gd name="connsiteY107" fmla="*/ 6113098 h 6551875"/>
              <a:gd name="connsiteX108" fmla="*/ 7040297 w 12191999"/>
              <a:gd name="connsiteY108" fmla="*/ 6132148 h 6551875"/>
              <a:gd name="connsiteX109" fmla="*/ 6999022 w 12191999"/>
              <a:gd name="connsiteY109" fmla="*/ 6148023 h 6551875"/>
              <a:gd name="connsiteX110" fmla="*/ 6952984 w 12191999"/>
              <a:gd name="connsiteY110" fmla="*/ 6162311 h 6551875"/>
              <a:gd name="connsiteX111" fmla="*/ 6900597 w 12191999"/>
              <a:gd name="connsiteY111" fmla="*/ 6173423 h 6551875"/>
              <a:gd name="connsiteX112" fmla="*/ 6840272 w 12191999"/>
              <a:gd name="connsiteY112" fmla="*/ 6181361 h 6551875"/>
              <a:gd name="connsiteX113" fmla="*/ 6781800 w 12191999"/>
              <a:gd name="connsiteY113" fmla="*/ 6182721 h 6551875"/>
              <a:gd name="connsiteX114" fmla="*/ 6723328 w 12191999"/>
              <a:gd name="connsiteY114" fmla="*/ 6181361 h 6551875"/>
              <a:gd name="connsiteX115" fmla="*/ 6663003 w 12191999"/>
              <a:gd name="connsiteY115" fmla="*/ 6173423 h 6551875"/>
              <a:gd name="connsiteX116" fmla="*/ 6610615 w 12191999"/>
              <a:gd name="connsiteY116" fmla="*/ 6162311 h 6551875"/>
              <a:gd name="connsiteX117" fmla="*/ 6564578 w 12191999"/>
              <a:gd name="connsiteY117" fmla="*/ 6148023 h 6551875"/>
              <a:gd name="connsiteX118" fmla="*/ 6523303 w 12191999"/>
              <a:gd name="connsiteY118" fmla="*/ 6132148 h 6551875"/>
              <a:gd name="connsiteX119" fmla="*/ 6486790 w 12191999"/>
              <a:gd name="connsiteY119" fmla="*/ 6113098 h 6551875"/>
              <a:gd name="connsiteX120" fmla="*/ 6448690 w 12191999"/>
              <a:gd name="connsiteY120" fmla="*/ 6094048 h 6551875"/>
              <a:gd name="connsiteX121" fmla="*/ 6410590 w 12191999"/>
              <a:gd name="connsiteY121" fmla="*/ 6074998 h 6551875"/>
              <a:gd name="connsiteX122" fmla="*/ 6374078 w 12191999"/>
              <a:gd name="connsiteY122" fmla="*/ 6059123 h 6551875"/>
              <a:gd name="connsiteX123" fmla="*/ 6332803 w 12191999"/>
              <a:gd name="connsiteY123" fmla="*/ 6043248 h 6551875"/>
              <a:gd name="connsiteX124" fmla="*/ 6286765 w 12191999"/>
              <a:gd name="connsiteY124" fmla="*/ 6027373 h 6551875"/>
              <a:gd name="connsiteX125" fmla="*/ 6234378 w 12191999"/>
              <a:gd name="connsiteY125" fmla="*/ 6016261 h 6551875"/>
              <a:gd name="connsiteX126" fmla="*/ 6174053 w 12191999"/>
              <a:gd name="connsiteY126" fmla="*/ 6009911 h 6551875"/>
              <a:gd name="connsiteX127" fmla="*/ 6105790 w 12191999"/>
              <a:gd name="connsiteY127" fmla="*/ 6006736 h 6551875"/>
              <a:gd name="connsiteX128" fmla="*/ 6096000 w 12191999"/>
              <a:gd name="connsiteY128" fmla="*/ 6007191 h 6551875"/>
              <a:gd name="connsiteX129" fmla="*/ 6086211 w 12191999"/>
              <a:gd name="connsiteY129" fmla="*/ 6006736 h 6551875"/>
              <a:gd name="connsiteX130" fmla="*/ 6017949 w 12191999"/>
              <a:gd name="connsiteY130" fmla="*/ 6009911 h 6551875"/>
              <a:gd name="connsiteX131" fmla="*/ 5957622 w 12191999"/>
              <a:gd name="connsiteY131" fmla="*/ 6016261 h 6551875"/>
              <a:gd name="connsiteX132" fmla="*/ 5905235 w 12191999"/>
              <a:gd name="connsiteY132" fmla="*/ 6027373 h 6551875"/>
              <a:gd name="connsiteX133" fmla="*/ 5859197 w 12191999"/>
              <a:gd name="connsiteY133" fmla="*/ 6043248 h 6551875"/>
              <a:gd name="connsiteX134" fmla="*/ 5817922 w 12191999"/>
              <a:gd name="connsiteY134" fmla="*/ 6059123 h 6551875"/>
              <a:gd name="connsiteX135" fmla="*/ 5781409 w 12191999"/>
              <a:gd name="connsiteY135" fmla="*/ 6074998 h 6551875"/>
              <a:gd name="connsiteX136" fmla="*/ 5743309 w 12191999"/>
              <a:gd name="connsiteY136" fmla="*/ 6094048 h 6551875"/>
              <a:gd name="connsiteX137" fmla="*/ 5705211 w 12191999"/>
              <a:gd name="connsiteY137" fmla="*/ 6113098 h 6551875"/>
              <a:gd name="connsiteX138" fmla="*/ 5668697 w 12191999"/>
              <a:gd name="connsiteY138" fmla="*/ 6132148 h 6551875"/>
              <a:gd name="connsiteX139" fmla="*/ 5627422 w 12191999"/>
              <a:gd name="connsiteY139" fmla="*/ 6148023 h 6551875"/>
              <a:gd name="connsiteX140" fmla="*/ 5581384 w 12191999"/>
              <a:gd name="connsiteY140" fmla="*/ 6162311 h 6551875"/>
              <a:gd name="connsiteX141" fmla="*/ 5528997 w 12191999"/>
              <a:gd name="connsiteY141" fmla="*/ 6173423 h 6551875"/>
              <a:gd name="connsiteX142" fmla="*/ 5468672 w 12191999"/>
              <a:gd name="connsiteY142" fmla="*/ 6181361 h 6551875"/>
              <a:gd name="connsiteX143" fmla="*/ 5410200 w 12191999"/>
              <a:gd name="connsiteY143" fmla="*/ 6182721 h 6551875"/>
              <a:gd name="connsiteX144" fmla="*/ 5351728 w 12191999"/>
              <a:gd name="connsiteY144" fmla="*/ 6181361 h 6551875"/>
              <a:gd name="connsiteX145" fmla="*/ 5291402 w 12191999"/>
              <a:gd name="connsiteY145" fmla="*/ 6173423 h 6551875"/>
              <a:gd name="connsiteX146" fmla="*/ 5239015 w 12191999"/>
              <a:gd name="connsiteY146" fmla="*/ 6162311 h 6551875"/>
              <a:gd name="connsiteX147" fmla="*/ 5192979 w 12191999"/>
              <a:gd name="connsiteY147" fmla="*/ 6148023 h 6551875"/>
              <a:gd name="connsiteX148" fmla="*/ 5151703 w 12191999"/>
              <a:gd name="connsiteY148" fmla="*/ 6132148 h 6551875"/>
              <a:gd name="connsiteX149" fmla="*/ 5115190 w 12191999"/>
              <a:gd name="connsiteY149" fmla="*/ 6113098 h 6551875"/>
              <a:gd name="connsiteX150" fmla="*/ 5077092 w 12191999"/>
              <a:gd name="connsiteY150" fmla="*/ 6094048 h 6551875"/>
              <a:gd name="connsiteX151" fmla="*/ 5038990 w 12191999"/>
              <a:gd name="connsiteY151" fmla="*/ 6074998 h 6551875"/>
              <a:gd name="connsiteX152" fmla="*/ 5002479 w 12191999"/>
              <a:gd name="connsiteY152" fmla="*/ 6059123 h 6551875"/>
              <a:gd name="connsiteX153" fmla="*/ 4961203 w 12191999"/>
              <a:gd name="connsiteY153" fmla="*/ 6043248 h 6551875"/>
              <a:gd name="connsiteX154" fmla="*/ 4915166 w 12191999"/>
              <a:gd name="connsiteY154" fmla="*/ 6027373 h 6551875"/>
              <a:gd name="connsiteX155" fmla="*/ 4862778 w 12191999"/>
              <a:gd name="connsiteY155" fmla="*/ 6016261 h 6551875"/>
              <a:gd name="connsiteX156" fmla="*/ 4802454 w 12191999"/>
              <a:gd name="connsiteY156" fmla="*/ 6009911 h 6551875"/>
              <a:gd name="connsiteX157" fmla="*/ 4734190 w 12191999"/>
              <a:gd name="connsiteY157" fmla="*/ 6006736 h 6551875"/>
              <a:gd name="connsiteX158" fmla="*/ 4665929 w 12191999"/>
              <a:gd name="connsiteY158" fmla="*/ 6009911 h 6551875"/>
              <a:gd name="connsiteX159" fmla="*/ 4605603 w 12191999"/>
              <a:gd name="connsiteY159" fmla="*/ 6016261 h 6551875"/>
              <a:gd name="connsiteX160" fmla="*/ 4553217 w 12191999"/>
              <a:gd name="connsiteY160" fmla="*/ 6027373 h 6551875"/>
              <a:gd name="connsiteX161" fmla="*/ 4507178 w 12191999"/>
              <a:gd name="connsiteY161" fmla="*/ 6043248 h 6551875"/>
              <a:gd name="connsiteX162" fmla="*/ 4465903 w 12191999"/>
              <a:gd name="connsiteY162" fmla="*/ 6059123 h 6551875"/>
              <a:gd name="connsiteX163" fmla="*/ 4429390 w 12191999"/>
              <a:gd name="connsiteY163" fmla="*/ 6074998 h 6551875"/>
              <a:gd name="connsiteX164" fmla="*/ 4353190 w 12191999"/>
              <a:gd name="connsiteY164" fmla="*/ 6113098 h 6551875"/>
              <a:gd name="connsiteX165" fmla="*/ 4316678 w 12191999"/>
              <a:gd name="connsiteY165" fmla="*/ 6132148 h 6551875"/>
              <a:gd name="connsiteX166" fmla="*/ 4275403 w 12191999"/>
              <a:gd name="connsiteY166" fmla="*/ 6148023 h 6551875"/>
              <a:gd name="connsiteX167" fmla="*/ 4229365 w 12191999"/>
              <a:gd name="connsiteY167" fmla="*/ 6162311 h 6551875"/>
              <a:gd name="connsiteX168" fmla="*/ 4176978 w 12191999"/>
              <a:gd name="connsiteY168" fmla="*/ 6173423 h 6551875"/>
              <a:gd name="connsiteX169" fmla="*/ 4116653 w 12191999"/>
              <a:gd name="connsiteY169" fmla="*/ 6181361 h 6551875"/>
              <a:gd name="connsiteX170" fmla="*/ 4048390 w 12191999"/>
              <a:gd name="connsiteY170" fmla="*/ 6182948 h 6551875"/>
              <a:gd name="connsiteX171" fmla="*/ 3980128 w 12191999"/>
              <a:gd name="connsiteY171" fmla="*/ 6181361 h 6551875"/>
              <a:gd name="connsiteX172" fmla="*/ 3919803 w 12191999"/>
              <a:gd name="connsiteY172" fmla="*/ 6173423 h 6551875"/>
              <a:gd name="connsiteX173" fmla="*/ 3867415 w 12191999"/>
              <a:gd name="connsiteY173" fmla="*/ 6162311 h 6551875"/>
              <a:gd name="connsiteX174" fmla="*/ 3821378 w 12191999"/>
              <a:gd name="connsiteY174" fmla="*/ 6148023 h 6551875"/>
              <a:gd name="connsiteX175" fmla="*/ 3780103 w 12191999"/>
              <a:gd name="connsiteY175" fmla="*/ 6132148 h 6551875"/>
              <a:gd name="connsiteX176" fmla="*/ 3743590 w 12191999"/>
              <a:gd name="connsiteY176" fmla="*/ 6113098 h 6551875"/>
              <a:gd name="connsiteX177" fmla="*/ 3705490 w 12191999"/>
              <a:gd name="connsiteY177" fmla="*/ 6094048 h 6551875"/>
              <a:gd name="connsiteX178" fmla="*/ 3667390 w 12191999"/>
              <a:gd name="connsiteY178" fmla="*/ 6074998 h 6551875"/>
              <a:gd name="connsiteX179" fmla="*/ 3630878 w 12191999"/>
              <a:gd name="connsiteY179" fmla="*/ 6059123 h 6551875"/>
              <a:gd name="connsiteX180" fmla="*/ 3589603 w 12191999"/>
              <a:gd name="connsiteY180" fmla="*/ 6043248 h 6551875"/>
              <a:gd name="connsiteX181" fmla="*/ 3543565 w 12191999"/>
              <a:gd name="connsiteY181" fmla="*/ 6027373 h 6551875"/>
              <a:gd name="connsiteX182" fmla="*/ 3491178 w 12191999"/>
              <a:gd name="connsiteY182" fmla="*/ 6016261 h 6551875"/>
              <a:gd name="connsiteX183" fmla="*/ 3430853 w 12191999"/>
              <a:gd name="connsiteY183" fmla="*/ 6009911 h 6551875"/>
              <a:gd name="connsiteX184" fmla="*/ 3361003 w 12191999"/>
              <a:gd name="connsiteY184" fmla="*/ 6006736 h 6551875"/>
              <a:gd name="connsiteX185" fmla="*/ 3294328 w 12191999"/>
              <a:gd name="connsiteY185" fmla="*/ 6009911 h 6551875"/>
              <a:gd name="connsiteX186" fmla="*/ 3234003 w 12191999"/>
              <a:gd name="connsiteY186" fmla="*/ 6016261 h 6551875"/>
              <a:gd name="connsiteX187" fmla="*/ 3181615 w 12191999"/>
              <a:gd name="connsiteY187" fmla="*/ 6027373 h 6551875"/>
              <a:gd name="connsiteX188" fmla="*/ 3135578 w 12191999"/>
              <a:gd name="connsiteY188" fmla="*/ 6043248 h 6551875"/>
              <a:gd name="connsiteX189" fmla="*/ 3094303 w 12191999"/>
              <a:gd name="connsiteY189" fmla="*/ 6059123 h 6551875"/>
              <a:gd name="connsiteX190" fmla="*/ 3057790 w 12191999"/>
              <a:gd name="connsiteY190" fmla="*/ 6074998 h 6551875"/>
              <a:gd name="connsiteX191" fmla="*/ 3019690 w 12191999"/>
              <a:gd name="connsiteY191" fmla="*/ 6094048 h 6551875"/>
              <a:gd name="connsiteX192" fmla="*/ 2981590 w 12191999"/>
              <a:gd name="connsiteY192" fmla="*/ 6113098 h 6551875"/>
              <a:gd name="connsiteX193" fmla="*/ 2945078 w 12191999"/>
              <a:gd name="connsiteY193" fmla="*/ 6132148 h 6551875"/>
              <a:gd name="connsiteX194" fmla="*/ 2903803 w 12191999"/>
              <a:gd name="connsiteY194" fmla="*/ 6148023 h 6551875"/>
              <a:gd name="connsiteX195" fmla="*/ 2857765 w 12191999"/>
              <a:gd name="connsiteY195" fmla="*/ 6162311 h 6551875"/>
              <a:gd name="connsiteX196" fmla="*/ 2805378 w 12191999"/>
              <a:gd name="connsiteY196" fmla="*/ 6173423 h 6551875"/>
              <a:gd name="connsiteX197" fmla="*/ 2745053 w 12191999"/>
              <a:gd name="connsiteY197" fmla="*/ 6181361 h 6551875"/>
              <a:gd name="connsiteX198" fmla="*/ 2676790 w 12191999"/>
              <a:gd name="connsiteY198" fmla="*/ 6182948 h 6551875"/>
              <a:gd name="connsiteX199" fmla="*/ 2608528 w 12191999"/>
              <a:gd name="connsiteY199" fmla="*/ 6181361 h 6551875"/>
              <a:gd name="connsiteX200" fmla="*/ 2548203 w 12191999"/>
              <a:gd name="connsiteY200" fmla="*/ 6173423 h 6551875"/>
              <a:gd name="connsiteX201" fmla="*/ 2495815 w 12191999"/>
              <a:gd name="connsiteY201" fmla="*/ 6162311 h 6551875"/>
              <a:gd name="connsiteX202" fmla="*/ 2449778 w 12191999"/>
              <a:gd name="connsiteY202" fmla="*/ 6148023 h 6551875"/>
              <a:gd name="connsiteX203" fmla="*/ 2408503 w 12191999"/>
              <a:gd name="connsiteY203" fmla="*/ 6132148 h 6551875"/>
              <a:gd name="connsiteX204" fmla="*/ 2371990 w 12191999"/>
              <a:gd name="connsiteY204" fmla="*/ 6113098 h 6551875"/>
              <a:gd name="connsiteX205" fmla="*/ 2333890 w 12191999"/>
              <a:gd name="connsiteY205" fmla="*/ 6094048 h 6551875"/>
              <a:gd name="connsiteX206" fmla="*/ 2295790 w 12191999"/>
              <a:gd name="connsiteY206" fmla="*/ 6074998 h 6551875"/>
              <a:gd name="connsiteX207" fmla="*/ 2259278 w 12191999"/>
              <a:gd name="connsiteY207" fmla="*/ 6059123 h 6551875"/>
              <a:gd name="connsiteX208" fmla="*/ 2218003 w 12191999"/>
              <a:gd name="connsiteY208" fmla="*/ 6043248 h 6551875"/>
              <a:gd name="connsiteX209" fmla="*/ 2171965 w 12191999"/>
              <a:gd name="connsiteY209" fmla="*/ 6027373 h 6551875"/>
              <a:gd name="connsiteX210" fmla="*/ 2119578 w 12191999"/>
              <a:gd name="connsiteY210" fmla="*/ 6016261 h 6551875"/>
              <a:gd name="connsiteX211" fmla="*/ 2059253 w 12191999"/>
              <a:gd name="connsiteY211" fmla="*/ 6009911 h 6551875"/>
              <a:gd name="connsiteX212" fmla="*/ 1990990 w 12191999"/>
              <a:gd name="connsiteY212" fmla="*/ 6006736 h 6551875"/>
              <a:gd name="connsiteX213" fmla="*/ 1922728 w 12191999"/>
              <a:gd name="connsiteY213" fmla="*/ 6009911 h 6551875"/>
              <a:gd name="connsiteX214" fmla="*/ 1862403 w 12191999"/>
              <a:gd name="connsiteY214" fmla="*/ 6016261 h 6551875"/>
              <a:gd name="connsiteX215" fmla="*/ 1810015 w 12191999"/>
              <a:gd name="connsiteY215" fmla="*/ 6027373 h 6551875"/>
              <a:gd name="connsiteX216" fmla="*/ 1763978 w 12191999"/>
              <a:gd name="connsiteY216" fmla="*/ 6043248 h 6551875"/>
              <a:gd name="connsiteX217" fmla="*/ 1722703 w 12191999"/>
              <a:gd name="connsiteY217" fmla="*/ 6059123 h 6551875"/>
              <a:gd name="connsiteX218" fmla="*/ 1686190 w 12191999"/>
              <a:gd name="connsiteY218" fmla="*/ 6074998 h 6551875"/>
              <a:gd name="connsiteX219" fmla="*/ 1648090 w 12191999"/>
              <a:gd name="connsiteY219" fmla="*/ 6094048 h 6551875"/>
              <a:gd name="connsiteX220" fmla="*/ 1609990 w 12191999"/>
              <a:gd name="connsiteY220" fmla="*/ 6113098 h 6551875"/>
              <a:gd name="connsiteX221" fmla="*/ 1573478 w 12191999"/>
              <a:gd name="connsiteY221" fmla="*/ 6132148 h 6551875"/>
              <a:gd name="connsiteX222" fmla="*/ 1532203 w 12191999"/>
              <a:gd name="connsiteY222" fmla="*/ 6148023 h 6551875"/>
              <a:gd name="connsiteX223" fmla="*/ 1486165 w 12191999"/>
              <a:gd name="connsiteY223" fmla="*/ 6162311 h 6551875"/>
              <a:gd name="connsiteX224" fmla="*/ 1433778 w 12191999"/>
              <a:gd name="connsiteY224" fmla="*/ 6173423 h 6551875"/>
              <a:gd name="connsiteX225" fmla="*/ 1373453 w 12191999"/>
              <a:gd name="connsiteY225" fmla="*/ 6181361 h 6551875"/>
              <a:gd name="connsiteX226" fmla="*/ 1305190 w 12191999"/>
              <a:gd name="connsiteY226" fmla="*/ 6182948 h 6551875"/>
              <a:gd name="connsiteX227" fmla="*/ 1236928 w 12191999"/>
              <a:gd name="connsiteY227" fmla="*/ 6181361 h 6551875"/>
              <a:gd name="connsiteX228" fmla="*/ 1176603 w 12191999"/>
              <a:gd name="connsiteY228" fmla="*/ 6173423 h 6551875"/>
              <a:gd name="connsiteX229" fmla="*/ 1124215 w 12191999"/>
              <a:gd name="connsiteY229" fmla="*/ 6162311 h 6551875"/>
              <a:gd name="connsiteX230" fmla="*/ 1078178 w 12191999"/>
              <a:gd name="connsiteY230" fmla="*/ 6148023 h 6551875"/>
              <a:gd name="connsiteX231" fmla="*/ 1036903 w 12191999"/>
              <a:gd name="connsiteY231" fmla="*/ 6132148 h 6551875"/>
              <a:gd name="connsiteX232" fmla="*/ 1000390 w 12191999"/>
              <a:gd name="connsiteY232" fmla="*/ 6113098 h 6551875"/>
              <a:gd name="connsiteX233" fmla="*/ 962290 w 12191999"/>
              <a:gd name="connsiteY233" fmla="*/ 6094048 h 6551875"/>
              <a:gd name="connsiteX234" fmla="*/ 924190 w 12191999"/>
              <a:gd name="connsiteY234" fmla="*/ 6074998 h 6551875"/>
              <a:gd name="connsiteX235" fmla="*/ 887678 w 12191999"/>
              <a:gd name="connsiteY235" fmla="*/ 6059123 h 6551875"/>
              <a:gd name="connsiteX236" fmla="*/ 846403 w 12191999"/>
              <a:gd name="connsiteY236" fmla="*/ 6043248 h 6551875"/>
              <a:gd name="connsiteX237" fmla="*/ 800365 w 12191999"/>
              <a:gd name="connsiteY237" fmla="*/ 6027373 h 6551875"/>
              <a:gd name="connsiteX238" fmla="*/ 747978 w 12191999"/>
              <a:gd name="connsiteY238" fmla="*/ 6016261 h 6551875"/>
              <a:gd name="connsiteX239" fmla="*/ 687653 w 12191999"/>
              <a:gd name="connsiteY239" fmla="*/ 6009911 h 6551875"/>
              <a:gd name="connsiteX240" fmla="*/ 619390 w 12191999"/>
              <a:gd name="connsiteY240" fmla="*/ 6006736 h 6551875"/>
              <a:gd name="connsiteX241" fmla="*/ 551128 w 12191999"/>
              <a:gd name="connsiteY241" fmla="*/ 6009911 h 6551875"/>
              <a:gd name="connsiteX242" fmla="*/ 490803 w 12191999"/>
              <a:gd name="connsiteY242" fmla="*/ 6016261 h 6551875"/>
              <a:gd name="connsiteX243" fmla="*/ 438415 w 12191999"/>
              <a:gd name="connsiteY243" fmla="*/ 6027373 h 6551875"/>
              <a:gd name="connsiteX244" fmla="*/ 392378 w 12191999"/>
              <a:gd name="connsiteY244" fmla="*/ 6043248 h 6551875"/>
              <a:gd name="connsiteX245" fmla="*/ 351103 w 12191999"/>
              <a:gd name="connsiteY245" fmla="*/ 6059123 h 6551875"/>
              <a:gd name="connsiteX246" fmla="*/ 314590 w 12191999"/>
              <a:gd name="connsiteY246" fmla="*/ 6074998 h 6551875"/>
              <a:gd name="connsiteX247" fmla="*/ 276490 w 12191999"/>
              <a:gd name="connsiteY247" fmla="*/ 6094048 h 6551875"/>
              <a:gd name="connsiteX248" fmla="*/ 238390 w 12191999"/>
              <a:gd name="connsiteY248" fmla="*/ 6113098 h 6551875"/>
              <a:gd name="connsiteX249" fmla="*/ 201878 w 12191999"/>
              <a:gd name="connsiteY249" fmla="*/ 6132148 h 6551875"/>
              <a:gd name="connsiteX250" fmla="*/ 160603 w 12191999"/>
              <a:gd name="connsiteY250" fmla="*/ 6148023 h 6551875"/>
              <a:gd name="connsiteX251" fmla="*/ 114565 w 12191999"/>
              <a:gd name="connsiteY251" fmla="*/ 6162311 h 6551875"/>
              <a:gd name="connsiteX252" fmla="*/ 62178 w 12191999"/>
              <a:gd name="connsiteY252" fmla="*/ 6173423 h 6551875"/>
              <a:gd name="connsiteX253" fmla="*/ 1853 w 12191999"/>
              <a:gd name="connsiteY253" fmla="*/ 6181361 h 6551875"/>
              <a:gd name="connsiteX254" fmla="*/ 1 w 12191999"/>
              <a:gd name="connsiteY254" fmla="*/ 6181404 h 6551875"/>
              <a:gd name="connsiteX255" fmla="*/ 1 w 12191999"/>
              <a:gd name="connsiteY255" fmla="*/ 6551875 h 6551875"/>
              <a:gd name="connsiteX256" fmla="*/ 0 w 12191999"/>
              <a:gd name="connsiteY256" fmla="*/ 6551875 h 6551875"/>
              <a:gd name="connsiteX257" fmla="*/ 0 w 12191999"/>
              <a:gd name="connsiteY257" fmla="*/ 0 h 655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191999" h="6551875">
                <a:moveTo>
                  <a:pt x="0" y="0"/>
                </a:moveTo>
                <a:lnTo>
                  <a:pt x="12191999" y="0"/>
                </a:lnTo>
                <a:lnTo>
                  <a:pt x="12191999" y="6181404"/>
                </a:lnTo>
                <a:lnTo>
                  <a:pt x="12190147" y="6181361"/>
                </a:lnTo>
                <a:lnTo>
                  <a:pt x="12129821" y="6173424"/>
                </a:lnTo>
                <a:lnTo>
                  <a:pt x="12077433" y="6162311"/>
                </a:lnTo>
                <a:lnTo>
                  <a:pt x="12031397" y="6148023"/>
                </a:lnTo>
                <a:lnTo>
                  <a:pt x="11990121" y="6132148"/>
                </a:lnTo>
                <a:lnTo>
                  <a:pt x="11953609" y="6113098"/>
                </a:lnTo>
                <a:lnTo>
                  <a:pt x="11915509" y="6094048"/>
                </a:lnTo>
                <a:lnTo>
                  <a:pt x="11877409" y="6074998"/>
                </a:lnTo>
                <a:lnTo>
                  <a:pt x="11840897" y="6059123"/>
                </a:lnTo>
                <a:lnTo>
                  <a:pt x="11799621" y="6043248"/>
                </a:lnTo>
                <a:lnTo>
                  <a:pt x="11753583" y="6027373"/>
                </a:lnTo>
                <a:lnTo>
                  <a:pt x="11701197" y="6016261"/>
                </a:lnTo>
                <a:lnTo>
                  <a:pt x="11640871" y="6009911"/>
                </a:lnTo>
                <a:lnTo>
                  <a:pt x="11572609" y="6006736"/>
                </a:lnTo>
                <a:lnTo>
                  <a:pt x="11504347" y="6009911"/>
                </a:lnTo>
                <a:lnTo>
                  <a:pt x="11444021" y="6016261"/>
                </a:lnTo>
                <a:lnTo>
                  <a:pt x="11391633" y="6027373"/>
                </a:lnTo>
                <a:lnTo>
                  <a:pt x="11345597" y="6043248"/>
                </a:lnTo>
                <a:lnTo>
                  <a:pt x="11304321" y="6059123"/>
                </a:lnTo>
                <a:lnTo>
                  <a:pt x="11267809" y="6074998"/>
                </a:lnTo>
                <a:lnTo>
                  <a:pt x="11229709" y="6094048"/>
                </a:lnTo>
                <a:lnTo>
                  <a:pt x="11191609" y="6113098"/>
                </a:lnTo>
                <a:lnTo>
                  <a:pt x="11155097" y="6132148"/>
                </a:lnTo>
                <a:lnTo>
                  <a:pt x="11113821" y="6148023"/>
                </a:lnTo>
                <a:lnTo>
                  <a:pt x="11067783" y="6162311"/>
                </a:lnTo>
                <a:lnTo>
                  <a:pt x="11015397" y="6173423"/>
                </a:lnTo>
                <a:lnTo>
                  <a:pt x="10955071" y="6181361"/>
                </a:lnTo>
                <a:lnTo>
                  <a:pt x="10886809" y="6182948"/>
                </a:lnTo>
                <a:lnTo>
                  <a:pt x="10818547" y="6181361"/>
                </a:lnTo>
                <a:lnTo>
                  <a:pt x="10758221" y="6173423"/>
                </a:lnTo>
                <a:lnTo>
                  <a:pt x="10705833" y="6162311"/>
                </a:lnTo>
                <a:lnTo>
                  <a:pt x="10659797" y="6148023"/>
                </a:lnTo>
                <a:lnTo>
                  <a:pt x="10618521" y="6132148"/>
                </a:lnTo>
                <a:lnTo>
                  <a:pt x="10582009" y="6113098"/>
                </a:lnTo>
                <a:lnTo>
                  <a:pt x="10543909" y="6094048"/>
                </a:lnTo>
                <a:lnTo>
                  <a:pt x="10505809" y="6074998"/>
                </a:lnTo>
                <a:lnTo>
                  <a:pt x="10469297" y="6059123"/>
                </a:lnTo>
                <a:lnTo>
                  <a:pt x="10428021" y="6043248"/>
                </a:lnTo>
                <a:lnTo>
                  <a:pt x="10381983" y="6027373"/>
                </a:lnTo>
                <a:lnTo>
                  <a:pt x="10329597" y="6016261"/>
                </a:lnTo>
                <a:lnTo>
                  <a:pt x="10269271" y="6009911"/>
                </a:lnTo>
                <a:lnTo>
                  <a:pt x="10201009" y="6006736"/>
                </a:lnTo>
                <a:lnTo>
                  <a:pt x="10132747" y="6009911"/>
                </a:lnTo>
                <a:lnTo>
                  <a:pt x="10072421" y="6016261"/>
                </a:lnTo>
                <a:lnTo>
                  <a:pt x="10020033" y="6027373"/>
                </a:lnTo>
                <a:lnTo>
                  <a:pt x="9973997" y="6043248"/>
                </a:lnTo>
                <a:lnTo>
                  <a:pt x="9932721" y="6059123"/>
                </a:lnTo>
                <a:lnTo>
                  <a:pt x="9896209" y="6074998"/>
                </a:lnTo>
                <a:lnTo>
                  <a:pt x="9820009" y="6113098"/>
                </a:lnTo>
                <a:lnTo>
                  <a:pt x="9783497" y="6132148"/>
                </a:lnTo>
                <a:lnTo>
                  <a:pt x="9742221" y="6148023"/>
                </a:lnTo>
                <a:lnTo>
                  <a:pt x="9696183" y="6162311"/>
                </a:lnTo>
                <a:lnTo>
                  <a:pt x="9643797" y="6173423"/>
                </a:lnTo>
                <a:lnTo>
                  <a:pt x="9583471" y="6181361"/>
                </a:lnTo>
                <a:lnTo>
                  <a:pt x="9515209" y="6182948"/>
                </a:lnTo>
                <a:lnTo>
                  <a:pt x="9446947" y="6181361"/>
                </a:lnTo>
                <a:lnTo>
                  <a:pt x="9386621" y="6173423"/>
                </a:lnTo>
                <a:lnTo>
                  <a:pt x="9334233" y="6162311"/>
                </a:lnTo>
                <a:lnTo>
                  <a:pt x="9288197" y="6148023"/>
                </a:lnTo>
                <a:lnTo>
                  <a:pt x="9246921" y="6132148"/>
                </a:lnTo>
                <a:lnTo>
                  <a:pt x="9210409" y="6113098"/>
                </a:lnTo>
                <a:lnTo>
                  <a:pt x="9172309" y="6094048"/>
                </a:lnTo>
                <a:lnTo>
                  <a:pt x="9134209" y="6074998"/>
                </a:lnTo>
                <a:lnTo>
                  <a:pt x="9097697" y="6059123"/>
                </a:lnTo>
                <a:lnTo>
                  <a:pt x="9056421" y="6043248"/>
                </a:lnTo>
                <a:lnTo>
                  <a:pt x="9010383" y="6027373"/>
                </a:lnTo>
                <a:lnTo>
                  <a:pt x="8957997" y="6016261"/>
                </a:lnTo>
                <a:lnTo>
                  <a:pt x="8897671" y="6009911"/>
                </a:lnTo>
                <a:lnTo>
                  <a:pt x="8827821" y="6006736"/>
                </a:lnTo>
                <a:lnTo>
                  <a:pt x="8761147" y="6009911"/>
                </a:lnTo>
                <a:lnTo>
                  <a:pt x="8700821" y="6016261"/>
                </a:lnTo>
                <a:lnTo>
                  <a:pt x="8648433" y="6027373"/>
                </a:lnTo>
                <a:lnTo>
                  <a:pt x="8602397" y="6043248"/>
                </a:lnTo>
                <a:lnTo>
                  <a:pt x="8561121" y="6059123"/>
                </a:lnTo>
                <a:lnTo>
                  <a:pt x="8524609" y="6074998"/>
                </a:lnTo>
                <a:lnTo>
                  <a:pt x="8486509" y="6094048"/>
                </a:lnTo>
                <a:lnTo>
                  <a:pt x="8448409" y="6113098"/>
                </a:lnTo>
                <a:lnTo>
                  <a:pt x="8411897" y="6132148"/>
                </a:lnTo>
                <a:lnTo>
                  <a:pt x="8370622" y="6148023"/>
                </a:lnTo>
                <a:lnTo>
                  <a:pt x="8324584" y="6162311"/>
                </a:lnTo>
                <a:lnTo>
                  <a:pt x="8272197" y="6173423"/>
                </a:lnTo>
                <a:lnTo>
                  <a:pt x="8211872" y="6181361"/>
                </a:lnTo>
                <a:lnTo>
                  <a:pt x="8143609" y="6182948"/>
                </a:lnTo>
                <a:lnTo>
                  <a:pt x="8075347" y="6181361"/>
                </a:lnTo>
                <a:lnTo>
                  <a:pt x="8015022" y="6173423"/>
                </a:lnTo>
                <a:lnTo>
                  <a:pt x="7962634" y="6162311"/>
                </a:lnTo>
                <a:lnTo>
                  <a:pt x="7916597" y="6148023"/>
                </a:lnTo>
                <a:lnTo>
                  <a:pt x="7875322" y="6132148"/>
                </a:lnTo>
                <a:lnTo>
                  <a:pt x="7838809" y="6113098"/>
                </a:lnTo>
                <a:lnTo>
                  <a:pt x="7800709" y="6094048"/>
                </a:lnTo>
                <a:lnTo>
                  <a:pt x="7762609" y="6074998"/>
                </a:lnTo>
                <a:lnTo>
                  <a:pt x="7726097" y="6059123"/>
                </a:lnTo>
                <a:lnTo>
                  <a:pt x="7684822" y="6043248"/>
                </a:lnTo>
                <a:lnTo>
                  <a:pt x="7638784" y="6027373"/>
                </a:lnTo>
                <a:lnTo>
                  <a:pt x="7586397" y="6016261"/>
                </a:lnTo>
                <a:lnTo>
                  <a:pt x="7526072" y="6009911"/>
                </a:lnTo>
                <a:lnTo>
                  <a:pt x="7457809" y="6006736"/>
                </a:lnTo>
                <a:lnTo>
                  <a:pt x="7389547" y="6009911"/>
                </a:lnTo>
                <a:lnTo>
                  <a:pt x="7329222" y="6016261"/>
                </a:lnTo>
                <a:lnTo>
                  <a:pt x="7276834" y="6027373"/>
                </a:lnTo>
                <a:lnTo>
                  <a:pt x="7230797" y="6043248"/>
                </a:lnTo>
                <a:lnTo>
                  <a:pt x="7189522" y="6059123"/>
                </a:lnTo>
                <a:lnTo>
                  <a:pt x="7153009" y="6074998"/>
                </a:lnTo>
                <a:lnTo>
                  <a:pt x="7114909" y="6094048"/>
                </a:lnTo>
                <a:lnTo>
                  <a:pt x="7076809" y="6113098"/>
                </a:lnTo>
                <a:lnTo>
                  <a:pt x="7040297" y="6132148"/>
                </a:lnTo>
                <a:lnTo>
                  <a:pt x="6999022" y="6148023"/>
                </a:lnTo>
                <a:lnTo>
                  <a:pt x="6952984" y="6162311"/>
                </a:lnTo>
                <a:lnTo>
                  <a:pt x="6900597" y="6173423"/>
                </a:lnTo>
                <a:lnTo>
                  <a:pt x="6840272" y="6181361"/>
                </a:lnTo>
                <a:lnTo>
                  <a:pt x="6781800" y="6182721"/>
                </a:lnTo>
                <a:lnTo>
                  <a:pt x="6723328" y="6181361"/>
                </a:lnTo>
                <a:lnTo>
                  <a:pt x="6663003" y="6173423"/>
                </a:lnTo>
                <a:lnTo>
                  <a:pt x="6610615" y="6162311"/>
                </a:lnTo>
                <a:lnTo>
                  <a:pt x="6564578" y="6148023"/>
                </a:lnTo>
                <a:lnTo>
                  <a:pt x="6523303" y="6132148"/>
                </a:lnTo>
                <a:lnTo>
                  <a:pt x="6486790" y="6113098"/>
                </a:lnTo>
                <a:lnTo>
                  <a:pt x="6448690" y="6094048"/>
                </a:lnTo>
                <a:lnTo>
                  <a:pt x="6410590" y="6074998"/>
                </a:lnTo>
                <a:lnTo>
                  <a:pt x="6374078" y="6059123"/>
                </a:lnTo>
                <a:lnTo>
                  <a:pt x="6332803" y="6043248"/>
                </a:lnTo>
                <a:lnTo>
                  <a:pt x="6286765" y="6027373"/>
                </a:lnTo>
                <a:lnTo>
                  <a:pt x="6234378" y="6016261"/>
                </a:lnTo>
                <a:lnTo>
                  <a:pt x="6174053" y="6009911"/>
                </a:lnTo>
                <a:lnTo>
                  <a:pt x="6105790" y="6006736"/>
                </a:lnTo>
                <a:lnTo>
                  <a:pt x="6096000" y="6007191"/>
                </a:lnTo>
                <a:lnTo>
                  <a:pt x="6086211" y="6006736"/>
                </a:lnTo>
                <a:lnTo>
                  <a:pt x="6017949" y="6009911"/>
                </a:lnTo>
                <a:lnTo>
                  <a:pt x="5957622" y="6016261"/>
                </a:lnTo>
                <a:lnTo>
                  <a:pt x="5905235" y="6027373"/>
                </a:lnTo>
                <a:lnTo>
                  <a:pt x="5859197" y="6043248"/>
                </a:lnTo>
                <a:lnTo>
                  <a:pt x="5817922" y="6059123"/>
                </a:lnTo>
                <a:lnTo>
                  <a:pt x="5781409" y="6074998"/>
                </a:lnTo>
                <a:lnTo>
                  <a:pt x="5743309" y="6094048"/>
                </a:lnTo>
                <a:lnTo>
                  <a:pt x="5705211" y="6113098"/>
                </a:lnTo>
                <a:lnTo>
                  <a:pt x="5668697" y="6132148"/>
                </a:lnTo>
                <a:lnTo>
                  <a:pt x="5627422" y="6148023"/>
                </a:lnTo>
                <a:lnTo>
                  <a:pt x="5581384" y="6162311"/>
                </a:lnTo>
                <a:lnTo>
                  <a:pt x="5528997" y="6173423"/>
                </a:lnTo>
                <a:lnTo>
                  <a:pt x="5468672" y="6181361"/>
                </a:lnTo>
                <a:lnTo>
                  <a:pt x="5410200" y="6182721"/>
                </a:lnTo>
                <a:lnTo>
                  <a:pt x="5351728" y="6181361"/>
                </a:lnTo>
                <a:lnTo>
                  <a:pt x="5291402" y="6173423"/>
                </a:lnTo>
                <a:lnTo>
                  <a:pt x="5239015" y="6162311"/>
                </a:lnTo>
                <a:lnTo>
                  <a:pt x="5192979" y="6148023"/>
                </a:lnTo>
                <a:lnTo>
                  <a:pt x="5151703" y="6132148"/>
                </a:lnTo>
                <a:lnTo>
                  <a:pt x="5115190" y="6113098"/>
                </a:lnTo>
                <a:lnTo>
                  <a:pt x="5077092" y="6094048"/>
                </a:lnTo>
                <a:lnTo>
                  <a:pt x="5038990" y="6074998"/>
                </a:lnTo>
                <a:lnTo>
                  <a:pt x="5002479" y="6059123"/>
                </a:lnTo>
                <a:lnTo>
                  <a:pt x="4961203" y="6043248"/>
                </a:lnTo>
                <a:lnTo>
                  <a:pt x="4915166" y="6027373"/>
                </a:lnTo>
                <a:lnTo>
                  <a:pt x="4862778" y="6016261"/>
                </a:lnTo>
                <a:lnTo>
                  <a:pt x="4802454" y="6009911"/>
                </a:lnTo>
                <a:lnTo>
                  <a:pt x="4734190" y="6006736"/>
                </a:lnTo>
                <a:lnTo>
                  <a:pt x="4665929" y="6009911"/>
                </a:lnTo>
                <a:lnTo>
                  <a:pt x="4605603" y="6016261"/>
                </a:lnTo>
                <a:lnTo>
                  <a:pt x="4553217" y="6027373"/>
                </a:lnTo>
                <a:lnTo>
                  <a:pt x="4507178" y="6043248"/>
                </a:lnTo>
                <a:lnTo>
                  <a:pt x="4465903" y="6059123"/>
                </a:lnTo>
                <a:lnTo>
                  <a:pt x="4429390" y="6074998"/>
                </a:lnTo>
                <a:lnTo>
                  <a:pt x="4353190" y="6113098"/>
                </a:lnTo>
                <a:lnTo>
                  <a:pt x="4316678" y="6132148"/>
                </a:lnTo>
                <a:lnTo>
                  <a:pt x="4275403" y="6148023"/>
                </a:lnTo>
                <a:lnTo>
                  <a:pt x="4229365" y="6162311"/>
                </a:lnTo>
                <a:lnTo>
                  <a:pt x="4176978" y="6173423"/>
                </a:lnTo>
                <a:lnTo>
                  <a:pt x="4116653" y="6181361"/>
                </a:lnTo>
                <a:lnTo>
                  <a:pt x="4048390" y="6182948"/>
                </a:lnTo>
                <a:lnTo>
                  <a:pt x="3980128" y="6181361"/>
                </a:lnTo>
                <a:lnTo>
                  <a:pt x="3919803" y="6173423"/>
                </a:lnTo>
                <a:lnTo>
                  <a:pt x="3867415" y="6162311"/>
                </a:lnTo>
                <a:lnTo>
                  <a:pt x="3821378" y="6148023"/>
                </a:lnTo>
                <a:lnTo>
                  <a:pt x="3780103" y="6132148"/>
                </a:lnTo>
                <a:lnTo>
                  <a:pt x="3743590" y="6113098"/>
                </a:lnTo>
                <a:lnTo>
                  <a:pt x="3705490" y="6094048"/>
                </a:lnTo>
                <a:lnTo>
                  <a:pt x="3667390" y="6074998"/>
                </a:lnTo>
                <a:lnTo>
                  <a:pt x="3630878" y="6059123"/>
                </a:lnTo>
                <a:lnTo>
                  <a:pt x="3589603" y="6043248"/>
                </a:lnTo>
                <a:lnTo>
                  <a:pt x="3543565" y="6027373"/>
                </a:lnTo>
                <a:lnTo>
                  <a:pt x="3491178" y="6016261"/>
                </a:lnTo>
                <a:lnTo>
                  <a:pt x="3430853" y="6009911"/>
                </a:lnTo>
                <a:lnTo>
                  <a:pt x="3361003" y="6006736"/>
                </a:lnTo>
                <a:lnTo>
                  <a:pt x="3294328" y="6009911"/>
                </a:lnTo>
                <a:lnTo>
                  <a:pt x="3234003" y="6016261"/>
                </a:lnTo>
                <a:lnTo>
                  <a:pt x="3181615" y="6027373"/>
                </a:lnTo>
                <a:lnTo>
                  <a:pt x="3135578" y="6043248"/>
                </a:lnTo>
                <a:lnTo>
                  <a:pt x="3094303" y="6059123"/>
                </a:lnTo>
                <a:lnTo>
                  <a:pt x="3057790" y="6074998"/>
                </a:lnTo>
                <a:lnTo>
                  <a:pt x="3019690" y="6094048"/>
                </a:lnTo>
                <a:lnTo>
                  <a:pt x="2981590" y="6113098"/>
                </a:lnTo>
                <a:lnTo>
                  <a:pt x="2945078" y="6132148"/>
                </a:lnTo>
                <a:lnTo>
                  <a:pt x="2903803" y="6148023"/>
                </a:lnTo>
                <a:lnTo>
                  <a:pt x="2857765" y="6162311"/>
                </a:lnTo>
                <a:lnTo>
                  <a:pt x="2805378" y="6173423"/>
                </a:lnTo>
                <a:lnTo>
                  <a:pt x="2745053" y="6181361"/>
                </a:lnTo>
                <a:lnTo>
                  <a:pt x="2676790" y="6182948"/>
                </a:lnTo>
                <a:lnTo>
                  <a:pt x="2608528" y="6181361"/>
                </a:lnTo>
                <a:lnTo>
                  <a:pt x="2548203" y="6173423"/>
                </a:lnTo>
                <a:lnTo>
                  <a:pt x="2495815" y="6162311"/>
                </a:lnTo>
                <a:lnTo>
                  <a:pt x="2449778" y="6148023"/>
                </a:lnTo>
                <a:lnTo>
                  <a:pt x="2408503" y="6132148"/>
                </a:lnTo>
                <a:lnTo>
                  <a:pt x="2371990" y="6113098"/>
                </a:lnTo>
                <a:lnTo>
                  <a:pt x="2333890" y="6094048"/>
                </a:lnTo>
                <a:lnTo>
                  <a:pt x="2295790" y="6074998"/>
                </a:lnTo>
                <a:lnTo>
                  <a:pt x="2259278" y="6059123"/>
                </a:lnTo>
                <a:lnTo>
                  <a:pt x="2218003" y="6043248"/>
                </a:lnTo>
                <a:lnTo>
                  <a:pt x="2171965" y="6027373"/>
                </a:lnTo>
                <a:lnTo>
                  <a:pt x="2119578" y="6016261"/>
                </a:lnTo>
                <a:lnTo>
                  <a:pt x="2059253" y="6009911"/>
                </a:lnTo>
                <a:lnTo>
                  <a:pt x="1990990" y="6006736"/>
                </a:lnTo>
                <a:lnTo>
                  <a:pt x="1922728" y="6009911"/>
                </a:lnTo>
                <a:lnTo>
                  <a:pt x="1862403" y="6016261"/>
                </a:lnTo>
                <a:lnTo>
                  <a:pt x="1810015" y="6027373"/>
                </a:lnTo>
                <a:lnTo>
                  <a:pt x="1763978" y="6043248"/>
                </a:lnTo>
                <a:lnTo>
                  <a:pt x="1722703" y="6059123"/>
                </a:lnTo>
                <a:lnTo>
                  <a:pt x="1686190" y="6074998"/>
                </a:lnTo>
                <a:lnTo>
                  <a:pt x="1648090" y="6094048"/>
                </a:lnTo>
                <a:lnTo>
                  <a:pt x="1609990" y="6113098"/>
                </a:lnTo>
                <a:lnTo>
                  <a:pt x="1573478" y="6132148"/>
                </a:lnTo>
                <a:lnTo>
                  <a:pt x="1532203" y="6148023"/>
                </a:lnTo>
                <a:lnTo>
                  <a:pt x="1486165" y="6162311"/>
                </a:lnTo>
                <a:lnTo>
                  <a:pt x="1433778" y="6173423"/>
                </a:lnTo>
                <a:lnTo>
                  <a:pt x="1373453" y="6181361"/>
                </a:lnTo>
                <a:lnTo>
                  <a:pt x="1305190" y="6182948"/>
                </a:lnTo>
                <a:lnTo>
                  <a:pt x="1236928" y="6181361"/>
                </a:lnTo>
                <a:lnTo>
                  <a:pt x="1176603" y="6173423"/>
                </a:lnTo>
                <a:lnTo>
                  <a:pt x="1124215" y="6162311"/>
                </a:lnTo>
                <a:lnTo>
                  <a:pt x="1078178" y="6148023"/>
                </a:lnTo>
                <a:lnTo>
                  <a:pt x="1036903" y="6132148"/>
                </a:lnTo>
                <a:lnTo>
                  <a:pt x="1000390" y="6113098"/>
                </a:lnTo>
                <a:lnTo>
                  <a:pt x="962290" y="6094048"/>
                </a:lnTo>
                <a:lnTo>
                  <a:pt x="924190" y="6074998"/>
                </a:lnTo>
                <a:lnTo>
                  <a:pt x="887678" y="6059123"/>
                </a:lnTo>
                <a:lnTo>
                  <a:pt x="846403" y="6043248"/>
                </a:lnTo>
                <a:lnTo>
                  <a:pt x="800365" y="6027373"/>
                </a:lnTo>
                <a:lnTo>
                  <a:pt x="747978" y="6016261"/>
                </a:lnTo>
                <a:lnTo>
                  <a:pt x="687653" y="6009911"/>
                </a:lnTo>
                <a:lnTo>
                  <a:pt x="619390" y="6006736"/>
                </a:lnTo>
                <a:lnTo>
                  <a:pt x="551128" y="6009911"/>
                </a:lnTo>
                <a:lnTo>
                  <a:pt x="490803" y="6016261"/>
                </a:lnTo>
                <a:lnTo>
                  <a:pt x="438415" y="6027373"/>
                </a:lnTo>
                <a:lnTo>
                  <a:pt x="392378" y="6043248"/>
                </a:lnTo>
                <a:lnTo>
                  <a:pt x="351103" y="6059123"/>
                </a:lnTo>
                <a:lnTo>
                  <a:pt x="314590" y="6074998"/>
                </a:lnTo>
                <a:lnTo>
                  <a:pt x="276490" y="6094048"/>
                </a:lnTo>
                <a:lnTo>
                  <a:pt x="238390" y="6113098"/>
                </a:lnTo>
                <a:lnTo>
                  <a:pt x="201878" y="6132148"/>
                </a:lnTo>
                <a:lnTo>
                  <a:pt x="160603" y="6148023"/>
                </a:lnTo>
                <a:lnTo>
                  <a:pt x="114565" y="6162311"/>
                </a:lnTo>
                <a:lnTo>
                  <a:pt x="62178" y="6173423"/>
                </a:lnTo>
                <a:lnTo>
                  <a:pt x="1853" y="6181361"/>
                </a:lnTo>
                <a:lnTo>
                  <a:pt x="1" y="6181404"/>
                </a:lnTo>
                <a:lnTo>
                  <a:pt x="1" y="6551875"/>
                </a:lnTo>
                <a:lnTo>
                  <a:pt x="0" y="655187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311988-98C8-4756-BC4A-2BD5659DB562}"/>
              </a:ext>
            </a:extLst>
          </p:cNvPr>
          <p:cNvSpPr>
            <a:spLocks noGrp="1"/>
          </p:cNvSpPr>
          <p:nvPr>
            <p:ph type="title"/>
          </p:nvPr>
        </p:nvSpPr>
        <p:spPr>
          <a:xfrm>
            <a:off x="766762" y="662399"/>
            <a:ext cx="10780830" cy="1494000"/>
          </a:xfrm>
        </p:spPr>
        <p:txBody>
          <a:bodyPr vert="horz" lIns="91440" tIns="45720" rIns="91440" bIns="45720" rtlCol="0" anchor="t">
            <a:normAutofit/>
          </a:bodyPr>
          <a:lstStyle/>
          <a:p>
            <a:r>
              <a:rPr lang="en-US" sz="4000" kern="1200" dirty="0">
                <a:solidFill>
                  <a:schemeClr val="tx1"/>
                </a:solidFill>
                <a:latin typeface="+mj-lt"/>
                <a:ea typeface="+mj-ea"/>
                <a:cs typeface="+mj-cs"/>
              </a:rPr>
              <a:t>On-going discussions – process for Presidential Search</a:t>
            </a:r>
          </a:p>
        </p:txBody>
      </p:sp>
      <p:sp>
        <p:nvSpPr>
          <p:cNvPr id="4" name="Content Placeholder 3">
            <a:extLst>
              <a:ext uri="{FF2B5EF4-FFF2-40B4-BE49-F238E27FC236}">
                <a16:creationId xmlns:a16="http://schemas.microsoft.com/office/drawing/2014/main" id="{40D0EFEA-24FD-45E8-961E-BCA2A642091B}"/>
              </a:ext>
            </a:extLst>
          </p:cNvPr>
          <p:cNvSpPr>
            <a:spLocks noGrp="1"/>
          </p:cNvSpPr>
          <p:nvPr>
            <p:ph idx="1"/>
          </p:nvPr>
        </p:nvSpPr>
        <p:spPr>
          <a:xfrm>
            <a:off x="766763" y="2286002"/>
            <a:ext cx="5014912" cy="3322800"/>
          </a:xfrm>
        </p:spPr>
        <p:txBody>
          <a:bodyPr vert="horz" lIns="91440" tIns="45720" rIns="91440" bIns="45720" rtlCol="0">
            <a:normAutofit/>
          </a:bodyPr>
          <a:lstStyle/>
          <a:p>
            <a:pPr lvl="1">
              <a:buFont typeface="Arial" panose="020B0604020202020204" pitchFamily="34" charset="0"/>
              <a:buChar char="•"/>
            </a:pPr>
            <a:endParaRPr lang="en-US" sz="2000">
              <a:solidFill>
                <a:schemeClr val="tx1">
                  <a:alpha val="60000"/>
                </a:schemeClr>
              </a:solidFill>
              <a:ea typeface="+mn-ea"/>
              <a:cs typeface="+mn-cs"/>
            </a:endParaRPr>
          </a:p>
          <a:p>
            <a:pPr lvl="1">
              <a:buFont typeface="Arial" panose="020B0604020202020204" pitchFamily="34" charset="0"/>
              <a:buChar char="•"/>
            </a:pPr>
            <a:endParaRPr lang="en-US" sz="2000">
              <a:solidFill>
                <a:schemeClr val="tx1">
                  <a:alpha val="60000"/>
                </a:schemeClr>
              </a:solidFill>
              <a:ea typeface="+mn-ea"/>
              <a:cs typeface="+mn-cs"/>
            </a:endParaRPr>
          </a:p>
          <a:p>
            <a:pPr lvl="1">
              <a:buFont typeface="Arial" panose="020B0604020202020204" pitchFamily="34" charset="0"/>
              <a:buChar char="•"/>
            </a:pPr>
            <a:endParaRPr lang="en-US" sz="2000">
              <a:solidFill>
                <a:schemeClr val="tx1">
                  <a:alpha val="60000"/>
                </a:schemeClr>
              </a:solidFill>
              <a:ea typeface="+mn-ea"/>
              <a:cs typeface="+mn-cs"/>
            </a:endParaRPr>
          </a:p>
        </p:txBody>
      </p:sp>
      <p:pic>
        <p:nvPicPr>
          <p:cNvPr id="9" name="Graphic 8" descr="Search">
            <a:extLst>
              <a:ext uri="{FF2B5EF4-FFF2-40B4-BE49-F238E27FC236}">
                <a16:creationId xmlns:a16="http://schemas.microsoft.com/office/drawing/2014/main" id="{02CC8207-7D90-4A69-90E3-408B8EDDAD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550" y="2156399"/>
            <a:ext cx="3324224" cy="3324224"/>
          </a:xfrm>
          <a:prstGeom prst="rect">
            <a:avLst/>
          </a:prstGeom>
        </p:spPr>
      </p:pic>
      <p:pic>
        <p:nvPicPr>
          <p:cNvPr id="5" name="Picture Placeholder 4">
            <a:extLst>
              <a:ext uri="{FF2B5EF4-FFF2-40B4-BE49-F238E27FC236}">
                <a16:creationId xmlns:a16="http://schemas.microsoft.com/office/drawing/2014/main" id="{F6C25BB9-5A72-4D72-8E5A-02CBD4C68C16}"/>
              </a:ext>
            </a:extLst>
          </p:cNvPr>
          <p:cNvPicPr>
            <a:picLocks noGrp="1" noChangeAspect="1"/>
          </p:cNvPicPr>
          <p:nvPr>
            <p:ph type="pic" sz="quarter" idx="10"/>
          </p:nvPr>
        </p:nvPicPr>
        <p:blipFill rotWithShape="1">
          <a:blip r:embed="rId4"/>
          <a:srcRect l="8202" r="8202"/>
          <a:stretch/>
        </p:blipFill>
        <p:spPr>
          <a:xfrm>
            <a:off x="9924204" y="2881712"/>
            <a:ext cx="1065688" cy="1065690"/>
          </a:xfrm>
          <a:prstGeom prst="rect">
            <a:avLst/>
          </a:prstGeom>
        </p:spPr>
      </p:pic>
      <p:sp>
        <p:nvSpPr>
          <p:cNvPr id="3" name="TextBox 2">
            <a:extLst>
              <a:ext uri="{FF2B5EF4-FFF2-40B4-BE49-F238E27FC236}">
                <a16:creationId xmlns:a16="http://schemas.microsoft.com/office/drawing/2014/main" id="{1D9DE5F5-6E3F-40A9-90AA-4668B6CD8C7D}"/>
              </a:ext>
            </a:extLst>
          </p:cNvPr>
          <p:cNvSpPr txBox="1"/>
          <p:nvPr/>
        </p:nvSpPr>
        <p:spPr>
          <a:xfrm>
            <a:off x="991801" y="2002574"/>
            <a:ext cx="7161376" cy="3231654"/>
          </a:xfrm>
          <a:prstGeom prst="rect">
            <a:avLst/>
          </a:prstGeom>
          <a:noFill/>
        </p:spPr>
        <p:txBody>
          <a:bodyPr wrap="square" rtlCol="0">
            <a:spAutoFit/>
          </a:bodyPr>
          <a:lstStyle/>
          <a:p>
            <a:pPr marL="285750" indent="-285750">
              <a:spcBef>
                <a:spcPts val="1200"/>
              </a:spcBef>
              <a:buClr>
                <a:schemeClr val="accent2"/>
              </a:buClr>
              <a:buSzPct val="120000"/>
              <a:buFont typeface="Arial" panose="020B0604020202020204" pitchFamily="34" charset="0"/>
              <a:buChar char="•"/>
            </a:pPr>
            <a:r>
              <a:rPr lang="en-US" sz="2600" dirty="0"/>
              <a:t>Continued emphasis on need for a transparent process that engages the OSU community</a:t>
            </a:r>
          </a:p>
          <a:p>
            <a:pPr marL="285750" indent="-285750">
              <a:spcBef>
                <a:spcPts val="1200"/>
              </a:spcBef>
              <a:buClr>
                <a:schemeClr val="accent2"/>
              </a:buClr>
              <a:buSzPct val="120000"/>
              <a:buFont typeface="Arial" panose="020B0604020202020204" pitchFamily="34" charset="0"/>
              <a:buChar char="•"/>
            </a:pPr>
            <a:r>
              <a:rPr lang="en-US" sz="2600" dirty="0"/>
              <a:t>Faculty Senate Executive Committee working on a list of recommendations, will present next month</a:t>
            </a:r>
          </a:p>
          <a:p>
            <a:pPr marL="285750" indent="-285750">
              <a:spcBef>
                <a:spcPts val="1200"/>
              </a:spcBef>
              <a:buClr>
                <a:schemeClr val="accent2"/>
              </a:buClr>
              <a:buSzPct val="120000"/>
              <a:buFont typeface="Arial" panose="020B0604020202020204" pitchFamily="34" charset="0"/>
              <a:buChar char="•"/>
            </a:pPr>
            <a:r>
              <a:rPr lang="en-US" sz="2600" dirty="0"/>
              <a:t>Additional comments and suggestions can be submitted to the Faculty Senate comment link, here: </a:t>
            </a:r>
            <a:r>
              <a:rPr lang="en-US" sz="2800" b="0" i="0" u="none" strike="noStrike" dirty="0">
                <a:solidFill>
                  <a:srgbClr val="007AC0"/>
                </a:solidFill>
                <a:effectLst/>
                <a:latin typeface="72"/>
              </a:rPr>
              <a:t>https://beav.es/Jtc</a:t>
            </a:r>
            <a:endParaRPr lang="en-US" sz="2600" dirty="0"/>
          </a:p>
        </p:txBody>
      </p:sp>
    </p:spTree>
    <p:extLst>
      <p:ext uri="{BB962C8B-B14F-4D97-AF65-F5344CB8AC3E}">
        <p14:creationId xmlns:p14="http://schemas.microsoft.com/office/powerpoint/2010/main" val="194715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E75C6CE-202B-492F-BC7D-F86E0112704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Curricular Proposals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9476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61CC6A-EACA-47BD-A2FC-AE7AF9F14861}"/>
              </a:ext>
            </a:extLst>
          </p:cNvPr>
          <p:cNvSpPr>
            <a:spLocks noGrp="1"/>
          </p:cNvSpPr>
          <p:nvPr>
            <p:ph type="title"/>
          </p:nvPr>
        </p:nvSpPr>
        <p:spPr>
          <a:xfrm>
            <a:off x="1127760" y="4212709"/>
            <a:ext cx="8232296" cy="1337699"/>
          </a:xfrm>
        </p:spPr>
        <p:txBody>
          <a:bodyPr vert="horz" lIns="91440" tIns="45720" rIns="91440" bIns="45720" rtlCol="0" anchor="b">
            <a:normAutofit/>
          </a:bodyPr>
          <a:lstStyle/>
          <a:p>
            <a:r>
              <a:rPr lang="en-US" sz="6000">
                <a:solidFill>
                  <a:schemeClr val="tx1"/>
                </a:solidFill>
                <a:latin typeface="+mj-lt"/>
                <a:ea typeface="+mj-ea"/>
                <a:cs typeface="+mj-cs"/>
              </a:rPr>
              <a:t>Breakout rooms</a:t>
            </a:r>
          </a:p>
        </p:txBody>
      </p:sp>
      <p:pic>
        <p:nvPicPr>
          <p:cNvPr id="6" name="Picture Placeholder 4">
            <a:extLst>
              <a:ext uri="{FF2B5EF4-FFF2-40B4-BE49-F238E27FC236}">
                <a16:creationId xmlns:a16="http://schemas.microsoft.com/office/drawing/2014/main" id="{3879CD41-3ADF-4284-9F15-1FD7BDD10A32}"/>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sharpenSoften amount="78000"/>
                    </a14:imgEffect>
                  </a14:imgLayer>
                </a14:imgProps>
              </a:ext>
            </a:extLst>
          </a:blip>
          <a:srcRect l="6309" r="6307" b="-2"/>
          <a:stretch/>
        </p:blipFill>
        <p:spPr>
          <a:xfrm>
            <a:off x="1123359" y="1107907"/>
            <a:ext cx="2598355" cy="2477959"/>
          </a:xfrm>
          <a:prstGeom prst="rect">
            <a:avLst/>
          </a:prstGeom>
        </p:spPr>
      </p:pic>
      <p:sp>
        <p:nvSpPr>
          <p:cNvPr id="5" name="Content Placeholder 4">
            <a:extLst>
              <a:ext uri="{FF2B5EF4-FFF2-40B4-BE49-F238E27FC236}">
                <a16:creationId xmlns:a16="http://schemas.microsoft.com/office/drawing/2014/main" id="{B96294B2-D268-4132-9858-7B24AA7AE869}"/>
              </a:ext>
            </a:extLst>
          </p:cNvPr>
          <p:cNvSpPr>
            <a:spLocks noGrp="1"/>
          </p:cNvSpPr>
          <p:nvPr>
            <p:ph idx="1"/>
          </p:nvPr>
        </p:nvSpPr>
        <p:spPr>
          <a:xfrm>
            <a:off x="4385353" y="1023231"/>
            <a:ext cx="6409946" cy="3981805"/>
          </a:xfrm>
        </p:spPr>
        <p:txBody>
          <a:bodyPr vert="horz" lIns="91440" tIns="45720" rIns="91440" bIns="45720" rtlCol="0" anchor="ctr">
            <a:normAutofit/>
          </a:bodyPr>
          <a:lstStyle/>
          <a:p>
            <a:pPr>
              <a:buFont typeface="Arial" panose="020B0604020202020204" pitchFamily="34" charset="0"/>
              <a:buChar char="•"/>
            </a:pPr>
            <a:r>
              <a:rPr lang="en-US" dirty="0">
                <a:ea typeface="+mn-ea"/>
                <a:cs typeface="+mn-cs"/>
              </a:rPr>
              <a:t>By apportionment Unit, with a few small units combined</a:t>
            </a:r>
          </a:p>
          <a:p>
            <a:pPr>
              <a:buFont typeface="Arial" panose="020B0604020202020204" pitchFamily="34" charset="0"/>
              <a:buChar char="•"/>
            </a:pPr>
            <a:r>
              <a:rPr lang="en-US" dirty="0">
                <a:ea typeface="+mn-ea"/>
                <a:cs typeface="+mn-cs"/>
              </a:rPr>
              <a:t>Room names will appear on your screen</a:t>
            </a:r>
          </a:p>
          <a:p>
            <a:pPr>
              <a:buFont typeface="Arial" panose="020B0604020202020204" pitchFamily="34" charset="0"/>
              <a:buChar char="•"/>
            </a:pPr>
            <a:r>
              <a:rPr lang="en-US" dirty="0">
                <a:ea typeface="+mn-ea"/>
                <a:cs typeface="+mn-cs"/>
              </a:rPr>
              <a:t>An EC member will join you to help facilitate. EC members have access to all folders.</a:t>
            </a:r>
          </a:p>
          <a:p>
            <a:r>
              <a:rPr lang="en-US" dirty="0"/>
              <a:t>You received an email with a link to a shared folder for your apportionment breakout group</a:t>
            </a:r>
          </a:p>
          <a:p>
            <a:pPr>
              <a:buFont typeface="Arial" panose="020B0604020202020204" pitchFamily="34" charset="0"/>
              <a:buChar char="•"/>
            </a:pPr>
            <a:r>
              <a:rPr lang="en-US" dirty="0">
                <a:ea typeface="+mn-ea"/>
                <a:cs typeface="+mn-cs"/>
              </a:rPr>
              <a:t>Feel free to create new documents, use the shared folder for other Senate work</a:t>
            </a:r>
          </a:p>
          <a:p>
            <a:pPr>
              <a:buFont typeface="Arial" panose="020B0604020202020204" pitchFamily="34" charset="0"/>
              <a:buChar char="•"/>
            </a:pPr>
            <a:r>
              <a:rPr lang="en-US" dirty="0">
                <a:ea typeface="+mn-ea"/>
                <a:cs typeface="+mn-cs"/>
              </a:rPr>
              <a:t>Today’s topic: Call for Commitment to Action document; comments due April 19</a:t>
            </a:r>
          </a:p>
          <a:p>
            <a:pPr>
              <a:buFont typeface="Arial" panose="020B0604020202020204" pitchFamily="34" charset="0"/>
              <a:buChar char="•"/>
            </a:pPr>
            <a:endParaRPr lang="en-US" dirty="0">
              <a:ea typeface="+mn-ea"/>
              <a:cs typeface="+mn-cs"/>
            </a:endParaRPr>
          </a:p>
        </p:txBody>
      </p:sp>
    </p:spTree>
    <p:extLst>
      <p:ext uri="{BB962C8B-B14F-4D97-AF65-F5344CB8AC3E}">
        <p14:creationId xmlns:p14="http://schemas.microsoft.com/office/powerpoint/2010/main" val="2379114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1D680F0-AC76-4EED-BE1D-235AA27E5B34}"/>
              </a:ext>
            </a:extLst>
          </p:cNvPr>
          <p:cNvSpPr>
            <a:spLocks noGrp="1"/>
          </p:cNvSpPr>
          <p:nvPr>
            <p:ph type="ctrTitle"/>
          </p:nvPr>
        </p:nvSpPr>
        <p:spPr/>
        <p:txBody>
          <a:bodyPr/>
          <a:lstStyle/>
          <a:p>
            <a:endParaRPr lang="en-US"/>
          </a:p>
        </p:txBody>
      </p:sp>
      <p:sp>
        <p:nvSpPr>
          <p:cNvPr id="12" name="Subtitle 11">
            <a:extLst>
              <a:ext uri="{FF2B5EF4-FFF2-40B4-BE49-F238E27FC236}">
                <a16:creationId xmlns:a16="http://schemas.microsoft.com/office/drawing/2014/main" id="{C0B9A739-1EDD-49A2-A8F5-2CE64976F559}"/>
              </a:ext>
            </a:extLst>
          </p:cNvPr>
          <p:cNvSpPr>
            <a:spLocks noGrp="1"/>
          </p:cNvSpPr>
          <p:nvPr>
            <p:ph type="subTitle" idx="1"/>
          </p:nvPr>
        </p:nvSpPr>
        <p:spPr/>
        <p:txBody>
          <a:bodyPr/>
          <a:lstStyle/>
          <a:p>
            <a:endParaRPr lang="en-US"/>
          </a:p>
        </p:txBody>
      </p:sp>
      <p:pic>
        <p:nvPicPr>
          <p:cNvPr id="16" name="Picture 15">
            <a:extLst>
              <a:ext uri="{FF2B5EF4-FFF2-40B4-BE49-F238E27FC236}">
                <a16:creationId xmlns:a16="http://schemas.microsoft.com/office/drawing/2014/main" id="{D983313C-5F75-4120-9E21-327CEE404CA2}"/>
              </a:ext>
            </a:extLst>
          </p:cNvPr>
          <p:cNvPicPr>
            <a:picLocks noChangeAspect="1"/>
          </p:cNvPicPr>
          <p:nvPr/>
        </p:nvPicPr>
        <p:blipFill>
          <a:blip r:embed="rId2"/>
          <a:stretch>
            <a:fillRect/>
          </a:stretch>
        </p:blipFill>
        <p:spPr>
          <a:xfrm>
            <a:off x="0" y="1409"/>
            <a:ext cx="10287000" cy="6858000"/>
          </a:xfrm>
          <a:prstGeom prst="rect">
            <a:avLst/>
          </a:prstGeom>
        </p:spPr>
      </p:pic>
    </p:spTree>
    <p:extLst>
      <p:ext uri="{BB962C8B-B14F-4D97-AF65-F5344CB8AC3E}">
        <p14:creationId xmlns:p14="http://schemas.microsoft.com/office/powerpoint/2010/main" val="177147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1A70-21D8-4B79-AD34-11F5966ABDE9}"/>
              </a:ext>
            </a:extLst>
          </p:cNvPr>
          <p:cNvSpPr>
            <a:spLocks noGrp="1"/>
          </p:cNvSpPr>
          <p:nvPr>
            <p:ph type="title"/>
          </p:nvPr>
        </p:nvSpPr>
        <p:spPr/>
        <p:txBody>
          <a:bodyPr/>
          <a:lstStyle/>
          <a:p>
            <a:r>
              <a:rPr lang="en-US" dirty="0"/>
              <a:t>Plebiscite Referral results</a:t>
            </a:r>
          </a:p>
        </p:txBody>
      </p:sp>
      <p:sp>
        <p:nvSpPr>
          <p:cNvPr id="6" name="TextBox 5">
            <a:extLst>
              <a:ext uri="{FF2B5EF4-FFF2-40B4-BE49-F238E27FC236}">
                <a16:creationId xmlns:a16="http://schemas.microsoft.com/office/drawing/2014/main" id="{50AC0E66-1D0D-4605-8556-0EAB883457B8}"/>
              </a:ext>
            </a:extLst>
          </p:cNvPr>
          <p:cNvSpPr txBox="1"/>
          <p:nvPr/>
        </p:nvSpPr>
        <p:spPr>
          <a:xfrm>
            <a:off x="1534926" y="1543334"/>
            <a:ext cx="9879562" cy="4893647"/>
          </a:xfrm>
          <a:prstGeom prst="rect">
            <a:avLst/>
          </a:prstGeom>
          <a:noFill/>
        </p:spPr>
        <p:txBody>
          <a:bodyPr wrap="square">
            <a:spAutoFit/>
          </a:bodyPr>
          <a:lstStyle/>
          <a:p>
            <a:r>
              <a:rPr lang="en-US" sz="2400" dirty="0"/>
              <a:t>We received a total of 1,864 votes of 4,735 ballots successfully sent (39.4% response rate). </a:t>
            </a:r>
          </a:p>
          <a:p>
            <a:endParaRPr lang="en-US" sz="2400" dirty="0"/>
          </a:p>
          <a:p>
            <a:r>
              <a:rPr lang="en-US" sz="2400" dirty="0"/>
              <a:t>The motion: The Faculty of Oregon State University has no confidence in President Alexander’s ability to lead OSU in a way that is consistent with our values, and calls upon him to resign.</a:t>
            </a:r>
          </a:p>
          <a:p>
            <a:endParaRPr lang="en-US" sz="2400" dirty="0"/>
          </a:p>
          <a:p>
            <a:r>
              <a:rPr lang="en-US" sz="2400" dirty="0"/>
              <a:t>Passed with 1,548 Aye (83%), 218 Nay (11.7%), and 98 (5.3%) Abstentions. </a:t>
            </a:r>
          </a:p>
          <a:p>
            <a:endParaRPr lang="en-US" sz="2400" dirty="0"/>
          </a:p>
          <a:p>
            <a:r>
              <a:rPr lang="en-US" sz="2400" dirty="0"/>
              <a:t>No identifying information was collected for the vote, although IP addresses can be checked, if necessary. Requests for duplicate ballots or new ballots were denied unless the request was from a faculty member with appropriate status who definitely did not receive a ballot.</a:t>
            </a:r>
          </a:p>
        </p:txBody>
      </p:sp>
      <p:pic>
        <p:nvPicPr>
          <p:cNvPr id="7" name="Picture Placeholder 6">
            <a:extLst>
              <a:ext uri="{FF2B5EF4-FFF2-40B4-BE49-F238E27FC236}">
                <a16:creationId xmlns:a16="http://schemas.microsoft.com/office/drawing/2014/main" id="{2E161481-D5ED-4A00-9AB8-5E9DC0B2BC08}"/>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spTree>
    <p:extLst>
      <p:ext uri="{BB962C8B-B14F-4D97-AF65-F5344CB8AC3E}">
        <p14:creationId xmlns:p14="http://schemas.microsoft.com/office/powerpoint/2010/main" val="313372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p:cNvSpPr>
            <a:spLocks noGrp="1"/>
          </p:cNvSpPr>
          <p:nvPr>
            <p:ph type="title"/>
          </p:nvPr>
        </p:nvSpPr>
        <p:spPr>
          <a:xfrm>
            <a:off x="1602255" y="30715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Hearing all voices</a:t>
            </a:r>
          </a:p>
        </p:txBody>
      </p:sp>
      <p:sp>
        <p:nvSpPr>
          <p:cNvPr id="8" name="TextBox 2">
            <a:extLst>
              <a:ext uri="{FF2B5EF4-FFF2-40B4-BE49-F238E27FC236}">
                <a16:creationId xmlns:a16="http://schemas.microsoft.com/office/drawing/2014/main" id="{7734A181-295E-4A21-871D-B16F30697370}"/>
              </a:ext>
            </a:extLst>
          </p:cNvPr>
          <p:cNvSpPr txBox="1">
            <a:spLocks noGrp="1"/>
          </p:cNvSpPr>
          <p:nvPr>
            <p:ph idx="1"/>
          </p:nvPr>
        </p:nvSpPr>
        <p:spPr>
          <a:xfrm>
            <a:off x="808089" y="1491623"/>
            <a:ext cx="10575821" cy="4393982"/>
          </a:xfrm>
          <a:prstGeom prst="rect">
            <a:avLst/>
          </a:prstGeom>
        </p:spPr>
        <p:txBody>
          <a:bodyPr vert="horz" lIns="91440" tIns="45720" rIns="91440" bIns="45720" rtlCol="0">
            <a:noAutofit/>
          </a:bodyPr>
          <a:lstStyle/>
          <a:p>
            <a:pPr marL="457200">
              <a:spcBef>
                <a:spcPts val="0"/>
              </a:spcBef>
              <a:spcAft>
                <a:spcPts val="600"/>
              </a:spcAft>
              <a:buSzPct val="129000"/>
              <a:buFont typeface="Arial" panose="020B0604020202020204" pitchFamily="34" charset="0"/>
              <a:buChar char="•"/>
            </a:pPr>
            <a:r>
              <a:rPr lang="en-US" sz="2200" dirty="0">
                <a:ea typeface="+mn-ea"/>
                <a:cs typeface="+mn-cs"/>
              </a:rPr>
              <a:t>Last month, our collective voices were heard. My emphasis was on providing opportunity for all to be heard through oral and written comments and testimony. All written comments received were forwarded, verbatim, to appropriate parties.</a:t>
            </a:r>
          </a:p>
          <a:p>
            <a:pPr indent="0">
              <a:spcBef>
                <a:spcPts val="0"/>
              </a:spcBef>
              <a:spcAft>
                <a:spcPts val="600"/>
              </a:spcAft>
              <a:buSzPct val="129000"/>
              <a:buNone/>
            </a:pPr>
            <a:endParaRPr lang="en-US" sz="2200" dirty="0">
              <a:ea typeface="+mn-ea"/>
              <a:cs typeface="+mn-cs"/>
            </a:endParaRPr>
          </a:p>
          <a:p>
            <a:pPr marL="457200">
              <a:spcBef>
                <a:spcPts val="0"/>
              </a:spcBef>
              <a:spcAft>
                <a:spcPts val="600"/>
              </a:spcAft>
              <a:buSzPct val="129000"/>
              <a:buFont typeface="Arial" panose="020B0604020202020204" pitchFamily="34" charset="0"/>
              <a:buChar char="•"/>
            </a:pPr>
            <a:r>
              <a:rPr lang="en-US" sz="2200" dirty="0">
                <a:ea typeface="+mn-ea"/>
                <a:cs typeface="+mn-cs"/>
              </a:rPr>
              <a:t>It was a difficult week. Thank you to all who participated and shared.</a:t>
            </a:r>
          </a:p>
          <a:p>
            <a:pPr marL="457200">
              <a:spcBef>
                <a:spcPts val="0"/>
              </a:spcBef>
              <a:spcAft>
                <a:spcPts val="600"/>
              </a:spcAft>
              <a:buSzPct val="129000"/>
              <a:buFont typeface="Arial" panose="020B0604020202020204" pitchFamily="34" charset="0"/>
              <a:buChar char="•"/>
            </a:pPr>
            <a:endParaRPr lang="en-US" sz="2200" dirty="0">
              <a:ea typeface="+mn-ea"/>
              <a:cs typeface="+mn-cs"/>
            </a:endParaRPr>
          </a:p>
          <a:p>
            <a:pPr marL="457200">
              <a:spcBef>
                <a:spcPts val="0"/>
              </a:spcBef>
              <a:spcAft>
                <a:spcPts val="600"/>
              </a:spcAft>
              <a:buSzPct val="129000"/>
              <a:buFont typeface="Arial" panose="020B0604020202020204" pitchFamily="34" charset="0"/>
              <a:buChar char="•"/>
            </a:pPr>
            <a:r>
              <a:rPr lang="en-US" sz="2200" dirty="0">
                <a:ea typeface="+mn-ea"/>
                <a:cs typeface="+mn-cs"/>
              </a:rPr>
              <a:t>We need to ensure that the Faculty Senate’s voice in shared governance at OSU continues to be effective and powerful.</a:t>
            </a:r>
          </a:p>
          <a:p>
            <a:pPr marL="457200">
              <a:spcBef>
                <a:spcPts val="0"/>
              </a:spcBef>
              <a:spcAft>
                <a:spcPts val="600"/>
              </a:spcAft>
              <a:buSzPct val="129000"/>
              <a:buFont typeface="Arial" panose="020B0604020202020204" pitchFamily="34" charset="0"/>
              <a:buChar char="•"/>
            </a:pPr>
            <a:endParaRPr lang="en-US" sz="2200" dirty="0">
              <a:ea typeface="+mn-ea"/>
              <a:cs typeface="+mn-cs"/>
            </a:endParaRPr>
          </a:p>
          <a:p>
            <a:pPr marL="457200">
              <a:spcBef>
                <a:spcPts val="0"/>
              </a:spcBef>
              <a:spcAft>
                <a:spcPts val="600"/>
              </a:spcAft>
              <a:buSzPct val="129000"/>
              <a:buFont typeface="Arial" panose="020B0604020202020204" pitchFamily="34" charset="0"/>
              <a:buChar char="•"/>
            </a:pPr>
            <a:r>
              <a:rPr lang="en-US" sz="2200" dirty="0">
                <a:ea typeface="+mn-ea"/>
                <a:cs typeface="+mn-cs"/>
              </a:rPr>
              <a:t>To do this, we need to turn our collective rally </a:t>
            </a:r>
            <a:r>
              <a:rPr lang="en-US" sz="2200" b="1" i="1" dirty="0">
                <a:ea typeface="+mn-ea"/>
                <a:cs typeface="+mn-cs"/>
              </a:rPr>
              <a:t>against</a:t>
            </a:r>
            <a:r>
              <a:rPr lang="en-US" sz="2200" dirty="0">
                <a:ea typeface="+mn-ea"/>
                <a:cs typeface="+mn-cs"/>
              </a:rPr>
              <a:t> a common cause into positive energy </a:t>
            </a:r>
            <a:r>
              <a:rPr lang="en-US" sz="2200" b="1" i="1" dirty="0">
                <a:ea typeface="+mn-ea"/>
                <a:cs typeface="+mn-cs"/>
              </a:rPr>
              <a:t>for</a:t>
            </a:r>
            <a:r>
              <a:rPr lang="en-US" sz="2200" dirty="0">
                <a:ea typeface="+mn-ea"/>
                <a:cs typeface="+mn-cs"/>
              </a:rPr>
              <a:t> a common cause – an inclusive institution that supports its faculty, staff and students, fostering a culture of care and accountability.  </a:t>
            </a:r>
          </a:p>
          <a:p>
            <a:pPr marL="457200">
              <a:spcBef>
                <a:spcPts val="0"/>
              </a:spcBef>
              <a:spcAft>
                <a:spcPts val="600"/>
              </a:spcAft>
              <a:buSzPct val="129000"/>
              <a:buFont typeface="Arial" panose="020B0604020202020204" pitchFamily="34" charset="0"/>
              <a:buChar char="•"/>
            </a:pPr>
            <a:endParaRPr lang="en-US" sz="2200" dirty="0">
              <a:ea typeface="+mn-ea"/>
              <a:cs typeface="+mn-cs"/>
            </a:endParaRPr>
          </a:p>
          <a:p>
            <a:pPr marL="457200">
              <a:spcBef>
                <a:spcPts val="0"/>
              </a:spcBef>
              <a:spcAft>
                <a:spcPts val="600"/>
              </a:spcAft>
              <a:buSzPct val="129000"/>
              <a:buFont typeface="Arial" panose="020B0604020202020204" pitchFamily="34" charset="0"/>
              <a:buChar char="•"/>
            </a:pPr>
            <a:r>
              <a:rPr lang="en-US" sz="2200" dirty="0">
                <a:ea typeface="+mn-ea"/>
                <a:cs typeface="+mn-cs"/>
              </a:rPr>
              <a:t>This is not only makes a better OSU, it serves as a model for other public universities.</a:t>
            </a:r>
          </a:p>
        </p:txBody>
      </p:sp>
      <p:grpSp>
        <p:nvGrpSpPr>
          <p:cNvPr id="19" name="Group 1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B4DF157A-5349-4173-A942-AA4D63270681}"/>
              </a:ext>
            </a:extLst>
          </p:cNvPr>
          <p:cNvPicPr>
            <a:picLocks noChangeAspect="1"/>
          </p:cNvPicPr>
          <p:nvPr/>
        </p:nvPicPr>
        <p:blipFill>
          <a:blip r:embed="rId3"/>
          <a:stretch>
            <a:fillRect/>
          </a:stretch>
        </p:blipFill>
        <p:spPr>
          <a:xfrm>
            <a:off x="419606" y="466660"/>
            <a:ext cx="1054630" cy="878858"/>
          </a:xfrm>
          <a:prstGeom prst="rect">
            <a:avLst/>
          </a:prstGeom>
        </p:spPr>
      </p:pic>
    </p:spTree>
    <p:extLst>
      <p:ext uri="{BB962C8B-B14F-4D97-AF65-F5344CB8AC3E}">
        <p14:creationId xmlns:p14="http://schemas.microsoft.com/office/powerpoint/2010/main" val="338864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41A8401-07A9-42EC-A4B7-05DDF3326918}"/>
              </a:ext>
            </a:extLst>
          </p:cNvPr>
          <p:cNvPicPr>
            <a:picLocks noGrp="1" noChangeAspect="1"/>
          </p:cNvPicPr>
          <p:nvPr>
            <p:ph type="pic" sz="quarter" idx="10"/>
          </p:nvPr>
        </p:nvPicPr>
        <p:blipFill>
          <a:blip r:embed="rId2"/>
          <a:srcRect l="8202" r="8202"/>
          <a:stretch>
            <a:fillRect/>
          </a:stretch>
        </p:blipFill>
        <p:spPr>
          <a:xfrm>
            <a:off x="248782" y="310635"/>
            <a:ext cx="1277397" cy="1273379"/>
          </a:xfrm>
          <a:prstGeom prst="rect">
            <a:avLst/>
          </a:prstGeom>
        </p:spPr>
      </p:pic>
      <p:sp>
        <p:nvSpPr>
          <p:cNvPr id="4" name="Content Placeholder 3">
            <a:extLst>
              <a:ext uri="{FF2B5EF4-FFF2-40B4-BE49-F238E27FC236}">
                <a16:creationId xmlns:a16="http://schemas.microsoft.com/office/drawing/2014/main" id="{88188168-1189-49B0-A889-738518C6A683}"/>
              </a:ext>
            </a:extLst>
          </p:cNvPr>
          <p:cNvSpPr>
            <a:spLocks noGrp="1"/>
          </p:cNvSpPr>
          <p:nvPr>
            <p:ph idx="1"/>
          </p:nvPr>
        </p:nvSpPr>
        <p:spPr/>
        <p:txBody>
          <a:bodyPr/>
          <a:lstStyle/>
          <a:p>
            <a:pPr marL="0" indent="0">
              <a:buNone/>
            </a:pPr>
            <a:r>
              <a:rPr lang="en-US" sz="3600" b="0" i="0" dirty="0">
                <a:solidFill>
                  <a:srgbClr val="2A2A2A"/>
                </a:solidFill>
                <a:effectLst/>
                <a:latin typeface="Benton Sans"/>
              </a:rPr>
              <a:t>“Our culture of care and cooperation has not crumbled because of this crisis – in fact, we are a stronger community now, one that came together to reinforce our values and demand strong leadership. OSU has upheld its support of shared governance through this crisis. </a:t>
            </a:r>
          </a:p>
          <a:p>
            <a:pPr marL="0" indent="0">
              <a:buNone/>
            </a:pPr>
            <a:r>
              <a:rPr lang="en-US" sz="3600" b="0" i="0" dirty="0">
                <a:solidFill>
                  <a:srgbClr val="2A2A2A"/>
                </a:solidFill>
                <a:effectLst/>
                <a:latin typeface="Benton Sans"/>
              </a:rPr>
              <a:t>We have been heard – and this is the first step of rebuilding trust.”</a:t>
            </a:r>
          </a:p>
          <a:p>
            <a:pPr marL="0" indent="0">
              <a:buNone/>
            </a:pPr>
            <a:r>
              <a:rPr lang="en-US" dirty="0">
                <a:solidFill>
                  <a:srgbClr val="2A2A2A"/>
                </a:solidFill>
                <a:latin typeface="Benton Sans"/>
              </a:rPr>
              <a:t>					-Selina Heppell, </a:t>
            </a:r>
            <a:r>
              <a:rPr lang="en-US" i="1" dirty="0">
                <a:solidFill>
                  <a:srgbClr val="2A2A2A"/>
                </a:solidFill>
                <a:latin typeface="Benton Sans"/>
              </a:rPr>
              <a:t>The Oregonian</a:t>
            </a:r>
            <a:r>
              <a:rPr lang="en-US" dirty="0">
                <a:solidFill>
                  <a:srgbClr val="2A2A2A"/>
                </a:solidFill>
                <a:latin typeface="Benton Sans"/>
              </a:rPr>
              <a:t>, April 4, 2021</a:t>
            </a:r>
            <a:endParaRPr lang="en-US" dirty="0"/>
          </a:p>
        </p:txBody>
      </p:sp>
      <p:sp>
        <p:nvSpPr>
          <p:cNvPr id="11" name="TextBox 10">
            <a:extLst>
              <a:ext uri="{FF2B5EF4-FFF2-40B4-BE49-F238E27FC236}">
                <a16:creationId xmlns:a16="http://schemas.microsoft.com/office/drawing/2014/main" id="{EC710035-7D4E-40D2-84C3-8E4A86DF066E}"/>
              </a:ext>
            </a:extLst>
          </p:cNvPr>
          <p:cNvSpPr txBox="1"/>
          <p:nvPr/>
        </p:nvSpPr>
        <p:spPr>
          <a:xfrm>
            <a:off x="1474236" y="6101881"/>
            <a:ext cx="9114003" cy="646331"/>
          </a:xfrm>
          <a:prstGeom prst="rect">
            <a:avLst/>
          </a:prstGeom>
          <a:noFill/>
        </p:spPr>
        <p:txBody>
          <a:bodyPr wrap="square">
            <a:spAutoFit/>
          </a:bodyPr>
          <a:lstStyle/>
          <a:p>
            <a:r>
              <a:rPr lang="en-US" dirty="0"/>
              <a:t>https://www.oregonlive.com/opinion/2021/04/opinion-osu-president-debacle-shows-need-for-trust-and-accountability.html</a:t>
            </a:r>
          </a:p>
        </p:txBody>
      </p:sp>
    </p:spTree>
    <p:extLst>
      <p:ext uri="{BB962C8B-B14F-4D97-AF65-F5344CB8AC3E}">
        <p14:creationId xmlns:p14="http://schemas.microsoft.com/office/powerpoint/2010/main" val="226457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9" name="Freeform: Shape 28">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1" name="Freeform: Shape 30">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2312C03-0CB6-4A70-940D-9FF8203DD7BA}"/>
              </a:ext>
            </a:extLst>
          </p:cNvPr>
          <p:cNvSpPr>
            <a:spLocks noGrp="1"/>
          </p:cNvSpPr>
          <p:nvPr>
            <p:ph type="title"/>
          </p:nvPr>
        </p:nvSpPr>
        <p:spPr>
          <a:xfrm>
            <a:off x="419606" y="373028"/>
            <a:ext cx="3234018" cy="3826728"/>
          </a:xfrm>
        </p:spPr>
        <p:txBody>
          <a:bodyPr vert="horz" lIns="91440" tIns="45720" rIns="91440" bIns="45720" rtlCol="0" anchor="b">
            <a:normAutofit/>
          </a:bodyPr>
          <a:lstStyle/>
          <a:p>
            <a:pPr algn="ctr"/>
            <a:r>
              <a:rPr lang="en-US" sz="3000" kern="1200" dirty="0">
                <a:solidFill>
                  <a:schemeClr val="tx1"/>
                </a:solidFill>
                <a:latin typeface="+mj-lt"/>
                <a:ea typeface="+mj-ea"/>
                <a:cs typeface="+mj-cs"/>
              </a:rPr>
              <a:t>Upcoming events</a:t>
            </a:r>
          </a:p>
        </p:txBody>
      </p:sp>
      <p:pic>
        <p:nvPicPr>
          <p:cNvPr id="5" name="Picture 4">
            <a:extLst>
              <a:ext uri="{FF2B5EF4-FFF2-40B4-BE49-F238E27FC236}">
                <a16:creationId xmlns:a16="http://schemas.microsoft.com/office/drawing/2014/main" id="{230D3F60-EDF3-45EC-9178-259C23A47E40}"/>
              </a:ext>
            </a:extLst>
          </p:cNvPr>
          <p:cNvPicPr>
            <a:picLocks noChangeAspect="1"/>
          </p:cNvPicPr>
          <p:nvPr/>
        </p:nvPicPr>
        <p:blipFill>
          <a:blip r:embed="rId2"/>
          <a:stretch>
            <a:fillRect/>
          </a:stretch>
        </p:blipFill>
        <p:spPr>
          <a:xfrm>
            <a:off x="419606" y="466660"/>
            <a:ext cx="1054630" cy="878858"/>
          </a:xfrm>
          <a:prstGeom prst="rect">
            <a:avLst/>
          </a:prstGeom>
        </p:spPr>
      </p:pic>
      <p:sp>
        <p:nvSpPr>
          <p:cNvPr id="4" name="Picture Placeholder 3">
            <a:extLst>
              <a:ext uri="{FF2B5EF4-FFF2-40B4-BE49-F238E27FC236}">
                <a16:creationId xmlns:a16="http://schemas.microsoft.com/office/drawing/2014/main" id="{2C231250-6AD9-470A-8DB8-303A3940AA8E}"/>
              </a:ext>
            </a:extLst>
          </p:cNvPr>
          <p:cNvSpPr>
            <a:spLocks noGrp="1"/>
          </p:cNvSpPr>
          <p:nvPr>
            <p:ph type="pic" sz="quarter" idx="10"/>
          </p:nvPr>
        </p:nvSpPr>
        <p:spPr/>
      </p:sp>
      <p:sp>
        <p:nvSpPr>
          <p:cNvPr id="6" name="TextBox 5">
            <a:extLst>
              <a:ext uri="{FF2B5EF4-FFF2-40B4-BE49-F238E27FC236}">
                <a16:creationId xmlns:a16="http://schemas.microsoft.com/office/drawing/2014/main" id="{964E5966-CB4D-489D-AD5A-A803F33CC36E}"/>
              </a:ext>
            </a:extLst>
          </p:cNvPr>
          <p:cNvSpPr txBox="1"/>
          <p:nvPr/>
        </p:nvSpPr>
        <p:spPr>
          <a:xfrm>
            <a:off x="4913236" y="906089"/>
            <a:ext cx="7047922" cy="5262979"/>
          </a:xfrm>
          <a:prstGeom prst="rect">
            <a:avLst/>
          </a:prstGeom>
          <a:noFill/>
        </p:spPr>
        <p:txBody>
          <a:bodyPr wrap="square" rtlCol="0">
            <a:spAutoFit/>
          </a:bodyPr>
          <a:lstStyle/>
          <a:p>
            <a:pPr marL="342900" indent="-342900">
              <a:buClr>
                <a:schemeClr val="accent2"/>
              </a:buClr>
              <a:buSzPct val="133000"/>
              <a:buFont typeface="Arial" panose="020B0604020202020204" pitchFamily="34" charset="0"/>
              <a:buChar char="•"/>
            </a:pPr>
            <a:r>
              <a:rPr lang="en-US" sz="2400" dirty="0"/>
              <a:t>Comments to Board of Trustees on the interim presidential search are due TOMORROW at NOON </a:t>
            </a:r>
            <a:r>
              <a:rPr lang="en-US" dirty="0">
                <a:hlinkClick r:id="rId3"/>
              </a:rPr>
              <a:t>https://leadership.oregonstate.edu/interim-president-appointment</a:t>
            </a:r>
            <a:r>
              <a:rPr lang="en-US" dirty="0"/>
              <a:t> </a:t>
            </a:r>
          </a:p>
          <a:p>
            <a:pPr marL="342900" indent="-342900">
              <a:buClr>
                <a:schemeClr val="accent2"/>
              </a:buClr>
              <a:buSzPct val="133000"/>
              <a:buFont typeface="Arial" panose="020B0604020202020204" pitchFamily="34" charset="0"/>
              <a:buChar char="•"/>
            </a:pPr>
            <a:endParaRPr lang="en-US" sz="2400" dirty="0"/>
          </a:p>
          <a:p>
            <a:pPr marL="342900" indent="-342900">
              <a:buClr>
                <a:schemeClr val="accent2"/>
              </a:buClr>
              <a:buSzPct val="133000"/>
              <a:buFont typeface="Arial" panose="020B0604020202020204" pitchFamily="34" charset="0"/>
              <a:buChar char="•"/>
            </a:pPr>
            <a:r>
              <a:rPr lang="en-US" sz="2400" dirty="0"/>
              <a:t>Provost’s Lecture – April 14 5:00-6:00</a:t>
            </a:r>
          </a:p>
          <a:p>
            <a:pPr>
              <a:buClr>
                <a:schemeClr val="accent2"/>
              </a:buClr>
              <a:buSzPct val="133000"/>
            </a:pPr>
            <a:r>
              <a:rPr lang="en-US" sz="2400" b="0" i="0" dirty="0">
                <a:solidFill>
                  <a:srgbClr val="D73F09"/>
                </a:solidFill>
                <a:effectLst/>
                <a:latin typeface="Stratum2Web"/>
              </a:rPr>
              <a:t>     An Evening with </a:t>
            </a:r>
            <a:r>
              <a:rPr lang="en-US" sz="2400" b="0" i="0" dirty="0" err="1">
                <a:solidFill>
                  <a:srgbClr val="D73F09"/>
                </a:solidFill>
                <a:effectLst/>
                <a:latin typeface="Stratum2Web"/>
              </a:rPr>
              <a:t>Ibram</a:t>
            </a:r>
            <a:r>
              <a:rPr lang="en-US" sz="2400" b="0" i="0" dirty="0">
                <a:solidFill>
                  <a:srgbClr val="D73F09"/>
                </a:solidFill>
                <a:effectLst/>
                <a:latin typeface="Stratum2Web"/>
              </a:rPr>
              <a:t> </a:t>
            </a:r>
            <a:r>
              <a:rPr lang="en-US" sz="2400" b="0" i="0" dirty="0" err="1">
                <a:solidFill>
                  <a:srgbClr val="D73F09"/>
                </a:solidFill>
                <a:effectLst/>
                <a:latin typeface="Stratum2Web"/>
              </a:rPr>
              <a:t>Kendi</a:t>
            </a:r>
            <a:r>
              <a:rPr lang="en-US" sz="2400" b="0" i="0" dirty="0">
                <a:solidFill>
                  <a:srgbClr val="D73F09"/>
                </a:solidFill>
                <a:effectLst/>
                <a:latin typeface="Stratum2Web"/>
              </a:rPr>
              <a:t>, in Conversation About       	How To Be an Anti-Racist</a:t>
            </a:r>
          </a:p>
          <a:p>
            <a:pPr>
              <a:buClr>
                <a:schemeClr val="accent2"/>
              </a:buClr>
              <a:buSzPct val="133000"/>
            </a:pPr>
            <a:r>
              <a:rPr lang="en-US" sz="2400" dirty="0"/>
              <a:t>     </a:t>
            </a:r>
            <a:r>
              <a:rPr lang="en-US" dirty="0">
                <a:hlinkClick r:id="rId4"/>
              </a:rPr>
              <a:t>https://leadership.oregonstate.edu/provost/provosts-lecture-series</a:t>
            </a:r>
            <a:r>
              <a:rPr lang="en-US" dirty="0"/>
              <a:t> </a:t>
            </a:r>
          </a:p>
          <a:p>
            <a:pPr marL="342900" indent="-342900">
              <a:buClr>
                <a:schemeClr val="accent2"/>
              </a:buClr>
              <a:buSzPct val="133000"/>
              <a:buFont typeface="Arial" panose="020B0604020202020204" pitchFamily="34" charset="0"/>
              <a:buChar char="•"/>
            </a:pPr>
            <a:endParaRPr lang="en-US" sz="2400" dirty="0"/>
          </a:p>
          <a:p>
            <a:pPr marL="342900" indent="-342900">
              <a:buClr>
                <a:schemeClr val="accent2"/>
              </a:buClr>
              <a:buSzPct val="133000"/>
              <a:buFont typeface="Arial" panose="020B0604020202020204" pitchFamily="34" charset="0"/>
              <a:buChar char="•"/>
            </a:pPr>
            <a:r>
              <a:rPr lang="en-US" sz="2400" dirty="0"/>
              <a:t>Baccalaureate Core Director search is underway, applications due April 12 (MONDAY)</a:t>
            </a:r>
          </a:p>
          <a:p>
            <a:pPr>
              <a:buClr>
                <a:schemeClr val="accent2"/>
              </a:buClr>
              <a:buSzPct val="133000"/>
            </a:pPr>
            <a:r>
              <a:rPr lang="en-US" dirty="0">
                <a:hlinkClick r:id="rId5"/>
              </a:rPr>
              <a:t>https://jobs.oregonstate.edu/postings/99513</a:t>
            </a:r>
            <a:r>
              <a:rPr lang="en-US" dirty="0"/>
              <a:t> </a:t>
            </a:r>
          </a:p>
          <a:p>
            <a:endParaRPr lang="en-US" dirty="0"/>
          </a:p>
          <a:p>
            <a:pPr marL="342900" indent="-342900">
              <a:buClr>
                <a:schemeClr val="accent2"/>
              </a:buClr>
              <a:buSzPct val="133000"/>
              <a:buFont typeface="Arial" panose="020B0604020202020204" pitchFamily="34" charset="0"/>
              <a:buChar char="•"/>
            </a:pPr>
            <a:r>
              <a:rPr lang="en-US" sz="2400" dirty="0"/>
              <a:t>Faculty Pulse Survey 6.0 headed your way soon!</a:t>
            </a:r>
          </a:p>
          <a:p>
            <a:endParaRPr lang="en-US" dirty="0"/>
          </a:p>
        </p:txBody>
      </p:sp>
    </p:spTree>
    <p:extLst>
      <p:ext uri="{BB962C8B-B14F-4D97-AF65-F5344CB8AC3E}">
        <p14:creationId xmlns:p14="http://schemas.microsoft.com/office/powerpoint/2010/main" val="60270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29DD-5569-4F23-A3CB-DBC425281A99}"/>
              </a:ext>
            </a:extLst>
          </p:cNvPr>
          <p:cNvSpPr>
            <a:spLocks noGrp="1"/>
          </p:cNvSpPr>
          <p:nvPr>
            <p:ph type="title"/>
          </p:nvPr>
        </p:nvSpPr>
        <p:spPr>
          <a:xfrm>
            <a:off x="913205" y="553157"/>
            <a:ext cx="3808268" cy="5504688"/>
          </a:xfrm>
        </p:spPr>
        <p:txBody>
          <a:bodyPr vert="horz" lIns="91440" tIns="45720" rIns="91440" bIns="45720" rtlCol="0" anchor="ctr">
            <a:normAutofit/>
          </a:bodyPr>
          <a:lstStyle/>
          <a:p>
            <a:r>
              <a:rPr lang="en-US" sz="5100" kern="1200" dirty="0">
                <a:solidFill>
                  <a:schemeClr val="tx1"/>
                </a:solidFill>
                <a:latin typeface="+mj-lt"/>
                <a:ea typeface="+mj-ea"/>
                <a:cs typeface="+mj-cs"/>
              </a:rPr>
              <a:t>Today’s agenda</a:t>
            </a:r>
          </a:p>
        </p:txBody>
      </p:sp>
      <p:sp>
        <p:nvSpPr>
          <p:cNvPr id="11" name="Rectangle 10">
            <a:extLst>
              <a:ext uri="{FF2B5EF4-FFF2-40B4-BE49-F238E27FC236}">
                <a16:creationId xmlns:a16="http://schemas.microsoft.com/office/drawing/2014/main" id="{5D84EFE8-C53A-44C4-B289-D1B42CF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Placeholder 4">
            <a:extLst>
              <a:ext uri="{FF2B5EF4-FFF2-40B4-BE49-F238E27FC236}">
                <a16:creationId xmlns:a16="http://schemas.microsoft.com/office/drawing/2014/main" id="{57375F4F-F100-448D-96FF-E6ED76DB6670}"/>
              </a:ext>
            </a:extLst>
          </p:cNvPr>
          <p:cNvPicPr>
            <a:picLocks noGrp="1" noChangeAspect="1"/>
          </p:cNvPicPr>
          <p:nvPr>
            <p:ph type="pic" sz="quarter" idx="10"/>
          </p:nvPr>
        </p:nvPicPr>
        <p:blipFill>
          <a:blip r:embed="rId2"/>
          <a:srcRect l="8202" r="8202"/>
          <a:stretch>
            <a:fillRect/>
          </a:stretch>
        </p:blipFill>
        <p:spPr>
          <a:xfrm>
            <a:off x="615950" y="658813"/>
            <a:ext cx="504825" cy="503237"/>
          </a:xfrm>
          <a:prstGeom prst="rect">
            <a:avLst/>
          </a:prstGeom>
        </p:spPr>
      </p:pic>
      <p:graphicFrame>
        <p:nvGraphicFramePr>
          <p:cNvPr id="7" name="Content Placeholder 3">
            <a:extLst>
              <a:ext uri="{FF2B5EF4-FFF2-40B4-BE49-F238E27FC236}">
                <a16:creationId xmlns:a16="http://schemas.microsoft.com/office/drawing/2014/main" id="{FC04901F-6512-402C-B3DD-93235EB31CE9}"/>
              </a:ext>
            </a:extLst>
          </p:cNvPr>
          <p:cNvGraphicFramePr>
            <a:graphicFrameLocks noGrp="1"/>
          </p:cNvGraphicFramePr>
          <p:nvPr>
            <p:ph idx="1"/>
            <p:extLst>
              <p:ext uri="{D42A27DB-BD31-4B8C-83A1-F6EECF244321}">
                <p14:modId xmlns:p14="http://schemas.microsoft.com/office/powerpoint/2010/main" val="135037834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46A044E-326B-46CB-812B-3E463BB9D615}"/>
              </a:ext>
            </a:extLst>
          </p:cNvPr>
          <p:cNvSpPr txBox="1"/>
          <p:nvPr/>
        </p:nvSpPr>
        <p:spPr>
          <a:xfrm>
            <a:off x="1028700" y="5049371"/>
            <a:ext cx="3321037" cy="369332"/>
          </a:xfrm>
          <a:prstGeom prst="rect">
            <a:avLst/>
          </a:prstGeom>
          <a:noFill/>
        </p:spPr>
        <p:txBody>
          <a:bodyPr wrap="none" rtlCol="0">
            <a:spAutoFit/>
          </a:bodyPr>
          <a:lstStyle/>
          <a:p>
            <a:r>
              <a:rPr lang="en-US" dirty="0"/>
              <a:t>Watch for email announcements!</a:t>
            </a:r>
          </a:p>
        </p:txBody>
      </p:sp>
    </p:spTree>
    <p:extLst>
      <p:ext uri="{BB962C8B-B14F-4D97-AF65-F5344CB8AC3E}">
        <p14:creationId xmlns:p14="http://schemas.microsoft.com/office/powerpoint/2010/main" val="118748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1252800" y="662399"/>
            <a:ext cx="5995987" cy="1494000"/>
          </a:xfrm>
        </p:spPr>
        <p:txBody>
          <a:bodyPr vert="horz" lIns="91440" tIns="45720" rIns="91440" bIns="45720" rtlCol="0" anchor="t">
            <a:normAutofit/>
          </a:bodyPr>
          <a:lstStyle/>
          <a:p>
            <a:r>
              <a:rPr lang="en-US" sz="4400" kern="1200" dirty="0">
                <a:solidFill>
                  <a:schemeClr val="tx1"/>
                </a:solidFill>
                <a:latin typeface="+mj-lt"/>
                <a:ea typeface="+mj-ea"/>
                <a:cs typeface="+mj-cs"/>
              </a:rPr>
              <a:t>Chat</a:t>
            </a:r>
          </a:p>
        </p:txBody>
      </p:sp>
      <p:grpSp>
        <p:nvGrpSpPr>
          <p:cNvPr id="13" name="Group 12">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4"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5"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p:cNvSpPr>
            <a:spLocks noGrp="1"/>
          </p:cNvSpPr>
          <p:nvPr>
            <p:ph idx="1"/>
          </p:nvPr>
        </p:nvSpPr>
        <p:spPr>
          <a:xfrm>
            <a:off x="1251678" y="2003989"/>
            <a:ext cx="6015897" cy="3844800"/>
          </a:xfrm>
        </p:spPr>
        <p:txBody>
          <a:bodyPr vert="horz" lIns="91440" tIns="45720" rIns="91440" bIns="45720" rtlCol="0">
            <a:noAutofit/>
          </a:bodyPr>
          <a:lstStyle/>
          <a:p>
            <a:pPr>
              <a:buFont typeface="Arial" panose="020B0604020202020204" pitchFamily="34" charset="0"/>
              <a:buChar char="•"/>
            </a:pPr>
            <a:r>
              <a:rPr lang="en-US" sz="3000" dirty="0">
                <a:solidFill>
                  <a:schemeClr val="tx1">
                    <a:alpha val="60000"/>
                  </a:schemeClr>
                </a:solidFill>
                <a:ea typeface="+mn-ea"/>
                <a:cs typeface="+mn-cs"/>
              </a:rPr>
              <a:t>Please remember that public comments to the Chat are part of the Senate meeting records</a:t>
            </a:r>
          </a:p>
          <a:p>
            <a:pPr>
              <a:buFont typeface="Arial" panose="020B0604020202020204" pitchFamily="34" charset="0"/>
              <a:buChar char="•"/>
            </a:pPr>
            <a:r>
              <a:rPr lang="en-US" sz="3000" dirty="0">
                <a:solidFill>
                  <a:schemeClr val="tx1">
                    <a:alpha val="60000"/>
                  </a:schemeClr>
                </a:solidFill>
                <a:ea typeface="+mn-ea"/>
                <a:cs typeface="+mn-cs"/>
              </a:rPr>
              <a:t>Personal chats are not recorded</a:t>
            </a:r>
          </a:p>
          <a:p>
            <a:pPr>
              <a:buFont typeface="Arial" panose="020B0604020202020204" pitchFamily="34" charset="0"/>
              <a:buChar char="•"/>
            </a:pPr>
            <a:r>
              <a:rPr lang="en-US" sz="3000" dirty="0">
                <a:solidFill>
                  <a:schemeClr val="tx1">
                    <a:alpha val="60000"/>
                  </a:schemeClr>
                </a:solidFill>
                <a:ea typeface="+mn-ea"/>
                <a:cs typeface="+mn-cs"/>
              </a:rPr>
              <a:t>Respect and decorum are expected!</a:t>
            </a:r>
          </a:p>
          <a:p>
            <a:pPr>
              <a:buFont typeface="Arial" panose="020B0604020202020204" pitchFamily="34" charset="0"/>
              <a:buChar char="•"/>
            </a:pPr>
            <a:r>
              <a:rPr lang="en-US" sz="3000" dirty="0">
                <a:solidFill>
                  <a:schemeClr val="tx1">
                    <a:alpha val="60000"/>
                  </a:schemeClr>
                </a:solidFill>
                <a:ea typeface="+mn-ea"/>
                <a:cs typeface="+mn-cs"/>
              </a:rPr>
              <a:t>Helpful comments, resources, and ideas are always encouraged.</a:t>
            </a:r>
          </a:p>
          <a:p>
            <a:pPr>
              <a:buFont typeface="Arial" panose="020B0604020202020204" pitchFamily="34" charset="0"/>
              <a:buChar char="•"/>
            </a:pPr>
            <a:endParaRPr lang="en-US" sz="3000" dirty="0">
              <a:solidFill>
                <a:schemeClr val="tx1">
                  <a:alpha val="60000"/>
                </a:schemeClr>
              </a:solidFill>
              <a:ea typeface="+mn-ea"/>
              <a:cs typeface="+mn-cs"/>
            </a:endParaRPr>
          </a:p>
          <a:p>
            <a:pPr>
              <a:buFont typeface="Arial" panose="020B0604020202020204" pitchFamily="34" charset="0"/>
              <a:buChar char="•"/>
            </a:pPr>
            <a:endParaRPr lang="en-US" sz="3000" dirty="0">
              <a:solidFill>
                <a:schemeClr val="tx1">
                  <a:alpha val="60000"/>
                </a:schemeClr>
              </a:solidFill>
              <a:ea typeface="+mn-ea"/>
              <a:cs typeface="+mn-cs"/>
            </a:endParaRPr>
          </a:p>
          <a:p>
            <a:pPr>
              <a:buFont typeface="Arial" panose="020B0604020202020204" pitchFamily="34" charset="0"/>
              <a:buChar char="•"/>
            </a:pPr>
            <a:endParaRPr lang="en-US" sz="3000" dirty="0">
              <a:solidFill>
                <a:schemeClr val="tx1">
                  <a:alpha val="60000"/>
                </a:schemeClr>
              </a:solidFill>
              <a:ea typeface="+mn-ea"/>
              <a:cs typeface="+mn-cs"/>
            </a:endParaRPr>
          </a:p>
        </p:txBody>
      </p:sp>
      <p:pic>
        <p:nvPicPr>
          <p:cNvPr id="6" name="Picture Placeholder 5" descr="&quot;&quot;"/>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3" b="63"/>
          <a:stretch>
            <a:fillRect/>
          </a:stretch>
        </p:blipFill>
        <p:spPr>
          <a:xfrm>
            <a:off x="7633428" y="1474381"/>
            <a:ext cx="3914164" cy="3909237"/>
          </a:xfrm>
          <a:prstGeom prst="rect">
            <a:avLst/>
          </a:prstGeom>
        </p:spPr>
      </p:pic>
    </p:spTree>
    <p:extLst>
      <p:ext uri="{BB962C8B-B14F-4D97-AF65-F5344CB8AC3E}">
        <p14:creationId xmlns:p14="http://schemas.microsoft.com/office/powerpoint/2010/main" val="88001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6709" y="1023513"/>
            <a:ext cx="4391246" cy="1046987"/>
          </a:xfrm>
        </p:spPr>
        <p:txBody>
          <a:bodyPr>
            <a:normAutofit/>
          </a:bodyPr>
          <a:lstStyle/>
          <a:p>
            <a:r>
              <a:rPr lang="en-US" dirty="0"/>
              <a:t>Voicing your Concerns</a:t>
            </a:r>
          </a:p>
        </p:txBody>
      </p:sp>
      <p:pic>
        <p:nvPicPr>
          <p:cNvPr id="6" name="Picture Placeholder 5" descr="&quot;&quot;"/>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63" b="63"/>
          <a:stretch>
            <a:fillRect/>
          </a:stretch>
        </p:blipFill>
        <p:spPr/>
      </p:pic>
      <p:sp>
        <p:nvSpPr>
          <p:cNvPr id="3" name="Content Placeholder 2"/>
          <p:cNvSpPr>
            <a:spLocks noGrp="1"/>
          </p:cNvSpPr>
          <p:nvPr>
            <p:ph idx="1"/>
          </p:nvPr>
        </p:nvSpPr>
        <p:spPr>
          <a:xfrm>
            <a:off x="1393371" y="2253343"/>
            <a:ext cx="5388429" cy="3708918"/>
          </a:xfrm>
        </p:spPr>
        <p:txBody>
          <a:bodyPr>
            <a:normAutofit/>
          </a:bodyPr>
          <a:lstStyle/>
          <a:p>
            <a:r>
              <a:rPr lang="en-US" sz="2400" dirty="0"/>
              <a:t>Faculty Senate meetings are just one way to connect</a:t>
            </a:r>
          </a:p>
          <a:p>
            <a:pPr lvl="1"/>
            <a:r>
              <a:rPr lang="en-US" sz="2200" dirty="0">
                <a:hlinkClick r:id="rId4"/>
              </a:rPr>
              <a:t>Faculty.senate@oregonstate.edu</a:t>
            </a:r>
            <a:r>
              <a:rPr lang="en-US" sz="2200" dirty="0"/>
              <a:t> </a:t>
            </a:r>
          </a:p>
          <a:p>
            <a:pPr lvl="1"/>
            <a:r>
              <a:rPr lang="en-US" sz="2400" dirty="0">
                <a:hlinkClick r:id="rId5"/>
              </a:rPr>
              <a:t>FSPresident@oregonstate.edu</a:t>
            </a:r>
            <a:endParaRPr lang="en-US" sz="2400" dirty="0"/>
          </a:p>
          <a:p>
            <a:pPr lvl="1"/>
            <a:r>
              <a:rPr lang="en-US" sz="2400" dirty="0"/>
              <a:t>Forums and discussions</a:t>
            </a:r>
          </a:p>
          <a:p>
            <a:pPr lvl="1"/>
            <a:r>
              <a:rPr lang="en-US" sz="2400" dirty="0"/>
              <a:t>Faculty Senate committees</a:t>
            </a:r>
          </a:p>
          <a:p>
            <a:r>
              <a:rPr lang="en-US" sz="2600" dirty="0"/>
              <a:t>Consider a Zoom meeting with your apportionment unit and/or constituents</a:t>
            </a:r>
          </a:p>
          <a:p>
            <a:pPr marL="0" indent="0">
              <a:buNone/>
            </a:pPr>
            <a:endParaRPr lang="en-US" sz="2400" dirty="0"/>
          </a:p>
          <a:p>
            <a:endParaRPr lang="en-US" sz="2400" dirty="0"/>
          </a:p>
          <a:p>
            <a:endParaRPr lang="en-US" sz="2400" dirty="0"/>
          </a:p>
        </p:txBody>
      </p:sp>
      <p:sp>
        <p:nvSpPr>
          <p:cNvPr id="2" name="Picture Placeholder 1" descr="&quot;&quot;"/>
          <p:cNvSpPr>
            <a:spLocks noGrp="1"/>
          </p:cNvSpPr>
          <p:nvPr>
            <p:ph type="pic" sz="quarter" idx="10"/>
          </p:nvPr>
        </p:nvSpPr>
        <p:spPr/>
      </p:sp>
    </p:spTree>
    <p:extLst>
      <p:ext uri="{BB962C8B-B14F-4D97-AF65-F5344CB8AC3E}">
        <p14:creationId xmlns:p14="http://schemas.microsoft.com/office/powerpoint/2010/main" val="3886023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257&quot;&gt;&lt;object type=&quot;3&quot; unique_id=&quot;11746&quot;&gt;&lt;property id=&quot;20148&quot; value=&quot;5&quot;/&gt;&lt;property id=&quot;20300&quot; value=&quot;Slide 1&quot;/&gt;&lt;property id=&quot;20307&quot; value=&quot;265&quot;/&gt;&lt;/object&gt;&lt;object type=&quot;3&quot; unique_id=&quot;11747&quot;&gt;&lt;property id=&quot;20148&quot; value=&quot;5&quot;/&gt;&lt;property id=&quot;20300&quot; value=&quot;Slide 2 - &amp;quot;TITLE OF YOUR PRESENTATION&amp;quot;&quot;/&gt;&lt;property id=&quot;20307&quot; value=&quot;266&quot;/&gt;&lt;/object&gt;&lt;object type=&quot;3&quot; unique_id=&quot;11887&quot;&gt;&lt;property id=&quot;20148&quot; value=&quot;5&quot;/&gt;&lt;property id=&quot;20300&quot; value=&quot;Slide 3 - &amp;quot;Title for Single Column Slide&amp;quot;&quot;/&gt;&lt;property id=&quot;20307&quot; value=&quot;267&quot;/&gt;&lt;/object&gt;&lt;object type=&quot;3&quot; unique_id=&quot;11915&quot;&gt;&lt;property id=&quot;20148&quot; value=&quot;5&quot;/&gt;&lt;property id=&quot;20300&quot; value=&quot;Slide 4 - &amp;quot;Title for Single Column Slide&amp;quot;&quot;/&gt;&lt;property id=&quot;20307&quot; value=&quot;268&quot;/&gt;&lt;/object&gt;&lt;object type=&quot;3&quot; unique_id=&quot;11916&quot;&gt;&lt;property id=&quot;20148&quot; value=&quot;5&quot;/&gt;&lt;property id=&quot;20300&quot; value=&quot;Slide 5 - &amp;quot;Title of Three Major Concepts&amp;quot;&quot;/&gt;&lt;property id=&quot;20307&quot; value=&quot;269&quot;/&gt;&lt;/object&gt;&lt;object type=&quot;3&quot; unique_id=&quot;11966&quot;&gt;&lt;property id=&quot;20148&quot; value=&quot;5&quot;/&gt;&lt;property id=&quot;20300&quot; value=&quot;Slide 6 - &amp;quot;Title of Three Major Concepts&amp;quot;&quot;/&gt;&lt;property id=&quot;20307&quot; value=&quot;270&quot;/&gt;&lt;/object&gt;&lt;object type=&quot;3&quot; unique_id=&quot;11967&quot;&gt;&lt;property id=&quot;20148&quot; value=&quot;5&quot;/&gt;&lt;property id=&quot;20300&quot; value=&quot;Slide 7 - &amp;quot;Transition To Next Section&amp;quot;&quot;/&gt;&lt;property id=&quot;20307&quot; value=&quot;271&quot;/&gt;&lt;/object&gt;&lt;object type=&quot;3&quot; unique_id=&quot;11968&quot;&gt;&lt;property id=&quot;20148&quot; value=&quot;5&quot;/&gt;&lt;property id=&quot;20300&quot; value=&quot;Slide 8 - &amp;quot;A Vertical Picture is Worth a Thousand Words&amp;quot;&quot;/&gt;&lt;property id=&quot;20307&quot; value=&quot;272&quot;/&gt;&lt;/object&gt;&lt;object type=&quot;3&quot; unique_id=&quot;12109&quot;&gt;&lt;property id=&quot;20148&quot; value=&quot;5&quot;/&gt;&lt;property id=&quot;20300&quot; value=&quot;Slide 9 - &amp;quot;A Vertical Picture is Worth a Thousand Words&amp;quot;&quot;/&gt;&lt;property id=&quot;20307&quot; value=&quot;273&quot;/&gt;&lt;/object&gt;&lt;object type=&quot;3&quot; unique_id=&quot;12110&quot;&gt;&lt;property id=&quot;20148&quot; value=&quot;5&quot;/&gt;&lt;property id=&quot;20300&quot; value=&quot;Slide 10 - &amp;quot;A Horizontal Image&amp;quot;&quot;/&gt;&lt;property id=&quot;20307&quot; value=&quot;274&quot;/&gt;&lt;/object&gt;&lt;object type=&quot;3&quot; unique_id=&quot;12111&quot;&gt;&lt;property id=&quot;20148&quot; value=&quot;5&quot;/&gt;&lt;property id=&quot;20300&quot; value=&quot;Slide 11 - &amp;quot;A Horizontal Image&amp;quot;&quot;/&gt;&lt;property id=&quot;20307&quot; value=&quot;275&quot;/&gt;&lt;/object&gt;&lt;object type=&quot;3&quot; unique_id=&quot;12112&quot;&gt;&lt;property id=&quot;20148&quot; value=&quot;5&quot;/&gt;&lt;property id=&quot;20300&quot; value=&quot;Slide 12 - &amp;quot;Title for Three Column Slide with Icons&amp;quot;&quot;/&gt;&lt;property id=&quot;20307&quot; value=&quot;276&quot;/&gt;&lt;/object&gt;&lt;object type=&quot;3&quot; unique_id=&quot;12113&quot;&gt;&lt;property id=&quot;20148&quot; value=&quot;5&quot;/&gt;&lt;property id=&quot;20300&quot; value=&quot;Slide 13 - &amp;quot;Title for Three Column Slide&amp;quot;&quot;/&gt;&lt;property id=&quot;20307&quot; value=&quot;277&quot;/&gt;&lt;/object&gt;&lt;object type=&quot;3&quot; unique_id=&quot;12114&quot;&gt;&lt;property id=&quot;20148&quot; value=&quot;5&quot;/&gt;&lt;property id=&quot;20300&quot; value=&quot;Slide 14 - &amp;quot;Three Columns Without Icons&amp;quot;&quot;/&gt;&lt;property id=&quot;20307&quot; value=&quot;278&quot;/&gt;&lt;/object&gt;&lt;object type=&quot;3&quot; unique_id=&quot;12664&quot;&gt;&lt;property id=&quot;20148&quot; value=&quot;5&quot;/&gt;&lt;property id=&quot;20300&quot; value=&quot;Slide 15 - &amp;quot;Three Columns Without Icons&amp;quot;&quot;/&gt;&lt;property id=&quot;20307&quot; value=&quot;279&quot;/&gt;&lt;/object&gt;&lt;object type=&quot;3&quot; unique_id=&quot;12665&quot;&gt;&lt;property id=&quot;20148&quot; value=&quot;5&quot;/&gt;&lt;property id=&quot;20300&quot; value=&quot;Slide 16 - &amp;quot;Title for Two Column Slide&amp;quot;&quot;/&gt;&lt;property id=&quot;20307&quot; value=&quot;280&quot;/&gt;&lt;/object&gt;&lt;object type=&quot;3&quot; unique_id=&quot;12666&quot;&gt;&lt;property id=&quot;20148&quot; value=&quot;5&quot;/&gt;&lt;property id=&quot;20300&quot; value=&quot;Slide 17 - &amp;quot;Title for Two Column Slide&amp;quot;&quot;/&gt;&lt;property id=&quot;20307&quot; value=&quot;281&quot;/&gt;&lt;/object&gt;&lt;object type=&quot;3&quot; unique_id=&quot;12667&quot;&gt;&lt;property id=&quot;20148&quot; value=&quot;5&quot;/&gt;&lt;property id=&quot;20300&quot; value=&quot;Slide 18&quot;/&gt;&lt;property id=&quot;20307&quot; value=&quot;282&quot;/&gt;&lt;/object&gt;&lt;object type=&quot;3&quot; unique_id=&quot;12668&quot;&gt;&lt;property id=&quot;20148&quot; value=&quot;5&quot;/&gt;&lt;property id=&quot;20300&quot; value=&quot;Slide 19&quot;/&gt;&lt;property id=&quot;20307&quot; value=&quot;283&quot;/&gt;&lt;/object&gt;&lt;object type=&quot;3&quot; unique_id=&quot;12669&quot;&gt;&lt;property id=&quot;20148&quot; value=&quot;5&quot;/&gt;&lt;property id=&quot;20300&quot; value=&quot;Slide 20&quot;/&gt;&lt;property id=&quot;20307&quot; value=&quot;284&quot;/&gt;&lt;/object&gt;&lt;object type=&quot;3&quot; unique_id=&quot;12670&quot;&gt;&lt;property id=&quot;20148&quot; value=&quot;5&quot;/&gt;&lt;property id=&quot;20300&quot; value=&quot;Slide 21&quot;/&gt;&lt;property id=&quot;20307&quot; value=&quot;285&quot;/&gt;&lt;/object&gt;&lt;object type=&quot;3&quot; unique_id=&quot;12671&quot;&gt;&lt;property id=&quot;20148&quot; value=&quot;5&quot;/&gt;&lt;property id=&quot;20300&quot; value=&quot;Slide 22&quot;/&gt;&lt;property id=&quot;20307&quot; value=&quot;286&quot;/&gt;&lt;/object&gt;&lt;object type=&quot;3&quot; unique_id=&quot;12672&quot;&gt;&lt;property id=&quot;20148&quot; value=&quot;5&quot;/&gt;&lt;property id=&quot;20300&quot; value=&quot;Slide 23&quot;/&gt;&lt;property id=&quot;20307&quot; value=&quot;287&quot;/&gt;&lt;/object&gt;&lt;object type=&quot;3&quot; unique_id=&quot;12673&quot;&gt;&lt;property id=&quot;20148&quot; value=&quot;5&quot;/&gt;&lt;property id=&quot;20300&quot; value=&quot;Slide 24&quot;/&gt;&lt;property id=&quot;20307&quot; value=&quot;288&quot;/&gt;&lt;/object&gt;&lt;object type=&quot;3&quot; unique_id=&quot;12674&quot;&gt;&lt;property id=&quot;20148&quot; value=&quot;5&quot;/&gt;&lt;property id=&quot;20300&quot; value=&quot;Slide 25&quot;/&gt;&lt;property id=&quot;20307&quot; value=&quot;289&quot;/&gt;&lt;/object&gt;&lt;object type=&quot;3&quot; unique_id=&quot;12675&quot;&gt;&lt;property id=&quot;20148&quot; value=&quot;5&quot;/&gt;&lt;property id=&quot;20300&quot; value=&quot;Slide 26 - &amp;quot;Title for Quantifiable Figures&amp;quot;&quot;/&gt;&lt;property id=&quot;20307&quot; value=&quot;290&quot;/&gt;&lt;/object&gt;&lt;object type=&quot;3&quot; unique_id=&quot;12676&quot;&gt;&lt;property id=&quot;20148&quot; value=&quot;5&quot;/&gt;&lt;property id=&quot;20300&quot; value=&quot;Slide 27 - &amp;quot;Timeline Title&amp;quot;&quot;/&gt;&lt;property id=&quot;20307&quot; value=&quot;291&quot;/&gt;&lt;/object&gt;&lt;object type=&quot;3&quot; unique_id=&quot;12677&quot;&gt;&lt;property id=&quot;20148&quot; value=&quot;5&quot;/&gt;&lt;property id=&quot;20300&quot; value=&quot;Slide 28 - &amp;quot;Timeline Title&amp;quot;&quot;/&gt;&lt;property id=&quot;20307&quot; value=&quot;292&quot;/&gt;&lt;/object&gt;&lt;object type=&quot;3&quot; unique_id=&quot;12678&quot;&gt;&lt;property id=&quot;20148&quot; value=&quot;5&quot;/&gt;&lt;property id=&quot;20300&quot; value=&quot;Slide 29 - &amp;quot;Timeline Title&amp;quot;&quot;/&gt;&lt;property id=&quot;20307&quot; value=&quot;293&quot;/&gt;&lt;/object&gt;&lt;object type=&quot;3&quot; unique_id=&quot;12679&quot;&gt;&lt;property id=&quot;20148&quot; value=&quot;5&quot;/&gt;&lt;property id=&quot;20300&quot; value=&quot;Slide 30 - &amp;quot;Timeline Title&amp;quot;&quot;/&gt;&lt;property id=&quot;20307&quot; value=&quot;294&quot;/&gt;&lt;/object&gt;&lt;object type=&quot;3&quot; unique_id=&quot;12680&quot;&gt;&lt;property id=&quot;20148&quot; value=&quot;5&quot;/&gt;&lt;property id=&quot;20300&quot; value=&quot;Slide 31 - &amp;quot;Citations&amp;quot;&quot;/&gt;&lt;property id=&quot;20307&quot; value=&quot;295&quot;/&gt;&lt;/object&gt;&lt;object type=&quot;3&quot; unique_id=&quot;12681&quot;&gt;&lt;property id=&quot;20148&quot; value=&quot;5&quot;/&gt;&lt;property id=&quot;20300&quot; value=&quot;Slide 32 - &amp;quot;THANK YOU&amp;quot;&quot;/&gt;&lt;property id=&quot;20307&quot; value=&quot;296&quot;/&gt;&lt;/object&gt;&lt;object type=&quot;3&quot; unique_id=&quot;12682&quot;&gt;&lt;property id=&quot;20148&quot; value=&quot;5&quot;/&gt;&lt;property id=&quot;20300&quot; value=&quot;Slide 33&quot;/&gt;&lt;property id=&quot;20307&quot; value=&quot;297&quot;/&gt;&lt;/object&gt;&lt;object type=&quot;3&quot; unique_id=&quot;12683&quot;&gt;&lt;property id=&quot;20148&quot; value=&quot;5&quot;/&gt;&lt;property id=&quot;20300&quot; value=&quot;Slide 34&quot;/&gt;&lt;property id=&quot;20307&quot; value=&quot;298&quot;/&gt;&lt;/object&gt;&lt;/object&gt;&lt;object type=&quot;8&quot; unique_id=&quot;1126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4860</TotalTime>
  <Words>1056</Words>
  <Application>Microsoft Office PowerPoint</Application>
  <PresentationFormat>Widescreen</PresentationFormat>
  <Paragraphs>108</Paragraphs>
  <Slides>16</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72</vt:lpstr>
      <vt:lpstr>Arial</vt:lpstr>
      <vt:lpstr>Benton Sans</vt:lpstr>
      <vt:lpstr>Bookman Old Style</vt:lpstr>
      <vt:lpstr>Calibri</vt:lpstr>
      <vt:lpstr>Courier New</vt:lpstr>
      <vt:lpstr>Gill Sans</vt:lpstr>
      <vt:lpstr>Stratum2Web</vt:lpstr>
      <vt:lpstr>Times</vt:lpstr>
      <vt:lpstr>Verdana</vt:lpstr>
      <vt:lpstr>Office Theme</vt:lpstr>
      <vt:lpstr>Faculty Senate Meeting</vt:lpstr>
      <vt:lpstr>PowerPoint Presentation</vt:lpstr>
      <vt:lpstr>Plebiscite Referral results</vt:lpstr>
      <vt:lpstr>Hearing all voices</vt:lpstr>
      <vt:lpstr>PowerPoint Presentation</vt:lpstr>
      <vt:lpstr>Upcoming events</vt:lpstr>
      <vt:lpstr>Today’s agenda</vt:lpstr>
      <vt:lpstr>Chat</vt:lpstr>
      <vt:lpstr>Voicing your Concerns</vt:lpstr>
      <vt:lpstr>Voting</vt:lpstr>
      <vt:lpstr>Selection of an Interim President of OSU</vt:lpstr>
      <vt:lpstr>PowerPoint Presentation</vt:lpstr>
      <vt:lpstr>PowerPoint Presentation</vt:lpstr>
      <vt:lpstr>On-going discussions – process for Presidential Search</vt:lpstr>
      <vt:lpstr>Curricular Proposals</vt:lpstr>
      <vt:lpstr>Breakout rooms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2021!</dc:title>
  <dc:creator>Heppell, Selina S</dc:creator>
  <cp:lastModifiedBy>Selina Heppell</cp:lastModifiedBy>
  <cp:revision>56</cp:revision>
  <dcterms:created xsi:type="dcterms:W3CDTF">2021-01-14T02:05:12Z</dcterms:created>
  <dcterms:modified xsi:type="dcterms:W3CDTF">2021-04-08T21:49:27Z</dcterms:modified>
</cp:coreProperties>
</file>