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9" r:id="rId4"/>
    <p:sldId id="261" r:id="rId5"/>
    <p:sldId id="265" r:id="rId6"/>
    <p:sldId id="260" r:id="rId7"/>
    <p:sldId id="262" r:id="rId8"/>
    <p:sldId id="267" r:id="rId9"/>
    <p:sldId id="263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916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71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14</c:v>
                </c:pt>
                <c:pt idx="1">
                  <c:v>116</c:v>
                </c:pt>
                <c:pt idx="2">
                  <c:v>130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Winter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  <c:pt idx="0">
                  <c:v>71</c:v>
                </c:pt>
                <c:pt idx="1">
                  <c:v>153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Spring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0">
                  <c:v>90</c:v>
                </c:pt>
                <c:pt idx="1">
                  <c:v>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698560"/>
        <c:axId val="37729024"/>
      </c:barChart>
      <c:catAx>
        <c:axId val="37698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7729024"/>
        <c:crosses val="autoZero"/>
        <c:auto val="1"/>
        <c:lblAlgn val="ctr"/>
        <c:lblOffset val="100"/>
        <c:noMultiLvlLbl val="0"/>
      </c:catAx>
      <c:valAx>
        <c:axId val="3772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698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F3D4E-B6A5-4C40-8D22-38EAD0A0BC88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8419A-972E-C94D-8C1A-EF57693090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20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5FD90-5CF3-8E47-BAA2-F1C24D32FADE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29A70-522C-3A41-B132-651B32078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28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</a:t>
            </a:r>
            <a:r>
              <a:rPr lang="en-US" baseline="0" dirty="0" smtClean="0"/>
              <a:t> the work of the Interdisciplinary Implementation Team, led by Project manager Stacey Edwards from SHS.   Communication, Education, Enforcement and Evaluation.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Policy was announced</a:t>
            </a:r>
            <a:r>
              <a:rPr lang="en-US" baseline="0" dirty="0" smtClean="0"/>
              <a:t> in February 2011.     Offering Nicotine Replacement Therapy has been a motivation for students to seek treatment.  Healthy Campus Initiatives has a grant from Pacific Source Health Plan that subsidizes NRT for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78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Complaints</a:t>
            </a:r>
            <a:r>
              <a:rPr lang="en-US" baseline="0" dirty="0" smtClean="0"/>
              <a:t> are primarily about people smoking where they shouldn’t be.   The smoking urns on the campus perimeter have become social hang-outs, creating clouds of smoke for others to walk through.  Trash is a common complaint.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7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Convene group from Housing, Public Safety,</a:t>
            </a:r>
            <a:r>
              <a:rPr lang="en-US" baseline="0" dirty="0" smtClean="0"/>
              <a:t> Benton County to address and problem-solve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4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has been given to Extension Offices.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3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5691D9D-B151-42A8-8203-2F4A2C67BEA5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CF2EA0-3352-4516-9E27-97C88A0B6624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9E3C976-A9A9-4A56-8A84-70466730FCE2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A547CC2-62B6-4EAB-9922-77700EB9E0C3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FFC7E65-2E5C-442C-BE2A-DE6A869D7353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2C5DB41-1E26-4C99-AAE1-84E432A56B4A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9ECF-EA4F-46B9-8205-567987781B24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EE70120-1B58-488B-B999-CE1B488C9400}" type="datetime4">
              <a:rPr lang="en-US" smtClean="0"/>
              <a:pPr/>
              <a:t>January 10,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FCC98E-4B64-4E26-B957-7B59E2AEE0A9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30F88EE-F8E5-4B77-8D10-458365FD454E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B02E76D-49DA-4D00-B201-4CAFB3856B74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2CA5-351D-4F61-9691-48907EF0D8EB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DBA4-7E69-49DF-9D2E-94FDC65A3417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C5AA-993C-455D-89B6-699B78B1ABD8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2D1627D-2435-4679-B9EF-20C33C7CFB7B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292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</a:t>
            </a:r>
          </a:p>
          <a:p>
            <a:pPr marL="4603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5080"/>
            <a:ext cx="28956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2EE70120-1B58-488B-B999-CE1B488C9400}" type="datetime4">
              <a:rPr lang="en-US" smtClean="0"/>
              <a:pPr/>
              <a:t>January 10, 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760" cy="18288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71" r:id="rId3"/>
    <p:sldLayoutId id="2147483668" r:id="rId4"/>
    <p:sldLayoutId id="2147483680" r:id="rId5"/>
    <p:sldLayoutId id="2147483677" r:id="rId6"/>
    <p:sldLayoutId id="2147483666" r:id="rId7"/>
    <p:sldLayoutId id="2147483667" r:id="rId8"/>
    <p:sldLayoutId id="2147483672" r:id="rId9"/>
    <p:sldLayoutId id="2147483673" r:id="rId10"/>
    <p:sldLayoutId id="2147483669" r:id="rId11"/>
    <p:sldLayoutId id="2147483670" r:id="rId12"/>
    <p:sldLayoutId id="2147483674" r:id="rId13"/>
    <p:sldLayoutId id="2147483675" r:id="rId14"/>
    <p:sldLayoutId id="2147483676" r:id="rId15"/>
    <p:sldLayoutId id="2147483678" r:id="rId16"/>
    <p:sldLayoutId id="2147483681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mbria"/>
          <a:ea typeface="+mn-ea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marR="0" indent="-233363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kumimoji="0" lang="en-US" sz="24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1pPr>
      <a:lvl2pPr marL="460375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ClrTx/>
        <a:buFont typeface="Arial"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4pPr>
      <a:lvl5pPr marL="113665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None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Smoke Free OSU</a:t>
            </a:r>
            <a:br>
              <a:rPr lang="en-US" dirty="0" smtClean="0"/>
            </a:br>
            <a:r>
              <a:rPr lang="en-US" dirty="0" smtClean="0"/>
              <a:t>January 10,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Faculty Senate Report</a:t>
            </a:r>
          </a:p>
          <a:p>
            <a:pPr algn="ctr"/>
            <a:r>
              <a:rPr lang="en-US" dirty="0" smtClean="0"/>
              <a:t>Lisa </a:t>
            </a:r>
            <a:r>
              <a:rPr lang="en-US" dirty="0" err="1" smtClean="0"/>
              <a:t>Hoogesteger</a:t>
            </a:r>
            <a:endParaRPr lang="en-US" dirty="0"/>
          </a:p>
          <a:p>
            <a:pPr algn="ctr"/>
            <a:r>
              <a:rPr lang="en-US" dirty="0" smtClean="0"/>
              <a:t>Healthy Campus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Questions/Comments?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303" y="3116543"/>
            <a:ext cx="7035394" cy="85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5978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Presented to Faculty Senate in January 2011</a:t>
            </a:r>
          </a:p>
          <a:p>
            <a:r>
              <a:rPr lang="en-US" sz="2800" dirty="0" smtClean="0"/>
              <a:t>Announcement Smoke Free OSU - Feb. 2011</a:t>
            </a:r>
          </a:p>
          <a:p>
            <a:endParaRPr lang="en-US" sz="2800" dirty="0"/>
          </a:p>
          <a:p>
            <a:r>
              <a:rPr lang="en-US" sz="2800" dirty="0" smtClean="0"/>
              <a:t>In Jan. 2011  there were 466 smoke/tobacco free U.S. colleges and universities</a:t>
            </a:r>
          </a:p>
          <a:p>
            <a:r>
              <a:rPr lang="en-US" sz="2400" dirty="0" smtClean="0"/>
              <a:t>Currently, </a:t>
            </a:r>
            <a:r>
              <a:rPr lang="en-US" sz="2400" b="1" dirty="0" smtClean="0"/>
              <a:t>1130  </a:t>
            </a:r>
            <a:r>
              <a:rPr lang="en-US" sz="2400" dirty="0" smtClean="0"/>
              <a:t>(766 are tobacco free)</a:t>
            </a:r>
          </a:p>
          <a:p>
            <a:pPr lvl="2"/>
            <a:r>
              <a:rPr lang="en-US" sz="2000" dirty="0" smtClean="0"/>
              <a:t>ALL public higher </a:t>
            </a:r>
            <a:r>
              <a:rPr lang="en-US" sz="2000" dirty="0" err="1" smtClean="0"/>
              <a:t>ed</a:t>
            </a:r>
            <a:r>
              <a:rPr lang="en-US" sz="2000" dirty="0" smtClean="0"/>
              <a:t> institutions in Oklahoma and Arkansas</a:t>
            </a:r>
          </a:p>
          <a:p>
            <a:pPr lvl="2"/>
            <a:r>
              <a:rPr lang="en-US" sz="2000" dirty="0" smtClean="0"/>
              <a:t>All private and public higher </a:t>
            </a:r>
            <a:r>
              <a:rPr lang="en-US" sz="2000" dirty="0" err="1" smtClean="0"/>
              <a:t>ed</a:t>
            </a:r>
            <a:r>
              <a:rPr lang="en-US" sz="2000" dirty="0" smtClean="0"/>
              <a:t> institutions in Iowa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3938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County and Statewide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As of </a:t>
            </a:r>
            <a:r>
              <a:rPr lang="en-US" sz="2800" dirty="0" smtClean="0"/>
              <a:t>January 1st, </a:t>
            </a:r>
            <a:r>
              <a:rPr lang="en-US" sz="2800" dirty="0"/>
              <a:t>there’s no more smoking, chewing or dipping allowed on any Benton County property, indoors or out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Both </a:t>
            </a:r>
            <a:r>
              <a:rPr lang="en-US" sz="2800" dirty="0"/>
              <a:t>Multnomah and Deschutes have passed similar bans. Corvallis prohibited smoking in city parks several years </a:t>
            </a:r>
            <a:r>
              <a:rPr lang="en-US" sz="2800" dirty="0" smtClean="0"/>
              <a:t>ago.</a:t>
            </a:r>
          </a:p>
          <a:p>
            <a:r>
              <a:rPr lang="en-US" sz="2800" dirty="0" smtClean="0"/>
              <a:t>As of January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, smoking </a:t>
            </a:r>
            <a:r>
              <a:rPr lang="en-US" sz="2800" dirty="0"/>
              <a:t>and other tobacco use will be barred at most state buildings and grounds, including prisons, under an executive </a:t>
            </a:r>
            <a:r>
              <a:rPr lang="en-US" sz="2800" dirty="0" smtClean="0"/>
              <a:t>order from Governor Kitzhaber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AD25-BCFA-4B57-BB98-787B1A852A6D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Current smoking rates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United States – 19%  (West 15%, Midwest, 22%)</a:t>
            </a:r>
          </a:p>
          <a:p>
            <a:r>
              <a:rPr lang="en-US" sz="2800" dirty="0" smtClean="0"/>
              <a:t>State of Oregon – 15%</a:t>
            </a:r>
          </a:p>
          <a:p>
            <a:r>
              <a:rPr lang="en-US" sz="2800" dirty="0" smtClean="0"/>
              <a:t>Benton County – 11%</a:t>
            </a:r>
          </a:p>
          <a:p>
            <a:r>
              <a:rPr lang="en-US" sz="2800" dirty="0" smtClean="0"/>
              <a:t>Oregon State – Corvallis Campus</a:t>
            </a:r>
          </a:p>
          <a:p>
            <a:pPr lvl="1"/>
            <a:r>
              <a:rPr lang="en-US" sz="2400" b="1" dirty="0" smtClean="0"/>
              <a:t>Students:  3.7 %  </a:t>
            </a:r>
            <a:r>
              <a:rPr lang="en-US" sz="2400" dirty="0" smtClean="0"/>
              <a:t>(nationally 4.5%)  </a:t>
            </a:r>
            <a:r>
              <a:rPr lang="en-US" i="1" dirty="0" smtClean="0"/>
              <a:t>National College Health Assessment</a:t>
            </a:r>
          </a:p>
          <a:p>
            <a:pPr lvl="1"/>
            <a:r>
              <a:rPr lang="en-US" sz="2400" b="1" dirty="0" smtClean="0"/>
              <a:t>Faculty/Staff: 3%  </a:t>
            </a:r>
            <a:r>
              <a:rPr lang="en-US" sz="2400" dirty="0" smtClean="0"/>
              <a:t>(.9% academic faculty, 3% professional faculty, 5% classified staff)  </a:t>
            </a:r>
            <a:r>
              <a:rPr lang="en-US" i="1" dirty="0" smtClean="0"/>
              <a:t>Spring 2012 Faculty &amp; Staff Health and Wellness Survey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C49A-0A1A-4B8F-913D-E2F0DC571BD0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 Cessation Appointments at SHS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897783"/>
              </p:ext>
            </p:extLst>
          </p:nvPr>
        </p:nvGraphicFramePr>
        <p:xfrm>
          <a:off x="4572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42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Campus Impact from Smoke Free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4821"/>
            <a:ext cx="8229600" cy="4427621"/>
          </a:xfrm>
        </p:spPr>
        <p:txBody>
          <a:bodyPr>
            <a:noAutofit/>
          </a:bodyPr>
          <a:lstStyle/>
          <a:p>
            <a:r>
              <a:rPr lang="en-US" sz="3200" dirty="0" smtClean="0"/>
              <a:t>Over 50 calls/complaints during Fall Term</a:t>
            </a:r>
          </a:p>
          <a:p>
            <a:r>
              <a:rPr lang="en-US" sz="3200" dirty="0" smtClean="0"/>
              <a:t>17 complaints received by Public Safety </a:t>
            </a:r>
          </a:p>
          <a:p>
            <a:r>
              <a:rPr lang="en-US" sz="3200" dirty="0" smtClean="0"/>
              <a:t>1 student referred to Student Conduct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200" dirty="0" smtClean="0"/>
              <a:t>“Hot Spots”</a:t>
            </a:r>
          </a:p>
          <a:p>
            <a:pPr lvl="1"/>
            <a:r>
              <a:rPr lang="en-US" sz="2800" dirty="0" smtClean="0"/>
              <a:t>International Living and Learning Center – 16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and Western</a:t>
            </a:r>
          </a:p>
          <a:p>
            <a:pPr lvl="1"/>
            <a:r>
              <a:rPr lang="en-US" sz="2800" dirty="0" smtClean="0"/>
              <a:t>Along NW Monroe Avenue;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to 23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streets</a:t>
            </a:r>
          </a:p>
          <a:p>
            <a:pPr lvl="1"/>
            <a:endParaRPr lang="en-US" sz="2800" dirty="0" smtClean="0"/>
          </a:p>
          <a:p>
            <a:pPr marL="228600" lvl="1" indent="0">
              <a:buNone/>
            </a:pPr>
            <a:endParaRPr lang="en-US" sz="2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D644-3C63-409A-813B-9CADA9F8ADEC}" type="datetime4">
              <a:rPr lang="en-US" smtClean="0"/>
              <a:pPr/>
              <a:t>January 10,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Addressing Impacts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Met with local businesses on Monroe Avenue</a:t>
            </a:r>
          </a:p>
          <a:p>
            <a:r>
              <a:rPr lang="en-US" sz="3200" dirty="0" smtClean="0"/>
              <a:t>Convening group within the ILLC to provide ongoing orientation and communication about policy; also creating additional social opportunities</a:t>
            </a:r>
          </a:p>
          <a:p>
            <a:r>
              <a:rPr lang="en-US" sz="3200" dirty="0" smtClean="0"/>
              <a:t>Increased signage on benches and bus stop shelters</a:t>
            </a:r>
          </a:p>
          <a:p>
            <a:r>
              <a:rPr lang="en-US" sz="3200" dirty="0" smtClean="0"/>
              <a:t>Increased trash pick-up schedule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45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Continuing Improvements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Permanent signage at campus entrances</a:t>
            </a:r>
          </a:p>
          <a:p>
            <a:r>
              <a:rPr lang="en-US" sz="3600" dirty="0"/>
              <a:t>Ongoing communications with new students, visitors and community members</a:t>
            </a:r>
          </a:p>
          <a:p>
            <a:r>
              <a:rPr lang="en-US" sz="3600" dirty="0"/>
              <a:t>Continued conversation with impacted groups and individuals on and off campus to identify </a:t>
            </a:r>
            <a:r>
              <a:rPr lang="en-US" sz="3600" dirty="0" smtClean="0"/>
              <a:t>solutions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5488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What’s Next?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Work with OSU Cascades Campus </a:t>
            </a:r>
          </a:p>
          <a:p>
            <a:r>
              <a:rPr lang="en-US" sz="3200" dirty="0" smtClean="0"/>
              <a:t>Convene group (UHDS, IP, DPS, CO, BC) </a:t>
            </a:r>
            <a:r>
              <a:rPr lang="en-US" sz="3200" dirty="0"/>
              <a:t>to address </a:t>
            </a:r>
            <a:r>
              <a:rPr lang="en-US" sz="3200" dirty="0" smtClean="0"/>
              <a:t>issues and problem-solve solutions</a:t>
            </a:r>
          </a:p>
          <a:p>
            <a:r>
              <a:rPr lang="en-US" sz="3200" dirty="0" smtClean="0"/>
              <a:t>Sustain communications </a:t>
            </a:r>
          </a:p>
          <a:p>
            <a:r>
              <a:rPr lang="en-US" sz="3200" dirty="0" smtClean="0"/>
              <a:t>Continued evaluation data points</a:t>
            </a:r>
          </a:p>
          <a:p>
            <a:r>
              <a:rPr lang="en-US" sz="3200" dirty="0" smtClean="0"/>
              <a:t>ALA grant for “non-daily” smoking prevention</a:t>
            </a:r>
          </a:p>
          <a:p>
            <a:r>
              <a:rPr lang="en-US" sz="3200" dirty="0" smtClean="0"/>
              <a:t>Tobacco Free?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January 10, 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902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U_Template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6763</TotalTime>
  <Words>536</Words>
  <Application>Microsoft Office PowerPoint</Application>
  <PresentationFormat>On-screen Show (4:3)</PresentationFormat>
  <Paragraphs>77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OSU_Template</vt:lpstr>
      <vt:lpstr>Smoke Free OSU January 10, 2013 </vt:lpstr>
      <vt:lpstr>Brief History</vt:lpstr>
      <vt:lpstr> County and Statewide policies</vt:lpstr>
      <vt:lpstr>Current smoking rates </vt:lpstr>
      <vt:lpstr>Tobacco Cessation Appointments at SHS </vt:lpstr>
      <vt:lpstr>Campus Impact from Smoke Free Implementation</vt:lpstr>
      <vt:lpstr>Addressing Impacts</vt:lpstr>
      <vt:lpstr>Continuing Improvements</vt:lpstr>
      <vt:lpstr>What’s Next?</vt:lpstr>
      <vt:lpstr>Questions/Comments?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Gary Dulude</dc:creator>
  <cp:lastModifiedBy>Vickie Nunnemaker</cp:lastModifiedBy>
  <cp:revision>48</cp:revision>
  <dcterms:created xsi:type="dcterms:W3CDTF">2010-01-08T17:54:27Z</dcterms:created>
  <dcterms:modified xsi:type="dcterms:W3CDTF">2013-01-10T18:41:52Z</dcterms:modified>
</cp:coreProperties>
</file>