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6" r:id="rId2"/>
    <p:sldId id="320" r:id="rId3"/>
    <p:sldId id="318" r:id="rId4"/>
    <p:sldId id="325" r:id="rId5"/>
    <p:sldId id="316" r:id="rId6"/>
    <p:sldId id="321" r:id="rId7"/>
    <p:sldId id="308" r:id="rId8"/>
    <p:sldId id="322" r:id="rId9"/>
    <p:sldId id="326" r:id="rId10"/>
    <p:sldId id="309" r:id="rId11"/>
    <p:sldId id="312" r:id="rId12"/>
    <p:sldId id="310" r:id="rId13"/>
    <p:sldId id="315" r:id="rId14"/>
    <p:sldId id="314" r:id="rId15"/>
    <p:sldId id="324" r:id="rId16"/>
    <p:sldId id="286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FFFFFF"/>
    <a:srgbClr val="0033CC"/>
    <a:srgbClr val="AB4C05"/>
    <a:srgbClr val="FF0066"/>
    <a:srgbClr val="D60093"/>
    <a:srgbClr val="5D2152"/>
    <a:srgbClr val="524438"/>
    <a:srgbClr val="33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12" autoAdjust="0"/>
    <p:restoredTop sz="94366" autoAdjust="0"/>
  </p:normalViewPr>
  <p:slideViewPr>
    <p:cSldViewPr snapToGrid="0" snapToObjects="1">
      <p:cViewPr varScale="1">
        <p:scale>
          <a:sx n="73" d="100"/>
          <a:sy n="73" d="100"/>
        </p:scale>
        <p:origin x="-7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6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1" cy="464820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wrap="square" lIns="92433" tIns="46216" rIns="92433" bIns="4621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8AA42AE5-63AE-4F46-8186-C64F12971517}" type="datetimeFigureOut">
              <a:rPr lang="en-US" altLang="en-US"/>
              <a:pPr/>
              <a:t>12/10/2014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1" cy="464820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1" cy="464820"/>
          </a:xfrm>
          <a:prstGeom prst="rect">
            <a:avLst/>
          </a:prstGeom>
        </p:spPr>
        <p:txBody>
          <a:bodyPr vert="horz" wrap="square" lIns="92433" tIns="46216" rIns="92433" bIns="4621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166B1EFB-D1A0-4163-B29D-82F889B676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0435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1" cy="464820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wrap="square" lIns="92433" tIns="46216" rIns="92433" bIns="4621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8F0C8D58-F15F-4FA4-B547-1C896622F6DA}" type="datetimeFigureOut">
              <a:rPr lang="en-US" altLang="en-US"/>
              <a:pPr/>
              <a:t>12/10/2014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6" rIns="92433" bIns="462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33" tIns="46216" rIns="92433" bIns="462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1" cy="464820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1" cy="464820"/>
          </a:xfrm>
          <a:prstGeom prst="rect">
            <a:avLst/>
          </a:prstGeom>
        </p:spPr>
        <p:txBody>
          <a:bodyPr vert="horz" wrap="square" lIns="92433" tIns="46216" rIns="92433" bIns="4621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7B1CFA7D-6D39-499E-8D76-EF336276E8E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034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CFA7D-6D39-499E-8D76-EF336276E8E8}" type="slidenum">
              <a:rPr lang="en-US" altLang="en-US" smtClean="0"/>
              <a:pPr/>
              <a:t>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35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Coordinated sign</a:t>
            </a:r>
            <a:r>
              <a:rPr lang="en-US" baseline="0" dirty="0" smtClean="0"/>
              <a:t> package not only looks better, but help with navigating the campus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CFA7D-6D39-499E-8D76-EF336276E8E8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870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like the tail!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CFA7D-6D39-499E-8D76-EF336276E8E8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374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0552" y="301752"/>
            <a:ext cx="6400800" cy="137160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552" y="1828800"/>
            <a:ext cx="6400800" cy="4572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02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0DF7B-20E0-4F20-B7B0-305C29ABAA9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428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1CACAF5F-BC0A-42FD-83B2-957D0D53035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002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6194EFC-FA55-4975-A242-2374EFAADB3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028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6F98C-80E8-4093-A5EB-E33C226DCF8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8849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DFFC3-A44F-41D4-B2F6-3441FC98058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300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D38DA-CDB4-4633-9A5D-BF12689E292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736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918213-B0F1-4ECF-9873-2F53B49D2CC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479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E775A-C6CE-469D-BEC8-614295F078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509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rgbClr val="FDFF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9pPr>
          </a:lstStyle>
          <a:p>
            <a:pPr defTabSz="914400" eaLnBrk="0" hangingPunct="0"/>
            <a:endParaRPr lang="en-US" altLang="en-US" sz="2400" dirty="0">
              <a:solidFill>
                <a:srgbClr val="999999"/>
              </a:solidFill>
              <a:latin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4163" y="301625"/>
            <a:ext cx="8593137" cy="19843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9pPr>
          </a:lstStyle>
          <a:p>
            <a:pPr defTabSz="914400" eaLnBrk="0" hangingPunct="0"/>
            <a:endParaRPr lang="en-US" altLang="en-US" sz="2400" dirty="0">
              <a:solidFill>
                <a:srgbClr val="999999"/>
              </a:solidFill>
              <a:latin typeface="Arial" pitchFamily="34" charset="0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3513"/>
            <a:ext cx="14779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0552" y="301752"/>
            <a:ext cx="6400800" cy="137160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552" y="1828800"/>
            <a:ext cx="6400800" cy="4572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4163" y="2369373"/>
            <a:ext cx="3111500" cy="2068513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63925" y="2369373"/>
            <a:ext cx="2711450" cy="2068513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51575" y="2369373"/>
            <a:ext cx="2625725" cy="419735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22938" y="4495036"/>
            <a:ext cx="1252437" cy="2071687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463925" y="4495036"/>
            <a:ext cx="1385888" cy="2071687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284163" y="4495036"/>
            <a:ext cx="3111500" cy="2071687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77334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D4C61C-2B29-4DF6-B35A-4F516F49A2F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5005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8305A-4BAF-45EF-9B8B-E67B134471B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058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F9CE20F-A5D0-46F2-9B97-E3492429610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720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C777E-7730-4819-BC9A-5A7F0C7E6F1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015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B8183-62BF-42B6-8CD9-5DCB61EF7FC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190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8AAB03-0E1E-4A10-9EC8-A0B0947E698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5560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D7829-0E00-49DD-90E9-DE8EF69768A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578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51498-AEB5-41D4-B291-1D8ABB8B6A6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968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323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57200" y="6354763"/>
            <a:ext cx="2895600" cy="182562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rgbClr val="71717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1828800" cy="182563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17171"/>
                </a:solidFill>
                <a:latin typeface="Calibri" pitchFamily="34" charset="0"/>
              </a:defRPr>
            </a:lvl1pPr>
          </a:lstStyle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57200" y="5991225"/>
            <a:ext cx="365125" cy="182563"/>
          </a:xfrm>
          <a:prstGeom prst="rect">
            <a:avLst/>
          </a:prstGeom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17171"/>
                </a:solidFill>
                <a:latin typeface="Calibri" pitchFamily="34" charset="0"/>
              </a:defRPr>
            </a:lvl1pPr>
          </a:lstStyle>
          <a:p>
            <a:fld id="{D6EBE4FC-A040-45E7-A46B-C00D810513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595959"/>
          </a:solidFill>
          <a:latin typeface="Leitura Sans Grot 2" pitchFamily="50" charset="0"/>
          <a:ea typeface="MS PGothic" pitchFamily="34" charset="-128"/>
          <a:cs typeface="Leitura Sans Grot 2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defRPr lang="en-US" sz="2400" kern="1200" dirty="0">
          <a:solidFill>
            <a:srgbClr val="595959"/>
          </a:solidFill>
          <a:latin typeface="Leitura Sans Grot 2" pitchFamily="50" charset="0"/>
          <a:ea typeface="MS PGothic" pitchFamily="34" charset="-128"/>
          <a:cs typeface="Leitura Sans Grot 2" pitchFamily="50" charset="0"/>
        </a:defRPr>
      </a:lvl1pPr>
      <a:lvl2pPr marL="460375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595959"/>
          </a:solidFill>
          <a:latin typeface="Leitura Sans Grot 2" pitchFamily="50" charset="0"/>
          <a:ea typeface="MS PGothic" pitchFamily="34" charset="-128"/>
          <a:cs typeface="Leitura Sans Grot 2" pitchFamily="50" charset="0"/>
        </a:defRPr>
      </a:lvl2pPr>
      <a:lvl3pPr marL="687388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kern="1200" dirty="0">
          <a:solidFill>
            <a:srgbClr val="595959"/>
          </a:solidFill>
          <a:latin typeface="Leitura Sans Grot 2" pitchFamily="50" charset="0"/>
          <a:ea typeface="MS PGothic" pitchFamily="34" charset="-128"/>
          <a:cs typeface="Leitura Sans Grot 2" pitchFamily="50" charset="0"/>
        </a:defRPr>
      </a:lvl3pPr>
      <a:lvl4pPr marL="922338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595959"/>
          </a:solidFill>
          <a:latin typeface="Leitura Sans Grot 2" pitchFamily="50" charset="0"/>
          <a:ea typeface="MS PGothic" pitchFamily="34" charset="-128"/>
          <a:cs typeface="Leitura Sans Grot 2" pitchFamily="50" charset="0"/>
        </a:defRPr>
      </a:lvl4pPr>
      <a:lvl5pPr marL="113665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kern="1200" dirty="0">
          <a:solidFill>
            <a:srgbClr val="595959"/>
          </a:solidFill>
          <a:latin typeface="Leitura Sans Grot 2" pitchFamily="50" charset="0"/>
          <a:ea typeface="MS PGothic" pitchFamily="34" charset="-128"/>
          <a:cs typeface="Leitura Sans Grot 2" pitchFamily="50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951894" y="481145"/>
            <a:ext cx="6981092" cy="1371600"/>
          </a:xfrm>
        </p:spPr>
        <p:txBody>
          <a:bodyPr anchor="ctr"/>
          <a:lstStyle/>
          <a:p>
            <a:pPr algn="ctr"/>
            <a:r>
              <a:rPr lang="en-US" altLang="en-US" sz="3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</a:t>
            </a:r>
            <a:br>
              <a:rPr lang="en-US" altLang="en-US" sz="3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Faculty Senate - December 11, 2014</a:t>
            </a:r>
            <a:endParaRPr altLang="en-US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7" y="2283192"/>
            <a:ext cx="4258374" cy="2244846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S:\Facilities\Parking Services\Website Info\Web Photos\DSC_0007 (2)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577" y="4470682"/>
            <a:ext cx="4258374" cy="2325774"/>
          </a:xfrm>
          <a:prstGeom prst="rect">
            <a:avLst/>
          </a:prstGeom>
          <a:noFill/>
          <a:ln w="508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:\Facilities\Parking Services\Website Info\Web Photos\Nov 19 2014\DSC_000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3159" y="2286004"/>
            <a:ext cx="4319487" cy="2831123"/>
          </a:xfrm>
          <a:prstGeom prst="rect">
            <a:avLst/>
          </a:prstGeom>
          <a:noFill/>
          <a:ln w="508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Facilities\Parking Services\Website Info\Before and After Pix\DSC_015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3159" y="4994029"/>
            <a:ext cx="4319487" cy="1802427"/>
          </a:xfrm>
          <a:prstGeom prst="rect">
            <a:avLst/>
          </a:prstGeom>
          <a:noFill/>
          <a:ln w="508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Update: </a:t>
            </a:r>
            <a:b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Parking Services Improvements	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S:\Facilities\Parking Services\Website Info\Before and After Pix\DSC_011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648" y="1562559"/>
            <a:ext cx="1162000" cy="15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Facilities\Parking Services\Website Info\Before and After Pix\DSC_013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0739" y="2504959"/>
            <a:ext cx="1557909" cy="115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Facilities\Parking Services\Website Info\Web Photos\Nov 19 2014\DSC_003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7613" y="1507353"/>
            <a:ext cx="2881482" cy="2059012"/>
          </a:xfrm>
          <a:prstGeom prst="rect">
            <a:avLst/>
          </a:prstGeom>
          <a:noFill/>
          <a:ln w="22225">
            <a:solidFill>
              <a:srgbClr val="FF66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S:\Facilities\Parking Services\Website Info\Web Photos\Nov 19 2014\DSC_002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2168" y="1355476"/>
            <a:ext cx="1637156" cy="1470020"/>
          </a:xfrm>
          <a:prstGeom prst="rect">
            <a:avLst/>
          </a:prstGeom>
          <a:noFill/>
          <a:ln w="22225">
            <a:solidFill>
              <a:srgbClr val="FF66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3044952" y="1406769"/>
            <a:ext cx="0" cy="5187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2" descr="S:\Facilities\Parking Services\Digitals\TanyaDigital\DSC_0097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366" y="4000304"/>
            <a:ext cx="1765683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S:\Facilities\Parking Services\Website Info\Before and After Pix\DSC_014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17" y="3862970"/>
            <a:ext cx="3760427" cy="2551483"/>
          </a:xfrm>
          <a:prstGeom prst="rect">
            <a:avLst/>
          </a:prstGeom>
          <a:noFill/>
          <a:ln w="22225">
            <a:solidFill>
              <a:srgbClr val="FF6600"/>
            </a:solidFill>
          </a:ln>
          <a:effectLst>
            <a:innerShdw blurRad="114300">
              <a:schemeClr val="tx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2725615" y="2090486"/>
            <a:ext cx="48357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784113" y="5130766"/>
            <a:ext cx="48357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03543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305A-4BAF-45EF-9B8B-E67B134471B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en-US" smtClean="0"/>
              <a:t>April 7, 2014</a:t>
            </a:r>
            <a:endParaRPr lang="en-US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Update:</a:t>
            </a:r>
            <a:b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Shuttle Improvements	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S:\Facilities\Parking Services\Website Info\Before and After Pix\DSC_006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6866">
            <a:off x="520218" y="1354727"/>
            <a:ext cx="3773864" cy="24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Facilities\Parking Services\Website Info\Before and After Pix\DSC_016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47710">
            <a:off x="4615862" y="1358611"/>
            <a:ext cx="4091683" cy="2511399"/>
          </a:xfrm>
          <a:prstGeom prst="rect">
            <a:avLst/>
          </a:prstGeom>
          <a:noFill/>
          <a:ln w="22225">
            <a:solidFill>
              <a:srgbClr val="FF66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Facilities\Parking Services\Website Info\Before and After Pix\DSC_015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027" y="4172611"/>
            <a:ext cx="4700588" cy="2240620"/>
          </a:xfrm>
          <a:prstGeom prst="rect">
            <a:avLst/>
          </a:prstGeom>
          <a:noFill/>
          <a:ln w="22225">
            <a:solidFill>
              <a:srgbClr val="FF66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Facilities\Parking Services\Shuttle\Photographs\Benny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75" y="4155027"/>
            <a:ext cx="3414569" cy="2268534"/>
          </a:xfrm>
          <a:prstGeom prst="rect">
            <a:avLst/>
          </a:prstGeom>
          <a:noFill/>
          <a:ln w="22225">
            <a:solidFill>
              <a:srgbClr val="FF66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57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8" y="2407838"/>
            <a:ext cx="6402142" cy="410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Update:</a:t>
            </a:r>
            <a:b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Shuttle Then and Now	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08211"/>
            <a:ext cx="5329238" cy="101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Expanded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 to 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7am – 7pm, M-F</a:t>
            </a:r>
          </a:p>
          <a:p>
            <a:pPr marL="742950" lvl="1" indent="-2857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Added a fourth bus; three routes</a:t>
            </a:r>
          </a:p>
          <a:p>
            <a:pPr marL="742950" lvl="1" indent="-2857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use of West and East routes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6639508" y="3500973"/>
            <a:ext cx="1900020" cy="781169"/>
          </a:xfrm>
          <a:prstGeom prst="wedgeRectCallout">
            <a:avLst>
              <a:gd name="adj1" fmla="val -113554"/>
              <a:gd name="adj2" fmla="val 107104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Thanksgiving Week</a:t>
            </a:r>
          </a:p>
        </p:txBody>
      </p:sp>
    </p:spTree>
    <p:extLst>
      <p:ext uri="{BB962C8B-B14F-4D97-AF65-F5344CB8AC3E}">
        <p14:creationId xmlns:p14="http://schemas.microsoft.com/office/powerpoint/2010/main" val="3903543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Update:</a:t>
            </a:r>
            <a:b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Options Investment 	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034" y="1376535"/>
            <a:ext cx="84325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funding from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&amp; Parking Services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investment in bike parking</a:t>
            </a:r>
          </a:p>
          <a:p>
            <a:pPr marL="1200150" lvl="2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capacity in 10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locations</a:t>
            </a:r>
            <a:endParaRPr lang="en-US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Carpool support 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dentifying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carpool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</a:t>
            </a:r>
          </a:p>
          <a:p>
            <a:pPr marL="1200150" lvl="2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Offering rewards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Coordinate over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400,000 in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payments from OSU to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transit services </a:t>
            </a:r>
          </a:p>
          <a:p>
            <a:pPr marL="1200150" lvl="2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 with additional bus on C1R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Route</a:t>
            </a:r>
          </a:p>
          <a:p>
            <a:pPr marL="1200150" lvl="2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CTS overall ridership up 8.5%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 2013 to 2014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en-US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3" y="5862813"/>
            <a:ext cx="1028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94" y="5966194"/>
            <a:ext cx="1534266" cy="39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13" y="5889722"/>
            <a:ext cx="1228725" cy="54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97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Update:</a:t>
            </a:r>
            <a:b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Ahead, Parking	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945" y="1429405"/>
            <a:ext cx="7365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 </a:t>
            </a:r>
            <a:r>
              <a:rPr lang="en-US" sz="20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Sales for </a:t>
            </a:r>
            <a:r>
              <a:rPr lang="en-US" sz="2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2015-16 </a:t>
            </a:r>
            <a:endParaRPr lang="en-US" sz="20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2 weeks in May - Existing permit holders may renew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 2 weeks in May - Existing permit holders may exchange zones, as supplies allow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 2015 - New annual permit sales continue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to add a hangtag for your decal</a:t>
            </a:r>
          </a:p>
        </p:txBody>
      </p:sp>
    </p:spTree>
    <p:extLst>
      <p:ext uri="{BB962C8B-B14F-4D97-AF65-F5344CB8AC3E}">
        <p14:creationId xmlns:p14="http://schemas.microsoft.com/office/powerpoint/2010/main" val="3826334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Services:</a:t>
            </a:r>
            <a:b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Ahead	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408" y="1492304"/>
            <a:ext cx="86992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Plans</a:t>
            </a:r>
            <a:endParaRPr lang="en-US" sz="20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xplore additional incentives/rewards for not driving alone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 the provision of new services at the motor pool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bike lockers,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expand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bike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share/loan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new partnerships on and off campus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 of Corvallis Transportation Plan participation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 ways to provide better customer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13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431" y="498486"/>
            <a:ext cx="8358187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collaboration and constructive feedback.</a:t>
            </a:r>
          </a:p>
          <a:p>
            <a:pPr>
              <a:lnSpc>
                <a:spcPct val="125000"/>
              </a:lnSpc>
            </a:pPr>
            <a:endParaRPr lang="en-US" sz="10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Observations?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Happy Holidays!</a:t>
            </a:r>
            <a:endParaRPr lang="en-US" sz="4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62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517548" cy="685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Department</a:t>
            </a:r>
            <a:r>
              <a:rPr lang="en-US" alt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endParaRPr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701" y="2946729"/>
            <a:ext cx="853549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 Pool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Parking Services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Beaver Bus Shuttle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Bicycle and pedestrian commuter support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transit service coordination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Carpool/Vanpool support</a:t>
            </a:r>
          </a:p>
          <a:p>
            <a:pPr marL="742950" lvl="1" indent="-285750">
              <a:lnSpc>
                <a:spcPct val="12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transportation.oregonstate.edu</a:t>
            </a:r>
            <a:endParaRPr lang="en-US" sz="2000" u="sng" dirty="0" smtClean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469" y="1022257"/>
            <a:ext cx="8076540" cy="175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Mission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the University’s academic and research mission by providing faculty, staff, students, and visitors with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safe,  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sustainable,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customer-focused, and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fiscally sound transportation programs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2900641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</a:t>
            </a: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683" y="1506148"/>
            <a:ext cx="85175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Solutions</a:t>
            </a:r>
          </a:p>
          <a:p>
            <a:pPr marL="742950" lvl="1" indent="-28575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Zonal Parking Update (72 days in)</a:t>
            </a:r>
          </a:p>
          <a:p>
            <a:pPr marL="742950" lvl="1" indent="-28575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Beaver Bus Shuttle Update</a:t>
            </a:r>
          </a:p>
          <a:p>
            <a:pPr marL="742950" lvl="1" indent="-28575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Options Investments</a:t>
            </a:r>
          </a:p>
          <a:p>
            <a:pPr marL="742950" lvl="1" indent="-28575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Ahead</a:t>
            </a:r>
            <a:endParaRPr lang="en-US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73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</a:t>
            </a: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5"/>
          <p:cNvSpPr>
            <a:spLocks noGrp="1"/>
          </p:cNvSpPr>
          <p:nvPr>
            <p:ph idx="1"/>
          </p:nvPr>
        </p:nvSpPr>
        <p:spPr>
          <a:xfrm>
            <a:off x="502305" y="4093630"/>
            <a:ext cx="8429625" cy="5599925"/>
          </a:xfrm>
        </p:spPr>
        <p:txBody>
          <a:bodyPr/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Solutions</a:t>
            </a:r>
            <a:endParaRPr lang="en-US" sz="20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25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University-driven and supported plan</a:t>
            </a:r>
          </a:p>
          <a:p>
            <a:pPr lvl="2">
              <a:lnSpc>
                <a:spcPct val="125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Solutions Task Force</a:t>
            </a:r>
          </a:p>
          <a:p>
            <a:pPr lvl="2">
              <a:lnSpc>
                <a:spcPct val="125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level of participation in public outreach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8343" y="1262108"/>
            <a:ext cx="77536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 System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Frustration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Unlimited Permits Sold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 not connected to location and demand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Campus core parking lots &gt;90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occupied, while others were &lt;25%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Lacked incentives to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drive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alone</a:t>
            </a:r>
          </a:p>
        </p:txBody>
      </p:sp>
    </p:spTree>
    <p:extLst>
      <p:ext uri="{BB962C8B-B14F-4D97-AF65-F5344CB8AC3E}">
        <p14:creationId xmlns:p14="http://schemas.microsoft.com/office/powerpoint/2010/main" val="1476759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	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169" y="1205477"/>
            <a:ext cx="812890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 for New System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Choices for price and location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Distribute parking across campus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probability of finding a space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Expand shuttle service, connecting lots to campus core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Accessible and safe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with transportation options</a:t>
            </a:r>
          </a:p>
        </p:txBody>
      </p:sp>
      <p:pic>
        <p:nvPicPr>
          <p:cNvPr id="9" name="Picture 2" descr="C:\Users\arthenak\Desktop\OSU Zonal Parking Map_Page 2 Brochure 2014_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57" y="4131527"/>
            <a:ext cx="3017545" cy="216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84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Update:</a:t>
            </a:r>
            <a:b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Zonal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Parking </a:t>
            </a: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776" y="1466350"/>
            <a:ext cx="822002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Observations from the field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Usage of lots</a:t>
            </a:r>
          </a:p>
          <a:p>
            <a:pPr marL="1200150" lvl="2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zones use ranges from 70-80%</a:t>
            </a:r>
          </a:p>
          <a:p>
            <a:pPr marL="1200150" lvl="2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zone use ranges from 70-75%</a:t>
            </a:r>
          </a:p>
          <a:p>
            <a:pPr marL="1200150" lvl="2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zone use ranges from 82-88% 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Previously lot use counted only once a year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 use counted 13 times this year already</a:t>
            </a:r>
          </a:p>
          <a:p>
            <a:pPr marL="1200150" lvl="2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Tues/Wed 9-11 AM and 2-4 PM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Largely positive feedback regarding availability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data &amp; understanding of parking patterns</a:t>
            </a:r>
          </a:p>
          <a:p>
            <a:pPr lvl="1">
              <a:lnSpc>
                <a:spcPct val="125000"/>
              </a:lnSpc>
            </a:pPr>
            <a:endParaRPr lang="en-US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5000"/>
              </a:lnSpc>
            </a:pPr>
            <a:endParaRPr lang="en-US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5000"/>
              </a:lnSpc>
            </a:pPr>
            <a:endParaRPr lang="en-US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S:\Facilities\Parking Services\Photographs\12-2-14\DSC_005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124" y="1930999"/>
            <a:ext cx="6583325" cy="3523218"/>
          </a:xfrm>
          <a:prstGeom prst="rect">
            <a:avLst/>
          </a:prstGeom>
          <a:noFill/>
          <a:ln w="22225">
            <a:solidFill>
              <a:srgbClr val="FF66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298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Update:</a:t>
            </a:r>
            <a:b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Zonal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Parking </a:t>
            </a: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814" y="1354137"/>
            <a:ext cx="8515753" cy="444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Permit Sales So Far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~7,000 permits sold; similar to last 2 years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onservative number of permits initially sold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zones sold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out, waitlists formed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Minor zone adjustments made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permits sold to waitlists, then online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zones now sold out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carpool permits sold out</a:t>
            </a: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parking permit</a:t>
            </a: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35% discount</a:t>
            </a: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Priority parking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spaces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1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475" y="400050"/>
            <a:ext cx="8229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Update:</a:t>
            </a:r>
            <a:b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Zonal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Parking </a:t>
            </a: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99" y="1429477"/>
            <a:ext cx="7041912" cy="364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Short-Term Permits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daily, monthly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Infrequent Driver Discounts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 stations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 by Phone for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meters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Visitors</a:t>
            </a: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Prospective students</a:t>
            </a: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Conferences and events </a:t>
            </a: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Athletic events</a:t>
            </a:r>
          </a:p>
        </p:txBody>
      </p:sp>
      <p:pic>
        <p:nvPicPr>
          <p:cNvPr id="6" name="Picture 2" descr="S:\Facilities\Parking Services\Pay By Phone\Phone App Im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78" y="2312377"/>
            <a:ext cx="1848372" cy="21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8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747" y="1448514"/>
            <a:ext cx="7705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Remainder of 2014-15 </a:t>
            </a:r>
            <a:endParaRPr lang="en-US" sz="20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 to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visitors’ ability to navigate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campus transportation and parking 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to count lot usage weekly, ridership daily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to sell parking permits as space allows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zone adjustments to improve the system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best practices for parking during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 additional safety features in garage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Services Update:</a:t>
            </a:r>
            <a:b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Zonal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Parking </a:t>
            </a:r>
            <a:r>
              <a:rPr lang="en-US" alt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alt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68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_Template_3_locked">
  <a:themeElements>
    <a:clrScheme name="OSU Color Palette">
      <a:dk1>
        <a:srgbClr val="D85A1A"/>
      </a:dk1>
      <a:lt1>
        <a:srgbClr val="615042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Leitura Sans Grot 2">
      <a:majorFont>
        <a:latin typeface="Leitura Sans Grot 2"/>
        <a:ea typeface="ＭＳ Ｐゴシック"/>
        <a:cs typeface=""/>
      </a:majorFont>
      <a:minorFont>
        <a:latin typeface="Leitura Sans Grot 2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OSU_Template_3_locked</Template>
  <TotalTime>4652</TotalTime>
  <Words>625</Words>
  <Application>Microsoft Office PowerPoint</Application>
  <PresentationFormat>On-screen Show (4:3)</PresentationFormat>
  <Paragraphs>122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OSU_Template_3_locked</vt:lpstr>
      <vt:lpstr>Transportation Services Update  Faculty Senate - December 11, 2014</vt:lpstr>
      <vt:lpstr>Transportation Services Department  </vt:lpstr>
      <vt:lpstr>Transportation Services Update  </vt:lpstr>
      <vt:lpstr>Transportation Services Update </vt:lpstr>
      <vt:lpstr>Transportation Services Update  </vt:lpstr>
      <vt:lpstr>Transportation Services Update: Zonal Parking   </vt:lpstr>
      <vt:lpstr>Transportation Services Update: Zonal Parking   </vt:lpstr>
      <vt:lpstr>Transportation Services Update: Zonal Parking   </vt:lpstr>
      <vt:lpstr>Transportation Services Update: Zonal Parking   </vt:lpstr>
      <vt:lpstr>Transportation Services Update:  Parking Services Improvements  </vt:lpstr>
      <vt:lpstr>Transportation Services Update: Shuttle Improvements  </vt:lpstr>
      <vt:lpstr>Transportation Services Update: Shuttle Then and Now  </vt:lpstr>
      <vt:lpstr>Transportation Services Update: Transportation Options Investment   </vt:lpstr>
      <vt:lpstr>Transportation Services Update: Looking Ahead, Parking  </vt:lpstr>
      <vt:lpstr>Transportation Services: Looking Ahead  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on-campus parking and transit at OSU</dc:title>
  <dc:creator>Clark, Steve</dc:creator>
  <cp:lastModifiedBy>Vickie</cp:lastModifiedBy>
  <cp:revision>359</cp:revision>
  <cp:lastPrinted>2014-07-18T00:05:20Z</cp:lastPrinted>
  <dcterms:created xsi:type="dcterms:W3CDTF">2014-02-21T04:33:03Z</dcterms:created>
  <dcterms:modified xsi:type="dcterms:W3CDTF">2014-12-10T18:27:31Z</dcterms:modified>
</cp:coreProperties>
</file>